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273" r:id="rId7"/>
    <p:sldId id="258" r:id="rId8"/>
    <p:sldId id="274" r:id="rId9"/>
    <p:sldId id="276" r:id="rId10"/>
    <p:sldId id="275" r:id="rId11"/>
    <p:sldId id="259" r:id="rId12"/>
    <p:sldId id="283" r:id="rId13"/>
    <p:sldId id="281" r:id="rId14"/>
    <p:sldId id="284" r:id="rId15"/>
    <p:sldId id="285" r:id="rId16"/>
    <p:sldId id="286" r:id="rId17"/>
    <p:sldId id="277" r:id="rId18"/>
    <p:sldId id="278" r:id="rId19"/>
    <p:sldId id="260" r:id="rId20"/>
    <p:sldId id="280" r:id="rId21"/>
    <p:sldId id="282" r:id="rId22"/>
    <p:sldId id="270" r:id="rId23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0AD9A9-3334-4506-B4CA-059C47FBA726}">
          <p14:sldIdLst>
            <p14:sldId id="256"/>
            <p14:sldId id="257"/>
            <p14:sldId id="273"/>
            <p14:sldId id="258"/>
            <p14:sldId id="274"/>
            <p14:sldId id="276"/>
            <p14:sldId id="275"/>
            <p14:sldId id="259"/>
            <p14:sldId id="283"/>
            <p14:sldId id="281"/>
            <p14:sldId id="284"/>
            <p14:sldId id="285"/>
            <p14:sldId id="286"/>
            <p14:sldId id="277"/>
            <p14:sldId id="278"/>
            <p14:sldId id="260"/>
            <p14:sldId id="280"/>
            <p14:sldId id="282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7B81"/>
    <a:srgbClr val="D7E6F0"/>
    <a:srgbClr val="00B0BC"/>
    <a:srgbClr val="4FC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59A55A-B2F9-49CF-9851-920B4C3C19B1}" v="26" dt="2024-09-05T11:04:25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470" autoAdjust="0"/>
  </p:normalViewPr>
  <p:slideViewPr>
    <p:cSldViewPr snapToGrid="0">
      <p:cViewPr varScale="1">
        <p:scale>
          <a:sx n="103" d="100"/>
          <a:sy n="103" d="100"/>
        </p:scale>
        <p:origin x="7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C7797-5E8D-4C7C-AC86-5305602B399D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65382-9C55-4CB0-BF72-6F4610476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2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044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4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86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93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78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5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2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67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57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54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8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A65382-9C55-4CB0-BF72-6F46104764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2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A143-1DDF-4887-A7F3-68EB5158C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30496-9247-4116-9975-41D5A3658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BB4E4-01D9-4DA5-9330-6171872E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36D22-83B1-4604-935B-19D4FC111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BC762-1D13-462C-91E1-83D129A74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384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255CF-BD90-4845-9BE4-4D8B1677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0B5CC-2538-40EA-BCED-8F225EFA5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DF20C-D3D0-45E0-ADEC-FE2697A6E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544CD-3DF7-4BC6-8C19-768F071A6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DB4F4-4848-4DA5-BD32-3AE83A1B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00588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1645AD-03DF-464A-912B-FE3BFE03F6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078B4-5090-4385-BEC9-F819DF826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875D1-11E5-41CB-BB17-B003D69F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25AE3-3E67-4005-A13D-98DB8781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32450-1770-4D6F-AEB3-E7EEE3F3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958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DBD11-B134-4B7F-AF5D-C33406B7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EEB8E-BE57-42EE-AA5B-EBD1A1156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247A9-5B2E-4DD0-8B98-F4537950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E0AB6-B450-4B43-867D-6447F865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05FA4-1F97-4AE8-AD7C-E097BA28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9369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115AA-1C14-44FD-953D-6ADFF66BA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906B5-D941-4755-A05C-A0DE2A957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A008F-CC77-4585-A0DA-AA29E839B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706C9-14A9-403C-8684-3E710AE4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5D21A-1E8B-409D-8B51-DB88B148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8866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D8131-DCF0-49E2-B21C-0C0DCB1C3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CD5C7-89D7-45EA-A4E0-50D104A14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134F6-7C0E-471E-9283-591BC896D4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78FB7-25D0-4EE4-A790-E88951091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3F30A-E2F8-4576-8E7F-314E0B05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27591-C1DD-4C10-A653-51ED9CA63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5323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A72CD-A690-422A-A9FE-5251429A9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FEBCA-E55E-42BF-8937-45BF766DB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5C3247-DEBE-4243-A1D9-53088FC7B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A4272-AA8E-4FDF-A30B-07AF9A7B3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1C3667-057F-494D-B899-9505A207B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9DF25-71C1-4592-B625-741EDA14B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6E401B-312C-4C1C-A150-48A4CF57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E76D81-0C14-4032-B385-E71424AF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942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5F2C-6DD2-41D7-932A-416EE4D86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488848-4C1A-45AA-96A9-93DC764B5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6F422-21DF-413C-AEDF-79094A0B2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2A1F6-3EB7-477C-9453-A55C62B6F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051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FF3A79-4BE5-413B-A1AA-A554BCBC8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21E3C3-41D5-4180-9935-A7012CAC1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4788A-6014-455C-B168-FE4AF0F1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478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1417-3A23-466C-AD4C-A00F44578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2F0E6-F7FB-412A-AFA8-C9F6339BF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834FF-9543-4459-A3E7-02200B3CB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F6511-DB29-4047-A15C-AE158FF2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CB8C5-FE16-48BB-97F0-7CCC5EF9F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6A3F-A5A1-4E33-8831-8E9CD655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1419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777A-8368-42E8-8D3C-384428AE6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82FF44-4CE1-49FD-BC9D-CE6B02435D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50BA1-36E7-4EA4-8C4F-749C1F96A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E0054-7700-484E-8BFA-B472B1D2E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DB173-539F-4D30-94C5-13ADEB83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1E219-C48B-4E23-987B-EAD850209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0652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1C90D-A15F-4998-9B4B-A1A246DAF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38D38-9EF1-4288-BC12-603273D5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E42F5-4FA7-4122-B6DE-E401D85CB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82568-D190-4455-9AC1-0ED24392A055}" type="datetimeFigureOut">
              <a:rPr lang="lv-LV" smtClean="0"/>
              <a:t>02.07.2025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ED463-D643-404A-8BFD-FB8432D12C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B750E-B689-4066-97D9-B10C7BC5F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3436F-65DB-49E6-A8D6-A035F92E6A73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3387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over a body of water&#10;&#10;Description automatically generated">
            <a:extLst>
              <a:ext uri="{FF2B5EF4-FFF2-40B4-BE49-F238E27FC236}">
                <a16:creationId xmlns:a16="http://schemas.microsoft.com/office/drawing/2014/main" id="{828CD19D-486D-4304-8998-4E303727AE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2442" y="-1690025"/>
            <a:ext cx="17536884" cy="11703964"/>
          </a:xfrm>
          <a:prstGeom prst="rect">
            <a:avLst/>
          </a:prstGeom>
        </p:spPr>
      </p:pic>
      <p:pic>
        <p:nvPicPr>
          <p:cNvPr id="7" name="Picture 6" descr="A picture containing drawing, wheel&#10;&#10;Description automatically generated">
            <a:extLst>
              <a:ext uri="{FF2B5EF4-FFF2-40B4-BE49-F238E27FC236}">
                <a16:creationId xmlns:a16="http://schemas.microsoft.com/office/drawing/2014/main" id="{B3FD3B34-5889-4BCB-A76C-105052FBFA3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60" y="3687022"/>
            <a:ext cx="4664830" cy="80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 descr="People with documents">
            <a:extLst>
              <a:ext uri="{FF2B5EF4-FFF2-40B4-BE49-F238E27FC236}">
                <a16:creationId xmlns:a16="http://schemas.microsoft.com/office/drawing/2014/main" id="{3740A918-59E9-455E-B9FB-05BE958A8FC7}"/>
              </a:ext>
            </a:extLst>
          </p:cNvPr>
          <p:cNvSpPr/>
          <p:nvPr/>
        </p:nvSpPr>
        <p:spPr bwMode="ltGray">
          <a:xfrm>
            <a:off x="8207022" y="-2"/>
            <a:ext cx="3984978" cy="6858002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50000"/>
              <a:alpha val="60000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7" name="object 3" descr="People with documents">
            <a:extLst>
              <a:ext uri="{FF2B5EF4-FFF2-40B4-BE49-F238E27FC236}">
                <a16:creationId xmlns:a16="http://schemas.microsoft.com/office/drawing/2014/main" id="{C5483ACF-2745-442E-BE78-F560A3F82AA2}"/>
              </a:ext>
            </a:extLst>
          </p:cNvPr>
          <p:cNvSpPr/>
          <p:nvPr/>
        </p:nvSpPr>
        <p:spPr bwMode="ltGray">
          <a:xfrm>
            <a:off x="0" y="0"/>
            <a:ext cx="8207022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0000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DCD40F-FBCB-4206-9EA8-1BDE4F72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59" y="365126"/>
            <a:ext cx="10515600" cy="7444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Monthly Cash flow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266BD50-7EBA-459E-8EBD-6D843E0B41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329193"/>
              </p:ext>
            </p:extLst>
          </p:nvPr>
        </p:nvGraphicFramePr>
        <p:xfrm>
          <a:off x="1155441" y="1109601"/>
          <a:ext cx="9264202" cy="531819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40737">
                  <a:extLst>
                    <a:ext uri="{9D8B030D-6E8A-4147-A177-3AD203B41FA5}">
                      <a16:colId xmlns:a16="http://schemas.microsoft.com/office/drawing/2014/main" val="521601100"/>
                    </a:ext>
                  </a:extLst>
                </a:gridCol>
                <a:gridCol w="2796666">
                  <a:extLst>
                    <a:ext uri="{9D8B030D-6E8A-4147-A177-3AD203B41FA5}">
                      <a16:colId xmlns:a16="http://schemas.microsoft.com/office/drawing/2014/main" val="769268725"/>
                    </a:ext>
                  </a:extLst>
                </a:gridCol>
                <a:gridCol w="2926799">
                  <a:extLst>
                    <a:ext uri="{9D8B030D-6E8A-4147-A177-3AD203B41FA5}">
                      <a16:colId xmlns:a16="http://schemas.microsoft.com/office/drawing/2014/main" val="867067209"/>
                    </a:ext>
                  </a:extLst>
                </a:gridCol>
              </a:tblGrid>
              <a:tr h="17549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MONTHLY CASH FLOW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CURRENT PORTFOLIO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EXPECTED (10M NET PORTFOLIO)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ctr"/>
                </a:tc>
                <a:extLst>
                  <a:ext uri="{0D108BD9-81ED-4DB2-BD59-A6C34878D82A}">
                    <a16:rowId xmlns:a16="http://schemas.microsoft.com/office/drawing/2014/main" val="1253654410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INCOME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200158538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INTEREST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87 461.51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191 838.6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  <a:endParaRPr lang="en-US" sz="110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431201645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FEES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29 175.59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              64 764.87</a:t>
                      </a: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201587745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LATE PAYMENT PENALTIES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542.47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4 674.08</a:t>
                      </a: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613157519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OTHER PENALTIES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1 524.54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2 081.59</a:t>
                      </a: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748628825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OTHER INCOME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18.27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                     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1 71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7.34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83810185"/>
                  </a:ext>
                </a:extLst>
              </a:tr>
              <a:tr h="183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INCOME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118 722.38</a:t>
                      </a: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            265 076.56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817663136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PRODUCTION EXPENSE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445112797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DIGITAL MARKETING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     </a:t>
                      </a: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lv-LV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</a:t>
                      </a:r>
                      <a:r>
                        <a:rPr lang="lv-LV" sz="9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lv-LV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</a:t>
                      </a: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349.32</a:t>
                      </a:r>
                      <a:endParaRPr lang="lv-LV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1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141.75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025221668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EMAIL MARKETING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</a:t>
                      </a:r>
                      <a:r>
                        <a:rPr lang="lv-LV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761.42</a:t>
                      </a:r>
                      <a:endParaRPr lang="lv-LV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77.39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179714329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AFFILIATES FEES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marL="171450" indent="-171450" algn="r" fontAlgn="b">
                        <a:buFontTx/>
                        <a:buChar char="-"/>
                      </a:pP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                  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177.84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7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27.06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618404259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CREDIT INTERMEDIARIES' FEES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</a:t>
                      </a:r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2 510.27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5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072.00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91440809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REGISTERS AND DATABASES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</a:t>
                      </a:r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2 223.98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      2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04.87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964327574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DEBT COLLECTION EXPENSES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</a:t>
                      </a:r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5 431.87</a:t>
                      </a: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7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052.83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951961058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CARD MANUFACTURING, DELIVERY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</a:t>
                      </a:r>
                      <a:r>
                        <a:rPr lang="en-US" sz="105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  3 092.59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3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831.43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141386180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INTEREST EXPENSE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44 330.52</a:t>
                      </a: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69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744.22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129199058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NPL WRITE-OFFS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                                         1 141.73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5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035.21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821264512"/>
                  </a:ext>
                </a:extLst>
              </a:tr>
              <a:tr h="183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PRODUCTION EXPENSE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</a:t>
                      </a:r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         </a:t>
                      </a:r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61 019.54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</a:t>
                      </a: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96 486.76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029118689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ADMINISTRATIVE EXPENSE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638288875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CALL CENTER SALARIES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     16 552.42</a:t>
                      </a: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18 8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13.54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052936952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ADMINISTRATION SALARIES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     15 801.80</a:t>
                      </a: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                  </a:t>
                      </a:r>
                      <a:r>
                        <a:rPr lang="lv-LV" sz="11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30</a:t>
                      </a:r>
                      <a:r>
                        <a:rPr lang="lv-LV" sz="11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670.90</a:t>
                      </a:r>
                      <a:endParaRPr lang="en-US" sz="1100" b="0" i="0" u="none" strike="noStrike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328646915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OTHER HR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AND ADMINISTRATION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COSTS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     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3 581.42</a:t>
                      </a: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4 09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7.05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738497752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INTERNET, EMAIL, TICKETING AND SMS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       3 175.85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3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626.72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256405486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IT WORKS, INTEGRATIONS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       1 812.46</a:t>
                      </a: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3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628.30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3418352367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RENT, UTILITIES, MAINTENANCE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       1 900.39       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           </a:t>
                      </a: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1 990.25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2263222509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LICENSE MAINTENANCE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       4 583.33       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           </a:t>
                      </a: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</a:t>
                      </a:r>
                      <a:r>
                        <a:rPr lang="en-US" sz="11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4 583.33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417732511"/>
                  </a:ext>
                </a:extLst>
              </a:tr>
              <a:tr h="17549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BANK COMMISSSIONS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          672.37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                         805</a:t>
                      </a:r>
                      <a:r>
                        <a:rPr lang="lv-LV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.89</a:t>
                      </a:r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434182707"/>
                  </a:ext>
                </a:extLst>
              </a:tr>
              <a:tr h="183564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ADMINISTRATIVE EXPENSE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      </a:t>
                      </a:r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</a:t>
                      </a:r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49 080.04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       </a:t>
                      </a:r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68 215.98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434048344"/>
                  </a:ext>
                </a:extLst>
              </a:tr>
              <a:tr h="19970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PROFIT BEFORE TAXES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</a:t>
                      </a:r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622.8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0                 </a:t>
                      </a:r>
                      <a:r>
                        <a:rPr lang="lv-LV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</a:t>
                      </a:r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657" marR="5657" marT="565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                          100 373.82</a:t>
                      </a:r>
                    </a:p>
                  </a:txBody>
                  <a:tcPr marL="5657" marR="5657" marT="5657" marB="0" anchor="b"/>
                </a:tc>
                <a:extLst>
                  <a:ext uri="{0D108BD9-81ED-4DB2-BD59-A6C34878D82A}">
                    <a16:rowId xmlns:a16="http://schemas.microsoft.com/office/drawing/2014/main" val="1905537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7540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 descr="People with documents">
            <a:extLst>
              <a:ext uri="{FF2B5EF4-FFF2-40B4-BE49-F238E27FC236}">
                <a16:creationId xmlns:a16="http://schemas.microsoft.com/office/drawing/2014/main" id="{A54D38A8-37CD-48A0-880F-335462104AFE}"/>
              </a:ext>
            </a:extLst>
          </p:cNvPr>
          <p:cNvSpPr/>
          <p:nvPr/>
        </p:nvSpPr>
        <p:spPr bwMode="ltGray">
          <a:xfrm>
            <a:off x="6381496" y="0"/>
            <a:ext cx="5810504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E0A36-7833-4686-9037-8D5EEA9B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59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Assets</a:t>
            </a:r>
          </a:p>
        </p:txBody>
      </p:sp>
      <p:sp>
        <p:nvSpPr>
          <p:cNvPr id="4" name="Oval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D514566-50C3-4FC8-A26B-F58C9607CA82}"/>
              </a:ext>
            </a:extLst>
          </p:cNvPr>
          <p:cNvSpPr/>
          <p:nvPr/>
        </p:nvSpPr>
        <p:spPr>
          <a:xfrm>
            <a:off x="556722" y="1559700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FEB29-92B9-4D2B-8CFB-4D8F5D4CB28C}"/>
              </a:ext>
            </a:extLst>
          </p:cNvPr>
          <p:cNvSpPr txBox="1"/>
          <p:nvPr/>
        </p:nvSpPr>
        <p:spPr>
          <a:xfrm>
            <a:off x="626887" y="1633965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6" name="Oval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EEA0A8A-616E-4D92-868F-64C28B7D7CE7}"/>
              </a:ext>
            </a:extLst>
          </p:cNvPr>
          <p:cNvSpPr/>
          <p:nvPr/>
        </p:nvSpPr>
        <p:spPr>
          <a:xfrm>
            <a:off x="556722" y="3055933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4F877-37D8-47ED-8851-1BD6FE14C234}"/>
              </a:ext>
            </a:extLst>
          </p:cNvPr>
          <p:cNvSpPr txBox="1"/>
          <p:nvPr/>
        </p:nvSpPr>
        <p:spPr>
          <a:xfrm>
            <a:off x="626887" y="3120875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8" name="Oval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7B58404-1E61-4DAC-B32F-5F131B4B0321}"/>
              </a:ext>
            </a:extLst>
          </p:cNvPr>
          <p:cNvSpPr/>
          <p:nvPr/>
        </p:nvSpPr>
        <p:spPr>
          <a:xfrm>
            <a:off x="556722" y="4692613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2FE1E-F7C9-4E89-AE77-FD26FA185C8F}"/>
              </a:ext>
            </a:extLst>
          </p:cNvPr>
          <p:cNvSpPr txBox="1"/>
          <p:nvPr/>
        </p:nvSpPr>
        <p:spPr>
          <a:xfrm>
            <a:off x="626687" y="4753989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8DF3B-1BE9-4085-A968-ED0CD95004B5}"/>
              </a:ext>
            </a:extLst>
          </p:cNvPr>
          <p:cNvSpPr txBox="1"/>
          <p:nvPr/>
        </p:nvSpPr>
        <p:spPr>
          <a:xfrm>
            <a:off x="1155441" y="1365892"/>
            <a:ext cx="5000278" cy="14025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Intangible investments 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Intangible investments include trademarks, IT infrastructure, and consumer lending licenses. The license acquisition cost is €250,000, and the fair value of the IT infrastructure is approximately €200,000. Thus, the market value of these assets significantly exceeds the €173,283 book value.</a:t>
            </a:r>
            <a:endParaRPr lang="lv-LV" sz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58975-8F81-4ECC-AE49-B86B96FCF335}"/>
              </a:ext>
            </a:extLst>
          </p:cNvPr>
          <p:cNvSpPr txBox="1"/>
          <p:nvPr/>
        </p:nvSpPr>
        <p:spPr>
          <a:xfrm>
            <a:off x="1155440" y="2851023"/>
            <a:ext cx="5000278" cy="14025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Fixed assets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Fixed assets include office equipment, servers, and a complete workplace setup, with a book value of €17,333. The company also has a full remote-enabled setup for 20 employees, each valued at about €1,500. Therefore, the market value of the fixed assets exceeds their book value.</a:t>
            </a:r>
            <a:endParaRPr lang="lv-LV" sz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BFF5A09-25F2-4171-9446-C4D276B55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865720"/>
              </p:ext>
            </p:extLst>
          </p:nvPr>
        </p:nvGraphicFramePr>
        <p:xfrm>
          <a:off x="6602568" y="362447"/>
          <a:ext cx="5363654" cy="560307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85238">
                  <a:extLst>
                    <a:ext uri="{9D8B030D-6E8A-4147-A177-3AD203B41FA5}">
                      <a16:colId xmlns:a16="http://schemas.microsoft.com/office/drawing/2014/main" val="2059951390"/>
                    </a:ext>
                  </a:extLst>
                </a:gridCol>
                <a:gridCol w="989208">
                  <a:extLst>
                    <a:ext uri="{9D8B030D-6E8A-4147-A177-3AD203B41FA5}">
                      <a16:colId xmlns:a16="http://schemas.microsoft.com/office/drawing/2014/main" val="1220514664"/>
                    </a:ext>
                  </a:extLst>
                </a:gridCol>
                <a:gridCol w="989208">
                  <a:extLst>
                    <a:ext uri="{9D8B030D-6E8A-4147-A177-3AD203B41FA5}">
                      <a16:colId xmlns:a16="http://schemas.microsoft.com/office/drawing/2014/main" val="569824599"/>
                    </a:ext>
                  </a:extLst>
                </a:gridCol>
              </a:tblGrid>
              <a:tr h="2632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ASSETS (expected)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31.</a:t>
                      </a:r>
                      <a:r>
                        <a:rPr lang="lv-LV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</a:t>
                      </a: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.2024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31.12.20</a:t>
                      </a:r>
                      <a:r>
                        <a:rPr lang="lv-LV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7921616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LONG-TERM INVESTMENT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EUR 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EUR 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7990311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INTANGIBLE INVESTMENTS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9050635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CONCESSIONS, PATENTS, LICENCES, TRADEMARKS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0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38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182 108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3423192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OTHER INTANGIBLE INVESTMENTS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2 894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3 441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1689327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</a:t>
                      </a:r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INTANGIBLE INVESTMENTS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173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185 549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7974304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FIXED ASSETS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7781677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OTHER FIXED ASSETS AND INVENTORY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17 333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21 393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7404863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</a:t>
                      </a:r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FIXED ASSETS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7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21 393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4439725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LONG-TERM INVESTMENT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190 616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206 942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4768831"/>
                  </a:ext>
                </a:extLst>
              </a:tr>
              <a:tr h="146851">
                <a:tc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96730773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CURRENT ASSETS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8129018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INVENTORY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3270969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RAW MATERIALS AND CONSUMABLES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6 343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2 216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7468580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</a:t>
                      </a:r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CURRENT ASSETS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    6 343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2 216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1978774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DEBTORS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4619054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RECEIVABLES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4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941 549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4 17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610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9828969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OTHER DEBTORS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4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641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4 198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3862090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COSTS OF FUTURE REPORTING PERIODS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64 985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58 101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3820581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DEBTORS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5 011 175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4 24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5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909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9713557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CASH AND CASH EQUIVALENTS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92368318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CASH EQUIVALENTS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69 304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69 891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5968690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DEBTORS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5 086 822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4 3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18 016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0404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80696472"/>
                  </a:ext>
                </a:extLst>
              </a:tr>
              <a:tr h="22566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ASSETS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5 277 438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4 524 960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4851991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FF3A3814-58B6-4065-AEA1-C53796B9FFCB}"/>
              </a:ext>
            </a:extLst>
          </p:cNvPr>
          <p:cNvSpPr txBox="1"/>
          <p:nvPr/>
        </p:nvSpPr>
        <p:spPr>
          <a:xfrm>
            <a:off x="1155441" y="4300244"/>
            <a:ext cx="5000277" cy="23489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Debtors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 have updated our provision policy to align more closely with the current situation by linking it to the debt collection stage. As of December 31, 2024, receivables include a gross loan portfolio of €4,941,549 with provisions of €259,206. Other debtors comprise deposits for office-related expenses. For comparison, as of December 31, 2023, the gross loan portfolio totalled €4,412,353, with provisions of €238,743. This change ensures a more accurate reflection of portfolio risk and recovery potential.</a:t>
            </a:r>
            <a:endParaRPr lang="lv-LV" sz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9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 descr="People with documents">
            <a:extLst>
              <a:ext uri="{FF2B5EF4-FFF2-40B4-BE49-F238E27FC236}">
                <a16:creationId xmlns:a16="http://schemas.microsoft.com/office/drawing/2014/main" id="{A54D38A8-37CD-48A0-880F-335462104AFE}"/>
              </a:ext>
            </a:extLst>
          </p:cNvPr>
          <p:cNvSpPr/>
          <p:nvPr/>
        </p:nvSpPr>
        <p:spPr bwMode="ltGray">
          <a:xfrm>
            <a:off x="6381496" y="0"/>
            <a:ext cx="5810504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E0A36-7833-4686-9037-8D5EEA9B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59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Liabilities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D4FC084-FA00-40A3-8CCF-FA11CB5DB6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0118031"/>
              </p:ext>
            </p:extLst>
          </p:nvPr>
        </p:nvGraphicFramePr>
        <p:xfrm>
          <a:off x="6744156" y="365124"/>
          <a:ext cx="5085184" cy="559873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40270">
                  <a:extLst>
                    <a:ext uri="{9D8B030D-6E8A-4147-A177-3AD203B41FA5}">
                      <a16:colId xmlns:a16="http://schemas.microsoft.com/office/drawing/2014/main" val="530100468"/>
                    </a:ext>
                  </a:extLst>
                </a:gridCol>
                <a:gridCol w="922457">
                  <a:extLst>
                    <a:ext uri="{9D8B030D-6E8A-4147-A177-3AD203B41FA5}">
                      <a16:colId xmlns:a16="http://schemas.microsoft.com/office/drawing/2014/main" val="775581280"/>
                    </a:ext>
                  </a:extLst>
                </a:gridCol>
                <a:gridCol w="922457">
                  <a:extLst>
                    <a:ext uri="{9D8B030D-6E8A-4147-A177-3AD203B41FA5}">
                      <a16:colId xmlns:a16="http://schemas.microsoft.com/office/drawing/2014/main" val="292276775"/>
                    </a:ext>
                  </a:extLst>
                </a:gridCol>
              </a:tblGrid>
              <a:tr h="3085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LIABILITIES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31.</a:t>
                      </a:r>
                      <a:r>
                        <a:rPr lang="lv-LV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12</a:t>
                      </a: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.2024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31.12.20</a:t>
                      </a:r>
                      <a:r>
                        <a:rPr lang="lv-LV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07456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OWN CAPITAL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EUR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EUR 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1635186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FIXED CAPITAL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3 375 000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3 375 000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40041877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RETAINED EARNINGS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6125645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ACCUMULATED PROFIT/LOSS FOR THE PREV. YEARS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(1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622 376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(1 7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06 310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81290886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PROFIT OR LOSS OF THE REPORTING YEAR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  15 785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  8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3 934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57053301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TOTAL OWN CAPITAL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1 768 409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1 75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2 624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19293037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n-US" sz="1200" b="1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8185537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CREDITORS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3923241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LONG-TERM CREDITORS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7242707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OTHER LOANS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3 369 347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2 6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96 376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1778851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TOTAL LONG-TERM CREDITORS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369 347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2 6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96 376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9831032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SHORT-TERM CREDITORS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3285732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DEBTS TO SUPPLIERS AND EMPLOYEES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11 241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20 977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31575952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   TAXES AND STATE SOCIAL INSURANCE CONTR.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indent="0" algn="r" fontAlgn="ctr">
                        <a:buNone/>
                      </a:pP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14 649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15 522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667806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OTHER CREDITORS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24 753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23 790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2775778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  ACCRUED LIABILITIES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89 039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15 671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5814753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SHORT-TERM CREDITORS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139 682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75 960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2518800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CREDITORS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509 029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2 77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2 336</a:t>
                      </a:r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0880578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algn="r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1427834"/>
                  </a:ext>
                </a:extLst>
              </a:tr>
              <a:tr h="264507"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 LIABILITIES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5 277 438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4 524 960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1787411"/>
                  </a:ext>
                </a:extLst>
              </a:tr>
            </a:tbl>
          </a:graphicData>
        </a:graphic>
      </p:graphicFrame>
      <p:sp>
        <p:nvSpPr>
          <p:cNvPr id="15" name="Oval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5C75770-48CD-49B7-8DBB-C17F6402AFEA}"/>
              </a:ext>
            </a:extLst>
          </p:cNvPr>
          <p:cNvSpPr/>
          <p:nvPr/>
        </p:nvSpPr>
        <p:spPr>
          <a:xfrm>
            <a:off x="556722" y="1690688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C27399-2F7A-408B-9CBC-26F10184A6F9}"/>
              </a:ext>
            </a:extLst>
          </p:cNvPr>
          <p:cNvSpPr txBox="1"/>
          <p:nvPr/>
        </p:nvSpPr>
        <p:spPr>
          <a:xfrm>
            <a:off x="626887" y="1764953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0" name="Oval 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8462037-5EAF-4500-B3D6-7D892198E53E}"/>
              </a:ext>
            </a:extLst>
          </p:cNvPr>
          <p:cNvSpPr/>
          <p:nvPr/>
        </p:nvSpPr>
        <p:spPr>
          <a:xfrm>
            <a:off x="556722" y="2658327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A18660-089E-4644-9DC6-A345ABA242AF}"/>
              </a:ext>
            </a:extLst>
          </p:cNvPr>
          <p:cNvSpPr txBox="1"/>
          <p:nvPr/>
        </p:nvSpPr>
        <p:spPr>
          <a:xfrm>
            <a:off x="626887" y="2723269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6" name="Oval 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D234412-FB04-4C54-B260-19F17427A68D}"/>
              </a:ext>
            </a:extLst>
          </p:cNvPr>
          <p:cNvSpPr/>
          <p:nvPr/>
        </p:nvSpPr>
        <p:spPr>
          <a:xfrm>
            <a:off x="556722" y="3518938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09B527-8E26-4145-B07C-585CD2CFA71D}"/>
              </a:ext>
            </a:extLst>
          </p:cNvPr>
          <p:cNvSpPr txBox="1"/>
          <p:nvPr/>
        </p:nvSpPr>
        <p:spPr>
          <a:xfrm>
            <a:off x="626687" y="3580314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C252AF1-3054-43D7-9DFE-67B31143E671}"/>
              </a:ext>
            </a:extLst>
          </p:cNvPr>
          <p:cNvSpPr txBox="1"/>
          <p:nvPr/>
        </p:nvSpPr>
        <p:spPr>
          <a:xfrm>
            <a:off x="1155442" y="1652754"/>
            <a:ext cx="4863391" cy="8485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Fixed capital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The company's fixed capital is €3,375,000. In 2019, fixed capital was increased from €425,000 to €3,375,000 to lower costs.</a:t>
            </a:r>
            <a:endParaRPr lang="lv-LV" sz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1A49F5-9B23-4635-8C85-B85BED9FC1E4}"/>
              </a:ext>
            </a:extLst>
          </p:cNvPr>
          <p:cNvSpPr txBox="1"/>
          <p:nvPr/>
        </p:nvSpPr>
        <p:spPr>
          <a:xfrm>
            <a:off x="1155440" y="2602885"/>
            <a:ext cx="4863393" cy="8466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Retained earnings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The accumulated loss over the past five years is €1,622,376. FY 2023 closed </a:t>
            </a:r>
            <a:r>
              <a:rPr lang="en-U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with €83,934, and FY 2024 </a:t>
            </a:r>
            <a:r>
              <a:rPr lang="lv-LV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closed with </a:t>
            </a:r>
            <a:r>
              <a:rPr lang="en-US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€</a:t>
            </a:r>
            <a:r>
              <a:rPr lang="lv-LV" sz="12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15,785.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E66D1F6-4DB7-4049-AFC7-90F374958B8D}"/>
              </a:ext>
            </a:extLst>
          </p:cNvPr>
          <p:cNvSpPr txBox="1"/>
          <p:nvPr/>
        </p:nvSpPr>
        <p:spPr>
          <a:xfrm>
            <a:off x="1155441" y="3449527"/>
            <a:ext cx="4863393" cy="1240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Creditors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 have partnered with Iuvo-Group and Bondster, crowdfunding companies, to repay short-term creditors and secure working capital for portfolio growth. In 4 </a:t>
            </a:r>
            <a:r>
              <a:rPr lang="lv-LV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years</a:t>
            </a: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we raised €3,</a:t>
            </a:r>
            <a:r>
              <a:rPr lang="lv-LV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369,347</a:t>
            </a: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through crowdfunding.</a:t>
            </a:r>
            <a:endParaRPr lang="lv-LV" sz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Oval 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7869D20-E3DC-4E29-B38B-86DA97F3CD2A}"/>
              </a:ext>
            </a:extLst>
          </p:cNvPr>
          <p:cNvSpPr/>
          <p:nvPr/>
        </p:nvSpPr>
        <p:spPr>
          <a:xfrm>
            <a:off x="556722" y="4708775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0A7ED2-66FF-4123-B88B-BFAD83726AD0}"/>
              </a:ext>
            </a:extLst>
          </p:cNvPr>
          <p:cNvSpPr txBox="1"/>
          <p:nvPr/>
        </p:nvSpPr>
        <p:spPr>
          <a:xfrm>
            <a:off x="626687" y="4770151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lv-LV" sz="19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10E3D47-2B44-4621-BFDD-B0E1C946BDE4}"/>
              </a:ext>
            </a:extLst>
          </p:cNvPr>
          <p:cNvSpPr txBox="1"/>
          <p:nvPr/>
        </p:nvSpPr>
        <p:spPr>
          <a:xfrm>
            <a:off x="1155441" y="4692939"/>
            <a:ext cx="4863394" cy="12390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Total liabilities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Total liabilities are €</a:t>
            </a:r>
            <a:r>
              <a:rPr lang="lv-LV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5,277,438</a:t>
            </a: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where €1,</a:t>
            </a:r>
            <a:r>
              <a:rPr lang="lv-LV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768,409  </a:t>
            </a: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is own capital, €3,</a:t>
            </a:r>
            <a:r>
              <a:rPr lang="lv-LV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369,347</a:t>
            </a: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are long-term creditors, and only €</a:t>
            </a:r>
            <a:r>
              <a:rPr lang="lv-LV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39,</a:t>
            </a:r>
            <a:r>
              <a:rPr lang="lv-LV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682</a:t>
            </a: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are short-term creditors. Therefore, the company has a high liquidity ratio.</a:t>
            </a:r>
            <a:endParaRPr lang="lv-LV" sz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47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3" descr="People with documents">
            <a:extLst>
              <a:ext uri="{FF2B5EF4-FFF2-40B4-BE49-F238E27FC236}">
                <a16:creationId xmlns:a16="http://schemas.microsoft.com/office/drawing/2014/main" id="{A54D38A8-37CD-48A0-880F-335462104AFE}"/>
              </a:ext>
            </a:extLst>
          </p:cNvPr>
          <p:cNvSpPr/>
          <p:nvPr/>
        </p:nvSpPr>
        <p:spPr bwMode="ltGray">
          <a:xfrm>
            <a:off x="6381496" y="0"/>
            <a:ext cx="5810504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5E0A36-7833-4686-9037-8D5EEA9B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59" y="365125"/>
            <a:ext cx="10515600" cy="1325563"/>
          </a:xfrm>
        </p:spPr>
        <p:txBody>
          <a:bodyPr/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Profit/Loss Statement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A595841-1A1B-4CDE-BE3E-85DDE0421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03823"/>
              </p:ext>
            </p:extLst>
          </p:nvPr>
        </p:nvGraphicFramePr>
        <p:xfrm>
          <a:off x="6587291" y="365125"/>
          <a:ext cx="5390220" cy="616163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48447">
                  <a:extLst>
                    <a:ext uri="{9D8B030D-6E8A-4147-A177-3AD203B41FA5}">
                      <a16:colId xmlns:a16="http://schemas.microsoft.com/office/drawing/2014/main" val="3910411668"/>
                    </a:ext>
                  </a:extLst>
                </a:gridCol>
                <a:gridCol w="1058477">
                  <a:extLst>
                    <a:ext uri="{9D8B030D-6E8A-4147-A177-3AD203B41FA5}">
                      <a16:colId xmlns:a16="http://schemas.microsoft.com/office/drawing/2014/main" val="3305163155"/>
                    </a:ext>
                  </a:extLst>
                </a:gridCol>
                <a:gridCol w="1083296">
                  <a:extLst>
                    <a:ext uri="{9D8B030D-6E8A-4147-A177-3AD203B41FA5}">
                      <a16:colId xmlns:a16="http://schemas.microsoft.com/office/drawing/2014/main" val="744796272"/>
                    </a:ext>
                  </a:extLst>
                </a:gridCol>
              </a:tblGrid>
              <a:tr h="4124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PROFIT AND LOSS </a:t>
                      </a:r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STATEMENT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</a:t>
                      </a:r>
                      <a:r>
                        <a:rPr lang="lv-LV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8886257"/>
                  </a:ext>
                </a:extLst>
              </a:tr>
              <a:tr h="412444">
                <a:tc>
                  <a:txBody>
                    <a:bodyPr/>
                    <a:lstStyle/>
                    <a:p>
                      <a:pPr algn="l" fontAlgn="ctr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EUR 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b="1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EUR </a:t>
                      </a:r>
                      <a:endParaRPr lang="en-US" sz="1200" b="1" i="0" u="none" strike="noStrike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6172366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NET TURNOVER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1 361 468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1 175 257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5316080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COST OF PRODUCTION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(451 357)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(51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5 911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1753191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GROSS PROFIT OR LOSS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910 111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6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59 346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7779970"/>
                  </a:ext>
                </a:extLst>
              </a:tr>
              <a:tr h="218295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2027144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SALES SCOTS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(57 389)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(40 79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6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7924170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ADMINISTRATION COSTS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(275 612)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(307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970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2566679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OTHER OPERATING INCOME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70 455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98 698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7946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OTHER OPERATING EXPENSES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(264 930)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(127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068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3245796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lv-LV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OTHER </a:t>
                      </a:r>
                      <a:r>
                        <a:rPr lang="lv-LV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INTEREST INCOME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        172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  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9405478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INTEREST AND SIMILAR COSTS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(367 023)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(198 476)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5981714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PROFIT OR LOSS BEFORE CORPORATE TAX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15 785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8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3 935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7717255"/>
                  </a:ext>
                </a:extLst>
              </a:tr>
              <a:tr h="267371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72361123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CORPORATE INCOME TAX FOR THE PERIOD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              -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              -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8951031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PROFIT OR LOSS AFTER CORPORATE INCOME TAX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15 785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8</a:t>
                      </a:r>
                      <a:r>
                        <a:rPr lang="en-US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3 935</a:t>
                      </a:r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6611576"/>
                  </a:ext>
                </a:extLst>
              </a:tr>
              <a:tr h="255267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lv-LV" sz="1200" b="1" i="0" u="none" strike="noStrike" dirty="0">
                        <a:solidFill>
                          <a:schemeClr val="bg1">
                            <a:lumMod val="9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6848966"/>
                  </a:ext>
                </a:extLst>
              </a:tr>
              <a:tr h="3535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 PROFIT OR LOSS FOR THE REPORTING YEAR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   15 785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v-LV" sz="12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+mj-lt"/>
                        </a:rPr>
                        <a:t>                56 273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3885764"/>
                  </a:ext>
                </a:extLst>
              </a:tr>
            </a:tbl>
          </a:graphicData>
        </a:graphic>
      </p:graphicFrame>
      <p:sp>
        <p:nvSpPr>
          <p:cNvPr id="16" name="Oval 1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79CE5FA-324C-43AB-A832-5EB3336E1A0F}"/>
              </a:ext>
            </a:extLst>
          </p:cNvPr>
          <p:cNvSpPr/>
          <p:nvPr/>
        </p:nvSpPr>
        <p:spPr>
          <a:xfrm>
            <a:off x="411999" y="1594604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EE4937-AE34-49B6-8597-98F571C48FD1}"/>
              </a:ext>
            </a:extLst>
          </p:cNvPr>
          <p:cNvSpPr txBox="1"/>
          <p:nvPr/>
        </p:nvSpPr>
        <p:spPr>
          <a:xfrm>
            <a:off x="482164" y="1668869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0" name="Oval 1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CC4454-2B62-48F2-A085-CEB3B884792B}"/>
              </a:ext>
            </a:extLst>
          </p:cNvPr>
          <p:cNvSpPr/>
          <p:nvPr/>
        </p:nvSpPr>
        <p:spPr>
          <a:xfrm>
            <a:off x="411999" y="3000525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F4B38D-B721-4EE3-9D5E-50C9B6C754FB}"/>
              </a:ext>
            </a:extLst>
          </p:cNvPr>
          <p:cNvSpPr txBox="1"/>
          <p:nvPr/>
        </p:nvSpPr>
        <p:spPr>
          <a:xfrm>
            <a:off x="482164" y="3065467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26" name="Oval 2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2937C06-572F-4FD7-8216-B9FFB5ADB3EC}"/>
              </a:ext>
            </a:extLst>
          </p:cNvPr>
          <p:cNvSpPr/>
          <p:nvPr/>
        </p:nvSpPr>
        <p:spPr>
          <a:xfrm>
            <a:off x="411999" y="4248225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AB0FE1-8949-41C0-8BF2-F4B7CDB7F08E}"/>
              </a:ext>
            </a:extLst>
          </p:cNvPr>
          <p:cNvSpPr txBox="1"/>
          <p:nvPr/>
        </p:nvSpPr>
        <p:spPr>
          <a:xfrm>
            <a:off x="481964" y="4309601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8227B0-C09F-4DFF-9566-9D2AB230CF76}"/>
              </a:ext>
            </a:extLst>
          </p:cNvPr>
          <p:cNvSpPr txBox="1"/>
          <p:nvPr/>
        </p:nvSpPr>
        <p:spPr>
          <a:xfrm>
            <a:off x="1010718" y="1556670"/>
            <a:ext cx="5156289" cy="1125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Gross profit/loss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Gross profit remained strong despite the debt sale of €284,582 in May 2024. Following the sale, enhanced debt collection strategies helped maintain profitability and revenue stability from the remaining €5.2 million portfolio.</a:t>
            </a:r>
            <a:endParaRPr lang="lv-LV" sz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4324BEE-6DBC-4F4A-964E-CE834BB2ABC6}"/>
              </a:ext>
            </a:extLst>
          </p:cNvPr>
          <p:cNvSpPr txBox="1"/>
          <p:nvPr/>
        </p:nvSpPr>
        <p:spPr>
          <a:xfrm>
            <a:off x="1010718" y="2941263"/>
            <a:ext cx="5156289" cy="1125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Sales, administration, interest and other expense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Sales, administration, and interest costs were carefully controlled. Operational efficiency has been maintained to offset expenses, ensuring profitability remains intact even as operational costs grow in line with expanding collections.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4B7AD3-49EA-4588-9A3B-1363990A8D60}"/>
              </a:ext>
            </a:extLst>
          </p:cNvPr>
          <p:cNvSpPr txBox="1"/>
          <p:nvPr/>
        </p:nvSpPr>
        <p:spPr>
          <a:xfrm>
            <a:off x="1010718" y="4178814"/>
            <a:ext cx="5156089" cy="1240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Cession (Portfolio Sale)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In May 2024, we sold €284,582 from the portfolio. This sale provided immediate liquidity, which we reinvested into improving debt recovery strategies, including court warnings and other methods, to strengthen future collection efficiency.</a:t>
            </a:r>
            <a:endParaRPr lang="lv-LV" sz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Oval 3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6E72C0E-CA55-44AC-893A-EAE53236C0BA}"/>
              </a:ext>
            </a:extLst>
          </p:cNvPr>
          <p:cNvSpPr/>
          <p:nvPr/>
        </p:nvSpPr>
        <p:spPr>
          <a:xfrm>
            <a:off x="411999" y="5495925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37FB63-62A3-4C0C-8026-7991595CCBF8}"/>
              </a:ext>
            </a:extLst>
          </p:cNvPr>
          <p:cNvSpPr txBox="1"/>
          <p:nvPr/>
        </p:nvSpPr>
        <p:spPr>
          <a:xfrm>
            <a:off x="481964" y="5557301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lv-LV" sz="1900" b="1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AFC7D8-BF7D-4347-B926-1BB8A94200B0}"/>
              </a:ext>
            </a:extLst>
          </p:cNvPr>
          <p:cNvSpPr txBox="1"/>
          <p:nvPr/>
        </p:nvSpPr>
        <p:spPr>
          <a:xfrm>
            <a:off x="994047" y="5419795"/>
            <a:ext cx="5172760" cy="1240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500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Profit and loss</a:t>
            </a: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Despite the cession, profitability remains positive. In May and June, we recovered €37,804 from court cases and €20,897 from Incasso activities, ensuring that the portfolio continues to deliver strong financial performance.</a:t>
            </a:r>
            <a:endParaRPr lang="lv-LV" sz="1200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038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4B12FC-2785-4418-BF97-9AECCBADA86C}"/>
              </a:ext>
            </a:extLst>
          </p:cNvPr>
          <p:cNvSpPr txBox="1"/>
          <p:nvPr/>
        </p:nvSpPr>
        <p:spPr>
          <a:xfrm>
            <a:off x="478972" y="492165"/>
            <a:ext cx="6498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Management Team</a:t>
            </a:r>
            <a:endParaRPr lang="lv-LV" sz="4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703CD1C-3B86-41C3-BB2E-244113612B5B}"/>
              </a:ext>
            </a:extLst>
          </p:cNvPr>
          <p:cNvGrpSpPr/>
          <p:nvPr/>
        </p:nvGrpSpPr>
        <p:grpSpPr>
          <a:xfrm>
            <a:off x="3147525" y="2263333"/>
            <a:ext cx="2333625" cy="3366751"/>
            <a:chOff x="1524000" y="1952625"/>
            <a:chExt cx="2333625" cy="336675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865037B-EB50-48A9-A618-408CB3F383CC}"/>
                </a:ext>
              </a:extLst>
            </p:cNvPr>
            <p:cNvSpPr/>
            <p:nvPr/>
          </p:nvSpPr>
          <p:spPr>
            <a:xfrm>
              <a:off x="1524000" y="1952625"/>
              <a:ext cx="2333625" cy="2333625"/>
            </a:xfrm>
            <a:prstGeom prst="ellipse">
              <a:avLst/>
            </a:prstGeom>
            <a:solidFill>
              <a:srgbClr val="DDE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0951A94-9DAC-4A47-A6EC-AFD890239A03}"/>
                </a:ext>
              </a:extLst>
            </p:cNvPr>
            <p:cNvSpPr txBox="1"/>
            <p:nvPr/>
          </p:nvSpPr>
          <p:spPr>
            <a:xfrm>
              <a:off x="1524000" y="4448175"/>
              <a:ext cx="2333625" cy="871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latin typeface="Oxygen" panose="02000503000000000000" pitchFamily="2" charset="0"/>
                </a:rPr>
                <a:t>Edgards </a:t>
              </a:r>
              <a:r>
                <a:rPr lang="en-US" b="1" dirty="0" err="1">
                  <a:latin typeface="Oxygen" panose="02000503000000000000" pitchFamily="2" charset="0"/>
                </a:rPr>
                <a:t>Ivanovs</a:t>
              </a:r>
              <a:endParaRPr lang="en-US" b="1" dirty="0">
                <a:latin typeface="Oxygen" panose="02000503000000000000" pitchFamily="2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dirty="0">
                  <a:latin typeface="Oxygen" panose="02000503000000000000" pitchFamily="2" charset="0"/>
                </a:rPr>
                <a:t>Shareholder</a:t>
              </a:r>
              <a:endParaRPr lang="lv-LV" dirty="0">
                <a:latin typeface="Oxygen" panose="02000503000000000000" pitchFamily="2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DED271-BC58-424F-A4D2-830BD66EEEA3}"/>
              </a:ext>
            </a:extLst>
          </p:cNvPr>
          <p:cNvGrpSpPr/>
          <p:nvPr/>
        </p:nvGrpSpPr>
        <p:grpSpPr>
          <a:xfrm>
            <a:off x="6674913" y="2263333"/>
            <a:ext cx="2333625" cy="3782249"/>
            <a:chOff x="1524000" y="1952625"/>
            <a:chExt cx="2333625" cy="3782249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D83AE62-BE71-4B79-B415-ED426252EBAF}"/>
                </a:ext>
              </a:extLst>
            </p:cNvPr>
            <p:cNvSpPr/>
            <p:nvPr/>
          </p:nvSpPr>
          <p:spPr>
            <a:xfrm>
              <a:off x="1524000" y="1952625"/>
              <a:ext cx="2333625" cy="2333625"/>
            </a:xfrm>
            <a:prstGeom prst="ellipse">
              <a:avLst/>
            </a:prstGeom>
            <a:solidFill>
              <a:srgbClr val="DDE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75F9DA2-E850-4348-B439-C4D0267A957A}"/>
                </a:ext>
              </a:extLst>
            </p:cNvPr>
            <p:cNvSpPr txBox="1"/>
            <p:nvPr/>
          </p:nvSpPr>
          <p:spPr>
            <a:xfrm>
              <a:off x="1524000" y="4448175"/>
              <a:ext cx="2333625" cy="1286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lv-LV" b="1" dirty="0">
                  <a:latin typeface="Oxygen" panose="02000503000000000000" pitchFamily="2" charset="0"/>
                </a:rPr>
                <a:t>Daniels Jukna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>
                  <a:latin typeface="Oxygen" panose="02000503000000000000" pitchFamily="2" charset="0"/>
                </a:rPr>
                <a:t>Board member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>
                  <a:latin typeface="Oxygen" panose="02000503000000000000" pitchFamily="2" charset="0"/>
                </a:rPr>
                <a:t>CEO</a:t>
              </a:r>
              <a:endParaRPr lang="lv-LV" dirty="0">
                <a:latin typeface="Oxygen" panose="02000503000000000000" pitchFamily="2" charset="0"/>
              </a:endParaRPr>
            </a:p>
          </p:txBody>
        </p:sp>
      </p:grpSp>
      <p:pic>
        <p:nvPicPr>
          <p:cNvPr id="46" name="Picture 45" descr="A person wearing a white shirt and smiling at the camera&#10;&#10;Description automatically generated">
            <a:extLst>
              <a:ext uri="{FF2B5EF4-FFF2-40B4-BE49-F238E27FC236}">
                <a16:creationId xmlns:a16="http://schemas.microsoft.com/office/drawing/2014/main" id="{C4CBC6F1-84DA-4A7A-9B58-FA40849FA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42" y="2226907"/>
            <a:ext cx="2461648" cy="24456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B3FBB5-4870-435C-843D-924926BFABC7}"/>
              </a:ext>
            </a:extLst>
          </p:cNvPr>
          <p:cNvSpPr/>
          <p:nvPr/>
        </p:nvSpPr>
        <p:spPr>
          <a:xfrm>
            <a:off x="373427" y="1662107"/>
            <a:ext cx="2461648" cy="4259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1400" dirty="0">
                <a:solidFill>
                  <a:srgbClr val="222222"/>
                </a:solidFill>
                <a:latin typeface="Open Sans Light"/>
              </a:rPr>
              <a:t>B</a:t>
            </a:r>
            <a:r>
              <a:rPr lang="en-US" sz="1400" dirty="0" err="1">
                <a:solidFill>
                  <a:srgbClr val="222222"/>
                </a:solidFill>
                <a:latin typeface="Open Sans Light"/>
              </a:rPr>
              <a:t>usiness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entrepreneur with over 2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0 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years experience in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222222"/>
                </a:solidFill>
                <a:latin typeface="Open Sans Light"/>
              </a:rPr>
              <a:t>business management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and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varied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experience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in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strategic planning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,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finance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and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operations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 in the banking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and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brokerage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i</a:t>
            </a:r>
            <a:r>
              <a:rPr lang="en-US" sz="1400" dirty="0" err="1">
                <a:solidFill>
                  <a:srgbClr val="222222"/>
                </a:solidFill>
                <a:latin typeface="Open Sans Light"/>
              </a:rPr>
              <a:t>ndustry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.</a:t>
            </a:r>
          </a:p>
          <a:p>
            <a:pPr>
              <a:lnSpc>
                <a:spcPct val="150000"/>
              </a:lnSpc>
            </a:pPr>
            <a:endParaRPr lang="lv-LV" sz="1400" dirty="0">
              <a:solidFill>
                <a:srgbClr val="222222"/>
              </a:solidFill>
              <a:latin typeface="Open Sans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rgbClr val="222222"/>
                </a:solidFill>
                <a:latin typeface="Open Sans Light"/>
              </a:rPr>
              <a:t>M.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Econ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. 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from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Riga Technical University B.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Econ. from 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Riga Technical University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B3190D-B1E7-426D-BE4B-C0DF3B2DD800}"/>
              </a:ext>
            </a:extLst>
          </p:cNvPr>
          <p:cNvSpPr/>
          <p:nvPr/>
        </p:nvSpPr>
        <p:spPr>
          <a:xfrm>
            <a:off x="9388540" y="1500525"/>
            <a:ext cx="2430033" cy="4259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1400" dirty="0">
                <a:solidFill>
                  <a:srgbClr val="222222"/>
                </a:solidFill>
                <a:latin typeface="Open Sans Light"/>
              </a:rPr>
              <a:t>E</a:t>
            </a:r>
            <a:r>
              <a:rPr lang="en-US" sz="1400" dirty="0" err="1">
                <a:solidFill>
                  <a:srgbClr val="222222"/>
                </a:solidFill>
                <a:latin typeface="Open Sans Light"/>
              </a:rPr>
              <a:t>xecutive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manager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with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222222"/>
                </a:solidFill>
                <a:latin typeface="Open Sans Light"/>
              </a:rPr>
              <a:t>varied experience in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222222"/>
                </a:solidFill>
                <a:latin typeface="Open Sans Light"/>
              </a:rPr>
              <a:t>business development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,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finance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,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economics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, 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jurisprudence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, IT 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and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operations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management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.</a:t>
            </a:r>
          </a:p>
          <a:p>
            <a:pPr>
              <a:lnSpc>
                <a:spcPct val="150000"/>
              </a:lnSpc>
            </a:pPr>
            <a:endParaRPr lang="lv-LV" sz="1400" dirty="0">
              <a:solidFill>
                <a:srgbClr val="222222"/>
              </a:solidFill>
              <a:latin typeface="Open Sans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M.Econ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. 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from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the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University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of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Latvia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B.Fin.Eng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.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from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Riga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Technical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University</a:t>
            </a:r>
            <a:endParaRPr lang="lv-LV" sz="1400" dirty="0">
              <a:solidFill>
                <a:srgbClr val="222222"/>
              </a:solidFill>
              <a:latin typeface="Open Sans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economics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 </a:t>
            </a:r>
            <a:r>
              <a:rPr lang="lv-LV" sz="1400" dirty="0" err="1">
                <a:solidFill>
                  <a:srgbClr val="222222"/>
                </a:solidFill>
                <a:latin typeface="Open Sans Light"/>
              </a:rPr>
              <a:t>lecturer</a:t>
            </a:r>
            <a:endParaRPr lang="lv-LV" sz="1400" dirty="0">
              <a:solidFill>
                <a:srgbClr val="222222"/>
              </a:solidFill>
              <a:latin typeface="Open Sans Ligh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Open Sans Light"/>
              </a:rPr>
              <a:t>CAMS </a:t>
            </a:r>
            <a:r>
              <a:rPr lang="en-US" sz="1400" dirty="0" err="1">
                <a:latin typeface="Open Sans Light"/>
              </a:rPr>
              <a:t>certifi</a:t>
            </a:r>
            <a:r>
              <a:rPr lang="lv-LV" sz="1400" dirty="0">
                <a:latin typeface="Open Sans Light"/>
              </a:rPr>
              <a:t>ed</a:t>
            </a:r>
            <a:endParaRPr lang="en-US" sz="1400" dirty="0">
              <a:latin typeface="Open Sans Light"/>
            </a:endParaRPr>
          </a:p>
        </p:txBody>
      </p:sp>
      <p:pic>
        <p:nvPicPr>
          <p:cNvPr id="3" name="Picture 2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E79F68E4-E32A-33AF-2B44-1C4556E06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475" y="2117894"/>
            <a:ext cx="2650134" cy="26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45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4B12FC-2785-4418-BF97-9AECCBADA86C}"/>
              </a:ext>
            </a:extLst>
          </p:cNvPr>
          <p:cNvSpPr txBox="1"/>
          <p:nvPr/>
        </p:nvSpPr>
        <p:spPr>
          <a:xfrm>
            <a:off x="478972" y="492165"/>
            <a:ext cx="6498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Organization</a:t>
            </a:r>
            <a:r>
              <a:rPr lang="lv-LV" sz="4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</a:t>
            </a:r>
            <a:r>
              <a:rPr lang="en-US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Structure</a:t>
            </a:r>
            <a:endParaRPr lang="lv-LV" sz="4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AE18918-0F33-42CA-8B3B-9B8BC73C78CA}"/>
              </a:ext>
            </a:extLst>
          </p:cNvPr>
          <p:cNvSpPr/>
          <p:nvPr/>
        </p:nvSpPr>
        <p:spPr>
          <a:xfrm>
            <a:off x="2044926" y="2216120"/>
            <a:ext cx="7851348" cy="1017036"/>
          </a:xfrm>
          <a:prstGeom prst="roundRect">
            <a:avLst/>
          </a:prstGeom>
          <a:solidFill>
            <a:srgbClr val="00B0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Board</a:t>
            </a:r>
          </a:p>
          <a:p>
            <a:pPr algn="ctr"/>
            <a:r>
              <a:rPr lang="en-US" dirty="0"/>
              <a:t>CEO</a:t>
            </a:r>
            <a:endParaRPr lang="lv-LV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7B17C5-6396-4914-8F68-E3CD00477993}"/>
              </a:ext>
            </a:extLst>
          </p:cNvPr>
          <p:cNvSpPr/>
          <p:nvPr/>
        </p:nvSpPr>
        <p:spPr>
          <a:xfrm>
            <a:off x="2044926" y="3415486"/>
            <a:ext cx="4381496" cy="1017036"/>
          </a:xfrm>
          <a:prstGeom prst="roundRect">
            <a:avLst/>
          </a:prstGeom>
          <a:solidFill>
            <a:srgbClr val="00B0B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CEO</a:t>
            </a:r>
            <a:endParaRPr lang="lv-LV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214F678-B5F5-4E04-97F3-6FF9F11249DD}"/>
              </a:ext>
            </a:extLst>
          </p:cNvPr>
          <p:cNvSpPr/>
          <p:nvPr/>
        </p:nvSpPr>
        <p:spPr>
          <a:xfrm>
            <a:off x="6570714" y="3429099"/>
            <a:ext cx="2111223" cy="1017036"/>
          </a:xfrm>
          <a:prstGeom prst="roundRect">
            <a:avLst/>
          </a:prstGeom>
          <a:solidFill>
            <a:srgbClr val="00B0B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CIO</a:t>
            </a:r>
            <a:endParaRPr lang="lv-LV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3220923-F767-4FA0-A8E4-36586A28877A}"/>
              </a:ext>
            </a:extLst>
          </p:cNvPr>
          <p:cNvSpPr/>
          <p:nvPr/>
        </p:nvSpPr>
        <p:spPr>
          <a:xfrm>
            <a:off x="8826230" y="3429099"/>
            <a:ext cx="1070043" cy="1017036"/>
          </a:xfrm>
          <a:prstGeom prst="roundRect">
            <a:avLst/>
          </a:prstGeom>
          <a:solidFill>
            <a:srgbClr val="00B0BC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CFO</a:t>
            </a:r>
            <a:endParaRPr lang="lv-LV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0537784-928B-475A-BC8F-CA331E7AE98E}"/>
              </a:ext>
            </a:extLst>
          </p:cNvPr>
          <p:cNvSpPr/>
          <p:nvPr/>
        </p:nvSpPr>
        <p:spPr>
          <a:xfrm>
            <a:off x="5442955" y="4614852"/>
            <a:ext cx="983466" cy="1017036"/>
          </a:xfrm>
          <a:prstGeom prst="roundRect">
            <a:avLst/>
          </a:prstGeom>
          <a:solidFill>
            <a:srgbClr val="00B0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Customer Service Department</a:t>
            </a:r>
            <a:endParaRPr lang="lv-LV" sz="11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59C4ACE-81B6-4B15-BC9A-66A2A13F9CD8}"/>
              </a:ext>
            </a:extLst>
          </p:cNvPr>
          <p:cNvSpPr/>
          <p:nvPr/>
        </p:nvSpPr>
        <p:spPr>
          <a:xfrm>
            <a:off x="4315683" y="4614852"/>
            <a:ext cx="982493" cy="1017036"/>
          </a:xfrm>
          <a:prstGeom prst="roundRect">
            <a:avLst/>
          </a:prstGeom>
          <a:solidFill>
            <a:srgbClr val="00B0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Office and HR Department</a:t>
            </a:r>
            <a:endParaRPr lang="lv-LV" sz="11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FA0DD5-EB9C-49FC-A269-857354DF0612}"/>
              </a:ext>
            </a:extLst>
          </p:cNvPr>
          <p:cNvSpPr/>
          <p:nvPr/>
        </p:nvSpPr>
        <p:spPr>
          <a:xfrm>
            <a:off x="3188411" y="4614852"/>
            <a:ext cx="982493" cy="1017036"/>
          </a:xfrm>
          <a:prstGeom prst="roundRect">
            <a:avLst/>
          </a:prstGeom>
          <a:solidFill>
            <a:srgbClr val="00B0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Legal Department</a:t>
            </a:r>
            <a:endParaRPr lang="lv-LV" sz="11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2085911-91B5-40C6-B494-F6393A936258}"/>
              </a:ext>
            </a:extLst>
          </p:cNvPr>
          <p:cNvSpPr/>
          <p:nvPr/>
        </p:nvSpPr>
        <p:spPr>
          <a:xfrm>
            <a:off x="2044925" y="4614852"/>
            <a:ext cx="998707" cy="1017036"/>
          </a:xfrm>
          <a:prstGeom prst="roundRect">
            <a:avLst/>
          </a:prstGeom>
          <a:solidFill>
            <a:srgbClr val="00B0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Debt Collection Department</a:t>
            </a:r>
            <a:endParaRPr lang="lv-LV" sz="11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CB1922-6D5E-41E5-9ED1-E2F931E08E5C}"/>
              </a:ext>
            </a:extLst>
          </p:cNvPr>
          <p:cNvSpPr/>
          <p:nvPr/>
        </p:nvSpPr>
        <p:spPr>
          <a:xfrm>
            <a:off x="6570715" y="4614852"/>
            <a:ext cx="983465" cy="1017036"/>
          </a:xfrm>
          <a:prstGeom prst="roundRect">
            <a:avLst/>
          </a:prstGeom>
          <a:solidFill>
            <a:srgbClr val="00B0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IT Department</a:t>
            </a:r>
            <a:endParaRPr lang="lv-LV" sz="11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4FE958F-61DB-4F04-9A4F-27A26DBB1C19}"/>
              </a:ext>
            </a:extLst>
          </p:cNvPr>
          <p:cNvSpPr/>
          <p:nvPr/>
        </p:nvSpPr>
        <p:spPr>
          <a:xfrm>
            <a:off x="7698472" y="4615874"/>
            <a:ext cx="983466" cy="1017036"/>
          </a:xfrm>
          <a:prstGeom prst="roundRect">
            <a:avLst/>
          </a:prstGeom>
          <a:solidFill>
            <a:srgbClr val="00B0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Marketing Department</a:t>
            </a:r>
            <a:endParaRPr lang="lv-LV" sz="11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FFAD2B6-10B8-41F2-AF75-A3CBB0D2DF33}"/>
              </a:ext>
            </a:extLst>
          </p:cNvPr>
          <p:cNvSpPr/>
          <p:nvPr/>
        </p:nvSpPr>
        <p:spPr>
          <a:xfrm>
            <a:off x="8826230" y="4615874"/>
            <a:ext cx="1070043" cy="1017036"/>
          </a:xfrm>
          <a:prstGeom prst="roundRect">
            <a:avLst/>
          </a:prstGeom>
          <a:solidFill>
            <a:srgbClr val="00B0B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Accountancy Department</a:t>
            </a:r>
            <a:endParaRPr lang="lv-LV" sz="1100" dirty="0"/>
          </a:p>
        </p:txBody>
      </p:sp>
    </p:spTree>
    <p:extLst>
      <p:ext uri="{BB962C8B-B14F-4D97-AF65-F5344CB8AC3E}">
        <p14:creationId xmlns:p14="http://schemas.microsoft.com/office/powerpoint/2010/main" val="3746366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3CE697-9BD9-4087-B796-96FF1105AB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01" y="-36"/>
            <a:ext cx="10339063" cy="8624501"/>
          </a:xfrm>
          <a:prstGeom prst="rect">
            <a:avLst/>
          </a:prstGeom>
        </p:spPr>
      </p:pic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5E34719-3CA1-4912-97EC-1F9A05A89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05" y="33787"/>
            <a:ext cx="9560453" cy="79743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4B12FC-2785-4418-BF97-9AECCBADA86C}"/>
              </a:ext>
            </a:extLst>
          </p:cNvPr>
          <p:cNvSpPr txBox="1"/>
          <p:nvPr/>
        </p:nvSpPr>
        <p:spPr>
          <a:xfrm>
            <a:off x="478972" y="492165"/>
            <a:ext cx="4506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Future Scale 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769B2-EC11-47AB-B547-24A26795C5F0}"/>
              </a:ext>
            </a:extLst>
          </p:cNvPr>
          <p:cNvSpPr txBox="1"/>
          <p:nvPr/>
        </p:nvSpPr>
        <p:spPr>
          <a:xfrm>
            <a:off x="617867" y="2686289"/>
            <a:ext cx="5952475" cy="26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Expand business to other EU countries</a:t>
            </a:r>
            <a:endParaRPr lang="lv-LV" sz="19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Product with c</a:t>
            </a:r>
            <a:r>
              <a:rPr lang="en-US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ore </a:t>
            </a:r>
            <a:r>
              <a:rPr lang="lv-LV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banking services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Mobile APP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3m clients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1m payment cards</a:t>
            </a:r>
            <a:endParaRPr lang="en-US" sz="19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Infrastructure</a:t>
            </a:r>
            <a:r>
              <a:rPr lang="en-US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scale</a:t>
            </a:r>
            <a:r>
              <a:rPr lang="lv-LV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up</a:t>
            </a:r>
            <a:r>
              <a:rPr lang="lv-LV" sz="1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maximum automation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549E6-3D6B-46BF-A8AE-E5240F6829B0}"/>
              </a:ext>
            </a:extLst>
          </p:cNvPr>
          <p:cNvSpPr txBox="1"/>
          <p:nvPr/>
        </p:nvSpPr>
        <p:spPr>
          <a:xfrm>
            <a:off x="10396603" y="3043608"/>
            <a:ext cx="3518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Baltics</a:t>
            </a:r>
            <a:endParaRPr lang="lv-LV" sz="15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Population 6m</a:t>
            </a:r>
            <a:endParaRPr lang="lv-LV" sz="1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8C33A5-E877-422D-8D53-8863154A3EB7}"/>
              </a:ext>
            </a:extLst>
          </p:cNvPr>
          <p:cNvSpPr txBox="1"/>
          <p:nvPr/>
        </p:nvSpPr>
        <p:spPr>
          <a:xfrm>
            <a:off x="4323301" y="1207851"/>
            <a:ext cx="3518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Scandinavia</a:t>
            </a:r>
            <a:endParaRPr lang="lv-LV" sz="15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/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Population 2</a:t>
            </a: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</a:t>
            </a:r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</a:t>
            </a:r>
            <a:endParaRPr lang="lv-LV" sz="1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587F88-5DD0-4DD6-8F18-D4E33B3B4316}"/>
              </a:ext>
            </a:extLst>
          </p:cNvPr>
          <p:cNvSpPr txBox="1"/>
          <p:nvPr/>
        </p:nvSpPr>
        <p:spPr>
          <a:xfrm>
            <a:off x="10197348" y="4746569"/>
            <a:ext cx="3518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Visegr</a:t>
            </a:r>
            <a:r>
              <a:rPr lang="en-US" sz="1500" b="1" dirty="0">
                <a:latin typeface="Open Sans Light" panose="020B0306030504020204"/>
              </a:rPr>
              <a:t>á</a:t>
            </a:r>
            <a:r>
              <a:rPr lang="en-US" sz="15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 Four</a:t>
            </a:r>
            <a:endParaRPr lang="lv-LV" sz="15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Population 64m</a:t>
            </a:r>
            <a:endParaRPr lang="lv-LV" sz="1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8928F1-D641-4999-AB10-C3EADDF27A50}"/>
              </a:ext>
            </a:extLst>
          </p:cNvPr>
          <p:cNvSpPr txBox="1"/>
          <p:nvPr/>
        </p:nvSpPr>
        <p:spPr>
          <a:xfrm>
            <a:off x="580290" y="1947332"/>
            <a:ext cx="4506685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B0BC"/>
              </a:buClr>
            </a:pPr>
            <a:r>
              <a:rPr lang="lv-LV" sz="2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Neobanking</a:t>
            </a:r>
            <a:r>
              <a:rPr lang="en-US" sz="29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is simple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36BA54-412C-4ADF-887F-82FF99AC40E8}"/>
              </a:ext>
            </a:extLst>
          </p:cNvPr>
          <p:cNvCxnSpPr>
            <a:cxnSpLocks/>
          </p:cNvCxnSpPr>
          <p:nvPr/>
        </p:nvCxnSpPr>
        <p:spPr>
          <a:xfrm>
            <a:off x="7841644" y="1484850"/>
            <a:ext cx="287215" cy="276999"/>
          </a:xfrm>
          <a:prstGeom prst="line">
            <a:avLst/>
          </a:prstGeom>
          <a:ln w="34925" cap="rnd">
            <a:solidFill>
              <a:srgbClr val="00B0BC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9BB2B37-8C29-434D-B000-D4DB62F9FB99}"/>
              </a:ext>
            </a:extLst>
          </p:cNvPr>
          <p:cNvCxnSpPr>
            <a:cxnSpLocks/>
          </p:cNvCxnSpPr>
          <p:nvPr/>
        </p:nvCxnSpPr>
        <p:spPr>
          <a:xfrm>
            <a:off x="9941006" y="4709650"/>
            <a:ext cx="256342" cy="125396"/>
          </a:xfrm>
          <a:prstGeom prst="line">
            <a:avLst/>
          </a:prstGeom>
          <a:ln w="34925" cap="rnd">
            <a:solidFill>
              <a:srgbClr val="00B0BC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4031D4-8079-467A-B991-8CCEE1DE2F49}"/>
              </a:ext>
            </a:extLst>
          </p:cNvPr>
          <p:cNvCxnSpPr>
            <a:cxnSpLocks/>
          </p:cNvCxnSpPr>
          <p:nvPr/>
        </p:nvCxnSpPr>
        <p:spPr>
          <a:xfrm>
            <a:off x="10076160" y="3127406"/>
            <a:ext cx="332969" cy="33695"/>
          </a:xfrm>
          <a:prstGeom prst="line">
            <a:avLst/>
          </a:prstGeom>
          <a:ln w="34925" cap="rnd">
            <a:solidFill>
              <a:srgbClr val="00B0BC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843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4B12FC-2785-4418-BF97-9AECCBADA86C}"/>
              </a:ext>
            </a:extLst>
          </p:cNvPr>
          <p:cNvSpPr txBox="1"/>
          <p:nvPr/>
        </p:nvSpPr>
        <p:spPr>
          <a:xfrm>
            <a:off x="478972" y="492165"/>
            <a:ext cx="6498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Timeline</a:t>
            </a:r>
            <a:endParaRPr lang="lv-LV" sz="4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3B0B3E-6B0C-4C30-B4D7-297E3A4C2A1C}"/>
              </a:ext>
            </a:extLst>
          </p:cNvPr>
          <p:cNvSpPr/>
          <p:nvPr/>
        </p:nvSpPr>
        <p:spPr>
          <a:xfrm>
            <a:off x="233467" y="5077840"/>
            <a:ext cx="1887166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2016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83FCAF-C661-435C-8478-6AADEE3A7DF7}"/>
              </a:ext>
            </a:extLst>
          </p:cNvPr>
          <p:cNvSpPr/>
          <p:nvPr/>
        </p:nvSpPr>
        <p:spPr>
          <a:xfrm>
            <a:off x="2208179" y="5077840"/>
            <a:ext cx="1887165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2017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C4491F-2220-4521-BC6E-AD880AF0C0F0}"/>
              </a:ext>
            </a:extLst>
          </p:cNvPr>
          <p:cNvSpPr/>
          <p:nvPr/>
        </p:nvSpPr>
        <p:spPr>
          <a:xfrm>
            <a:off x="4182890" y="5077840"/>
            <a:ext cx="1887165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2018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4330D0-9E05-4840-B185-09DDAC4F62C8}"/>
              </a:ext>
            </a:extLst>
          </p:cNvPr>
          <p:cNvSpPr/>
          <p:nvPr/>
        </p:nvSpPr>
        <p:spPr>
          <a:xfrm>
            <a:off x="6157601" y="5077840"/>
            <a:ext cx="1887165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2019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06AA30-38A3-43B1-9EEC-1A623331F05F}"/>
              </a:ext>
            </a:extLst>
          </p:cNvPr>
          <p:cNvSpPr/>
          <p:nvPr/>
        </p:nvSpPr>
        <p:spPr>
          <a:xfrm>
            <a:off x="8132312" y="5077840"/>
            <a:ext cx="1887165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2020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416BEE-0450-428E-A0A9-7A7F5BA3CF50}"/>
              </a:ext>
            </a:extLst>
          </p:cNvPr>
          <p:cNvSpPr/>
          <p:nvPr/>
        </p:nvSpPr>
        <p:spPr>
          <a:xfrm>
            <a:off x="10107023" y="5077840"/>
            <a:ext cx="1887165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2021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A6E39-3DD5-4858-AF93-F2F95E6E081F}"/>
              </a:ext>
            </a:extLst>
          </p:cNvPr>
          <p:cNvSpPr txBox="1"/>
          <p:nvPr/>
        </p:nvSpPr>
        <p:spPr>
          <a:xfrm>
            <a:off x="129877" y="4103898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2016Q2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License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obtained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485437-7007-4E9A-BE05-94EAE141F3B2}"/>
              </a:ext>
            </a:extLst>
          </p:cNvPr>
          <p:cNvSpPr txBox="1"/>
          <p:nvPr/>
        </p:nvSpPr>
        <p:spPr>
          <a:xfrm>
            <a:off x="953313" y="5519530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350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k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FC29E0-1926-49A6-96C4-B5C4E13EDA7F}"/>
              </a:ext>
            </a:extLst>
          </p:cNvPr>
          <p:cNvSpPr txBox="1"/>
          <p:nvPr/>
        </p:nvSpPr>
        <p:spPr>
          <a:xfrm>
            <a:off x="155643" y="5519530"/>
            <a:ext cx="1235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697B81"/>
                </a:solidFill>
                <a:effectLst/>
                <a:latin typeface="Calibri" panose="020F0502020204030204" pitchFamily="34" charset="0"/>
              </a:rPr>
              <a:t>Gross total debt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943B6B-D323-4554-AC3C-BD0E6AD68AF0}"/>
              </a:ext>
            </a:extLst>
          </p:cNvPr>
          <p:cNvSpPr txBox="1"/>
          <p:nvPr/>
        </p:nvSpPr>
        <p:spPr>
          <a:xfrm>
            <a:off x="2937755" y="5519530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1.8m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B0BAB9-8B7F-434A-B32D-F9355A84A998}"/>
              </a:ext>
            </a:extLst>
          </p:cNvPr>
          <p:cNvSpPr txBox="1"/>
          <p:nvPr/>
        </p:nvSpPr>
        <p:spPr>
          <a:xfrm>
            <a:off x="4922199" y="5519530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711B25-7848-4B64-A8DE-256C9070768C}"/>
              </a:ext>
            </a:extLst>
          </p:cNvPr>
          <p:cNvSpPr txBox="1"/>
          <p:nvPr/>
        </p:nvSpPr>
        <p:spPr>
          <a:xfrm>
            <a:off x="6887186" y="5519530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20D396-1B91-41FA-B8D1-D1ADEAC744D3}"/>
              </a:ext>
            </a:extLst>
          </p:cNvPr>
          <p:cNvSpPr txBox="1"/>
          <p:nvPr/>
        </p:nvSpPr>
        <p:spPr>
          <a:xfrm>
            <a:off x="8891084" y="5519530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2.2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7D6B13-8E77-43A2-827B-3066B8BBE3BF}"/>
              </a:ext>
            </a:extLst>
          </p:cNvPr>
          <p:cNvSpPr txBox="1"/>
          <p:nvPr/>
        </p:nvSpPr>
        <p:spPr>
          <a:xfrm>
            <a:off x="10846344" y="5519530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2.8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0DFE9-DC47-44E0-8D2F-8F1F72D36EC6}"/>
              </a:ext>
            </a:extLst>
          </p:cNvPr>
          <p:cNvSpPr txBox="1"/>
          <p:nvPr/>
        </p:nvSpPr>
        <p:spPr>
          <a:xfrm>
            <a:off x="953313" y="2688270"/>
            <a:ext cx="1235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 algn="ctr"/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NordCard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issued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EE90E0-B12C-4EE6-90CF-4840A8B4ACF2}"/>
              </a:ext>
            </a:extLst>
          </p:cNvPr>
          <p:cNvSpPr txBox="1"/>
          <p:nvPr/>
        </p:nvSpPr>
        <p:spPr>
          <a:xfrm>
            <a:off x="2029056" y="3832989"/>
            <a:ext cx="1235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 algn="ctr"/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marketing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(TV, radio, internet)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3ADB9B-3553-4BA3-ACE0-FF93DCEF29FB}"/>
              </a:ext>
            </a:extLst>
          </p:cNvPr>
          <p:cNvSpPr txBox="1"/>
          <p:nvPr/>
        </p:nvSpPr>
        <p:spPr>
          <a:xfrm>
            <a:off x="2354092" y="1976651"/>
            <a:ext cx="1235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«Credit limit to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51E2DE-9562-40A8-8523-B5C76B8EAE87}"/>
              </a:ext>
            </a:extLst>
          </p:cNvPr>
          <p:cNvSpPr txBox="1"/>
          <p:nvPr/>
        </p:nvSpPr>
        <p:spPr>
          <a:xfrm>
            <a:off x="6152747" y="3877584"/>
            <a:ext cx="1235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Introduction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functional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card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E9EDC9-4536-45E4-B52E-E70448CC79B2}"/>
              </a:ext>
            </a:extLst>
          </p:cNvPr>
          <p:cNvSpPr txBox="1"/>
          <p:nvPr/>
        </p:nvSpPr>
        <p:spPr>
          <a:xfrm>
            <a:off x="6775309" y="2614260"/>
            <a:ext cx="13375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Online </a:t>
            </a:r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Banking</a:t>
            </a:r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583D6B-F55A-4960-8CDC-140920D52D32}"/>
              </a:ext>
            </a:extLst>
          </p:cNvPr>
          <p:cNvSpPr txBox="1"/>
          <p:nvPr/>
        </p:nvSpPr>
        <p:spPr>
          <a:xfrm>
            <a:off x="7828799" y="4061547"/>
            <a:ext cx="1235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Joining</a:t>
            </a:r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Iuvo</a:t>
            </a:r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0E8801-8951-4256-A402-625748BB2CFB}"/>
              </a:ext>
            </a:extLst>
          </p:cNvPr>
          <p:cNvSpPr txBox="1"/>
          <p:nvPr/>
        </p:nvSpPr>
        <p:spPr>
          <a:xfrm>
            <a:off x="8784061" y="2608912"/>
            <a:ext cx="1235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marketing </a:t>
            </a:r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channels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40F07A4-14E8-4B86-8686-71653C3E91A0}"/>
              </a:ext>
            </a:extLst>
          </p:cNvPr>
          <p:cNvSpPr txBox="1"/>
          <p:nvPr/>
        </p:nvSpPr>
        <p:spPr>
          <a:xfrm>
            <a:off x="9978149" y="3344706"/>
            <a:ext cx="14737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Joining</a:t>
            </a:r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Bondster</a:t>
            </a:r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dirty="0" err="1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C5DF50-E952-4035-88DE-1F1D008AFBC5}"/>
              </a:ext>
            </a:extLst>
          </p:cNvPr>
          <p:cNvSpPr txBox="1"/>
          <p:nvPr/>
        </p:nvSpPr>
        <p:spPr>
          <a:xfrm>
            <a:off x="7966947" y="6133037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5BD4A2-AB3B-40E1-9756-AC243722AE2C}"/>
              </a:ext>
            </a:extLst>
          </p:cNvPr>
          <p:cNvSpPr txBox="1"/>
          <p:nvPr/>
        </p:nvSpPr>
        <p:spPr>
          <a:xfrm>
            <a:off x="9844387" y="6133037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8C33EF-5DDA-4607-BE0C-706FABADB847}"/>
              </a:ext>
            </a:extLst>
          </p:cNvPr>
          <p:cNvCxnSpPr>
            <a:cxnSpLocks/>
          </p:cNvCxnSpPr>
          <p:nvPr/>
        </p:nvCxnSpPr>
        <p:spPr>
          <a:xfrm>
            <a:off x="747585" y="4677100"/>
            <a:ext cx="0" cy="400738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CA9F77-0C48-40FD-AAD3-5215D1D076A6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541837" y="3303823"/>
            <a:ext cx="29184" cy="1774017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1470C6-277C-4897-AECE-95877B8D2958}"/>
              </a:ext>
            </a:extLst>
          </p:cNvPr>
          <p:cNvCxnSpPr>
            <a:cxnSpLocks/>
          </p:cNvCxnSpPr>
          <p:nvPr/>
        </p:nvCxnSpPr>
        <p:spPr>
          <a:xfrm>
            <a:off x="2427053" y="4677100"/>
            <a:ext cx="0" cy="400740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54C9187-7C70-488E-8A2F-DCF9D4472139}"/>
              </a:ext>
            </a:extLst>
          </p:cNvPr>
          <p:cNvCxnSpPr/>
          <p:nvPr/>
        </p:nvCxnSpPr>
        <p:spPr>
          <a:xfrm>
            <a:off x="6697496" y="4719453"/>
            <a:ext cx="0" cy="358387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5B39E87-0468-4366-BFF1-BF12BD5F9BC7}"/>
              </a:ext>
            </a:extLst>
          </p:cNvPr>
          <p:cNvCxnSpPr/>
          <p:nvPr/>
        </p:nvCxnSpPr>
        <p:spPr>
          <a:xfrm>
            <a:off x="8292833" y="4719453"/>
            <a:ext cx="0" cy="358387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D0E37A4-379A-4CBC-929B-08839CA6B7F7}"/>
              </a:ext>
            </a:extLst>
          </p:cNvPr>
          <p:cNvCxnSpPr>
            <a:cxnSpLocks/>
          </p:cNvCxnSpPr>
          <p:nvPr/>
        </p:nvCxnSpPr>
        <p:spPr>
          <a:xfrm>
            <a:off x="10715021" y="4080501"/>
            <a:ext cx="0" cy="997339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8361EA7-AD9F-4FF4-ABBF-B5C911020B09}"/>
              </a:ext>
            </a:extLst>
          </p:cNvPr>
          <p:cNvCxnSpPr>
            <a:cxnSpLocks/>
          </p:cNvCxnSpPr>
          <p:nvPr/>
        </p:nvCxnSpPr>
        <p:spPr>
          <a:xfrm flipH="1">
            <a:off x="7446526" y="3303823"/>
            <a:ext cx="29184" cy="1774017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76B325A-A8EE-467C-BE70-76CDCC53FB56}"/>
              </a:ext>
            </a:extLst>
          </p:cNvPr>
          <p:cNvCxnSpPr>
            <a:cxnSpLocks/>
          </p:cNvCxnSpPr>
          <p:nvPr/>
        </p:nvCxnSpPr>
        <p:spPr>
          <a:xfrm flipH="1">
            <a:off x="9392058" y="3303823"/>
            <a:ext cx="29184" cy="1774017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D378CD1-C4A4-4368-B2C2-89BABD7BABB0}"/>
              </a:ext>
            </a:extLst>
          </p:cNvPr>
          <p:cNvCxnSpPr>
            <a:cxnSpLocks/>
          </p:cNvCxnSpPr>
          <p:nvPr/>
        </p:nvCxnSpPr>
        <p:spPr>
          <a:xfrm>
            <a:off x="8292833" y="5497666"/>
            <a:ext cx="0" cy="635371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DAB1AE9-97CF-4493-9E34-BC65B254DE21}"/>
              </a:ext>
            </a:extLst>
          </p:cNvPr>
          <p:cNvCxnSpPr>
            <a:cxnSpLocks/>
          </p:cNvCxnSpPr>
          <p:nvPr/>
        </p:nvCxnSpPr>
        <p:spPr>
          <a:xfrm>
            <a:off x="10248092" y="5497666"/>
            <a:ext cx="0" cy="635371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99DA0ED-9EFA-462B-A865-98F9173183EF}"/>
              </a:ext>
            </a:extLst>
          </p:cNvPr>
          <p:cNvCxnSpPr>
            <a:cxnSpLocks/>
          </p:cNvCxnSpPr>
          <p:nvPr/>
        </p:nvCxnSpPr>
        <p:spPr>
          <a:xfrm>
            <a:off x="2923164" y="4677100"/>
            <a:ext cx="0" cy="400740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B4CCD7-A12E-41AB-903E-00177D4C56FD}"/>
              </a:ext>
            </a:extLst>
          </p:cNvPr>
          <p:cNvCxnSpPr>
            <a:cxnSpLocks/>
          </p:cNvCxnSpPr>
          <p:nvPr/>
        </p:nvCxnSpPr>
        <p:spPr>
          <a:xfrm>
            <a:off x="2923164" y="2746092"/>
            <a:ext cx="0" cy="969875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68287C-F7E3-4CC6-998A-4B2541BE069A}"/>
              </a:ext>
            </a:extLst>
          </p:cNvPr>
          <p:cNvCxnSpPr>
            <a:cxnSpLocks/>
          </p:cNvCxnSpPr>
          <p:nvPr/>
        </p:nvCxnSpPr>
        <p:spPr>
          <a:xfrm>
            <a:off x="4774208" y="4677100"/>
            <a:ext cx="0" cy="400740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77A8710-DF3E-4B74-B451-786ED3962371}"/>
              </a:ext>
            </a:extLst>
          </p:cNvPr>
          <p:cNvSpPr txBox="1"/>
          <p:nvPr/>
        </p:nvSpPr>
        <p:spPr>
          <a:xfrm>
            <a:off x="4048920" y="3842355"/>
            <a:ext cx="1452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2018Q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improvement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scoring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debt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collection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processes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09042D1-C832-430C-8A58-18176469879C}"/>
              </a:ext>
            </a:extLst>
          </p:cNvPr>
          <p:cNvCxnSpPr>
            <a:cxnSpLocks/>
          </p:cNvCxnSpPr>
          <p:nvPr/>
        </p:nvCxnSpPr>
        <p:spPr>
          <a:xfrm>
            <a:off x="9844387" y="4719452"/>
            <a:ext cx="0" cy="358388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4DBF470-6CBD-4F13-AFBA-E171CF785412}"/>
              </a:ext>
            </a:extLst>
          </p:cNvPr>
          <p:cNvSpPr txBox="1"/>
          <p:nvPr/>
        </p:nvSpPr>
        <p:spPr>
          <a:xfrm>
            <a:off x="9360441" y="4061481"/>
            <a:ext cx="1235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2020Q</a:t>
            </a:r>
            <a:r>
              <a:rPr lang="lv-LV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«</a:t>
            </a:r>
            <a:r>
              <a:rPr lang="lv-LV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Refinancing</a:t>
            </a:r>
            <a:r>
              <a:rPr lang="lv-LV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"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6E52A-CA4F-B976-9925-C284A67A7B0E}"/>
              </a:ext>
            </a:extLst>
          </p:cNvPr>
          <p:cNvSpPr txBox="1"/>
          <p:nvPr/>
        </p:nvSpPr>
        <p:spPr>
          <a:xfrm>
            <a:off x="155643" y="5994938"/>
            <a:ext cx="123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697B81"/>
                </a:solidFill>
                <a:effectLst/>
                <a:latin typeface="Calibri" panose="020F0502020204030204" pitchFamily="34" charset="0"/>
              </a:rPr>
              <a:t>Accumulated credit limit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37BDE-FAA1-47A5-AB38-39092A465709}"/>
              </a:ext>
            </a:extLst>
          </p:cNvPr>
          <p:cNvSpPr txBox="1"/>
          <p:nvPr/>
        </p:nvSpPr>
        <p:spPr>
          <a:xfrm>
            <a:off x="938721" y="5979148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350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k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8AE28-F857-F071-B074-13E05CC7035A}"/>
              </a:ext>
            </a:extLst>
          </p:cNvPr>
          <p:cNvSpPr txBox="1"/>
          <p:nvPr/>
        </p:nvSpPr>
        <p:spPr>
          <a:xfrm>
            <a:off x="2937755" y="5994938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1.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5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790921-2CD4-1A00-778F-6F3BFB722C26}"/>
              </a:ext>
            </a:extLst>
          </p:cNvPr>
          <p:cNvSpPr txBox="1"/>
          <p:nvPr/>
        </p:nvSpPr>
        <p:spPr>
          <a:xfrm>
            <a:off x="4922199" y="5994938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1.7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D1AA1-310D-C9B9-6AE7-775FED495890}"/>
              </a:ext>
            </a:extLst>
          </p:cNvPr>
          <p:cNvSpPr txBox="1"/>
          <p:nvPr/>
        </p:nvSpPr>
        <p:spPr>
          <a:xfrm>
            <a:off x="6887186" y="5994938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1.7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A2934-6FE6-253C-985D-363D3A3922AC}"/>
              </a:ext>
            </a:extLst>
          </p:cNvPr>
          <p:cNvSpPr txBox="1"/>
          <p:nvPr/>
        </p:nvSpPr>
        <p:spPr>
          <a:xfrm>
            <a:off x="8891084" y="5994938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1.7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124ADF-5577-F7A6-5A58-C02B1DF3B217}"/>
              </a:ext>
            </a:extLst>
          </p:cNvPr>
          <p:cNvSpPr txBox="1"/>
          <p:nvPr/>
        </p:nvSpPr>
        <p:spPr>
          <a:xfrm>
            <a:off x="10846344" y="5994938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2.3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060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4B12FC-2785-4418-BF97-9AECCBADA86C}"/>
              </a:ext>
            </a:extLst>
          </p:cNvPr>
          <p:cNvSpPr txBox="1"/>
          <p:nvPr/>
        </p:nvSpPr>
        <p:spPr>
          <a:xfrm>
            <a:off x="478972" y="492165"/>
            <a:ext cx="6498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Timeline</a:t>
            </a:r>
            <a:endParaRPr lang="lv-LV" sz="4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3B0B3E-6B0C-4C30-B4D7-297E3A4C2A1C}"/>
              </a:ext>
            </a:extLst>
          </p:cNvPr>
          <p:cNvSpPr/>
          <p:nvPr/>
        </p:nvSpPr>
        <p:spPr>
          <a:xfrm>
            <a:off x="233467" y="5077840"/>
            <a:ext cx="1887166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2022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83FCAF-C661-435C-8478-6AADEE3A7DF7}"/>
              </a:ext>
            </a:extLst>
          </p:cNvPr>
          <p:cNvSpPr/>
          <p:nvPr/>
        </p:nvSpPr>
        <p:spPr>
          <a:xfrm>
            <a:off x="2208179" y="5077840"/>
            <a:ext cx="1887165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2023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C4491F-2220-4521-BC6E-AD880AF0C0F0}"/>
              </a:ext>
            </a:extLst>
          </p:cNvPr>
          <p:cNvSpPr/>
          <p:nvPr/>
        </p:nvSpPr>
        <p:spPr>
          <a:xfrm>
            <a:off x="4182890" y="5077840"/>
            <a:ext cx="1887165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2024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4330D0-9E05-4840-B185-09DDAC4F62C8}"/>
              </a:ext>
            </a:extLst>
          </p:cNvPr>
          <p:cNvSpPr/>
          <p:nvPr/>
        </p:nvSpPr>
        <p:spPr>
          <a:xfrm>
            <a:off x="6157601" y="5077840"/>
            <a:ext cx="1887165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2025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A6E39-3DD5-4858-AF93-F2F95E6E081F}"/>
              </a:ext>
            </a:extLst>
          </p:cNvPr>
          <p:cNvSpPr txBox="1"/>
          <p:nvPr/>
        </p:nvSpPr>
        <p:spPr>
          <a:xfrm>
            <a:off x="131211" y="3889879"/>
            <a:ext cx="1235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Q2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Incoming transactions automatization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485437-7007-4E9A-BE05-94EAE141F3B2}"/>
              </a:ext>
            </a:extLst>
          </p:cNvPr>
          <p:cNvSpPr txBox="1"/>
          <p:nvPr/>
        </p:nvSpPr>
        <p:spPr>
          <a:xfrm>
            <a:off x="953313" y="5519530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3.5m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FC29E0-1926-49A6-96C4-B5C4E13EDA7F}"/>
              </a:ext>
            </a:extLst>
          </p:cNvPr>
          <p:cNvSpPr txBox="1"/>
          <p:nvPr/>
        </p:nvSpPr>
        <p:spPr>
          <a:xfrm>
            <a:off x="155643" y="5519530"/>
            <a:ext cx="1235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697B81"/>
                </a:solidFill>
                <a:effectLst/>
                <a:latin typeface="Calibri" panose="020F0502020204030204" pitchFamily="34" charset="0"/>
              </a:rPr>
              <a:t>Gross total debt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943B6B-D323-4554-AC3C-BD0E6AD68AF0}"/>
              </a:ext>
            </a:extLst>
          </p:cNvPr>
          <p:cNvSpPr txBox="1"/>
          <p:nvPr/>
        </p:nvSpPr>
        <p:spPr>
          <a:xfrm>
            <a:off x="2937755" y="5519530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4.4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B0BAB9-8B7F-434A-B32D-F9355A84A998}"/>
              </a:ext>
            </a:extLst>
          </p:cNvPr>
          <p:cNvSpPr txBox="1"/>
          <p:nvPr/>
        </p:nvSpPr>
        <p:spPr>
          <a:xfrm>
            <a:off x="4922199" y="5519530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5.2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711B25-7848-4B64-A8DE-256C9070768C}"/>
              </a:ext>
            </a:extLst>
          </p:cNvPr>
          <p:cNvSpPr txBox="1"/>
          <p:nvPr/>
        </p:nvSpPr>
        <p:spPr>
          <a:xfrm>
            <a:off x="6887186" y="5519530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6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.5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340DFE9-DC47-44E0-8D2F-8F1F72D36EC6}"/>
              </a:ext>
            </a:extLst>
          </p:cNvPr>
          <p:cNvSpPr txBox="1"/>
          <p:nvPr/>
        </p:nvSpPr>
        <p:spPr>
          <a:xfrm>
            <a:off x="953313" y="2688270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 algn="ctr"/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Lenders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EE90E0-B12C-4EE6-90CF-4840A8B4ACF2}"/>
              </a:ext>
            </a:extLst>
          </p:cNvPr>
          <p:cNvSpPr txBox="1"/>
          <p:nvPr/>
        </p:nvSpPr>
        <p:spPr>
          <a:xfrm>
            <a:off x="2029056" y="3832989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Joining </a:t>
            </a:r>
            <a:r>
              <a:rPr lang="en-US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Decamel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3ADB9B-3553-4BA3-ACE0-FF93DCEF29FB}"/>
              </a:ext>
            </a:extLst>
          </p:cNvPr>
          <p:cNvSpPr txBox="1"/>
          <p:nvPr/>
        </p:nvSpPr>
        <p:spPr>
          <a:xfrm>
            <a:off x="2974970" y="2044792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  <a:p>
            <a:pPr algn="ctr"/>
            <a:r>
              <a:rPr lang="en-US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CarBuy</a:t>
            </a:r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platform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51E2DE-9562-40A8-8523-B5C76B8EAE87}"/>
              </a:ext>
            </a:extLst>
          </p:cNvPr>
          <p:cNvSpPr txBox="1"/>
          <p:nvPr/>
        </p:nvSpPr>
        <p:spPr>
          <a:xfrm>
            <a:off x="7772276" y="3865326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 algn="ctr"/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Joining </a:t>
            </a:r>
            <a:r>
              <a:rPr lang="en-US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Mintos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E9EDC9-4536-45E4-B52E-E70448CC79B2}"/>
              </a:ext>
            </a:extLst>
          </p:cNvPr>
          <p:cNvSpPr txBox="1"/>
          <p:nvPr/>
        </p:nvSpPr>
        <p:spPr>
          <a:xfrm>
            <a:off x="8990594" y="2788118"/>
            <a:ext cx="1337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sz="1400" b="1" dirty="0">
              <a:solidFill>
                <a:srgbClr val="22222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market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8C33EF-5DDA-4607-BE0C-706FABADB847}"/>
              </a:ext>
            </a:extLst>
          </p:cNvPr>
          <p:cNvCxnSpPr>
            <a:cxnSpLocks/>
          </p:cNvCxnSpPr>
          <p:nvPr/>
        </p:nvCxnSpPr>
        <p:spPr>
          <a:xfrm>
            <a:off x="747585" y="4677100"/>
            <a:ext cx="0" cy="400738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CA9F77-0C48-40FD-AAD3-5215D1D076A6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1541837" y="3149935"/>
            <a:ext cx="29184" cy="1927905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1470C6-277C-4897-AECE-95877B8D2958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2646764" y="4294654"/>
            <a:ext cx="0" cy="783186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54C9187-7C70-488E-8A2F-DCF9D4472139}"/>
              </a:ext>
            </a:extLst>
          </p:cNvPr>
          <p:cNvCxnSpPr>
            <a:cxnSpLocks/>
          </p:cNvCxnSpPr>
          <p:nvPr/>
        </p:nvCxnSpPr>
        <p:spPr>
          <a:xfrm>
            <a:off x="8317025" y="4399416"/>
            <a:ext cx="0" cy="666166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8361EA7-AD9F-4FF4-ABBF-B5C911020B09}"/>
              </a:ext>
            </a:extLst>
          </p:cNvPr>
          <p:cNvCxnSpPr>
            <a:cxnSpLocks/>
          </p:cNvCxnSpPr>
          <p:nvPr/>
        </p:nvCxnSpPr>
        <p:spPr>
          <a:xfrm flipH="1">
            <a:off x="9659374" y="3296929"/>
            <a:ext cx="29184" cy="1774017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4B4CCD7-A12E-41AB-903E-00177D4C56FD}"/>
              </a:ext>
            </a:extLst>
          </p:cNvPr>
          <p:cNvCxnSpPr>
            <a:cxnSpLocks/>
          </p:cNvCxnSpPr>
          <p:nvPr/>
        </p:nvCxnSpPr>
        <p:spPr>
          <a:xfrm>
            <a:off x="3555463" y="2614260"/>
            <a:ext cx="0" cy="2463578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368287C-F7E3-4CC6-998A-4B2541BE069A}"/>
              </a:ext>
            </a:extLst>
          </p:cNvPr>
          <p:cNvCxnSpPr>
            <a:cxnSpLocks/>
          </p:cNvCxnSpPr>
          <p:nvPr/>
        </p:nvCxnSpPr>
        <p:spPr>
          <a:xfrm>
            <a:off x="5414250" y="4411674"/>
            <a:ext cx="0" cy="666166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77A8710-DF3E-4B74-B451-786ED3962371}"/>
              </a:ext>
            </a:extLst>
          </p:cNvPr>
          <p:cNvSpPr txBox="1"/>
          <p:nvPr/>
        </p:nvSpPr>
        <p:spPr>
          <a:xfrm>
            <a:off x="6948463" y="2751447"/>
            <a:ext cx="1452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Joining </a:t>
            </a:r>
            <a:r>
              <a:rPr lang="en-US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CrowdedHero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96E52A-CA4F-B976-9925-C284A67A7B0E}"/>
              </a:ext>
            </a:extLst>
          </p:cNvPr>
          <p:cNvSpPr txBox="1"/>
          <p:nvPr/>
        </p:nvSpPr>
        <p:spPr>
          <a:xfrm>
            <a:off x="155643" y="5994938"/>
            <a:ext cx="123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697B81"/>
                </a:solidFill>
                <a:effectLst/>
                <a:latin typeface="Calibri" panose="020F0502020204030204" pitchFamily="34" charset="0"/>
              </a:rPr>
              <a:t>Accumulated credit limit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37BDE-FAA1-47A5-AB38-39092A465709}"/>
              </a:ext>
            </a:extLst>
          </p:cNvPr>
          <p:cNvSpPr txBox="1"/>
          <p:nvPr/>
        </p:nvSpPr>
        <p:spPr>
          <a:xfrm>
            <a:off x="938721" y="5979148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2.8m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8AE28-F857-F071-B074-13E05CC7035A}"/>
              </a:ext>
            </a:extLst>
          </p:cNvPr>
          <p:cNvSpPr txBox="1"/>
          <p:nvPr/>
        </p:nvSpPr>
        <p:spPr>
          <a:xfrm>
            <a:off x="2937755" y="5994938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3.6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790921-2CD4-1A00-778F-6F3BFB722C26}"/>
              </a:ext>
            </a:extLst>
          </p:cNvPr>
          <p:cNvSpPr txBox="1"/>
          <p:nvPr/>
        </p:nvSpPr>
        <p:spPr>
          <a:xfrm>
            <a:off x="4922199" y="5994938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4.2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D1AA1-310D-C9B9-6AE7-775FED495890}"/>
              </a:ext>
            </a:extLst>
          </p:cNvPr>
          <p:cNvSpPr txBox="1"/>
          <p:nvPr/>
        </p:nvSpPr>
        <p:spPr>
          <a:xfrm>
            <a:off x="6887186" y="5994938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5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9C3D142-9B10-43C8-80B2-2EF380B175F9}"/>
              </a:ext>
            </a:extLst>
          </p:cNvPr>
          <p:cNvSpPr txBox="1"/>
          <p:nvPr/>
        </p:nvSpPr>
        <p:spPr>
          <a:xfrm>
            <a:off x="1118676" y="6258053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8FFA1D-A7A8-3D54-42C8-A820ECFDBDDB}"/>
              </a:ext>
            </a:extLst>
          </p:cNvPr>
          <p:cNvCxnSpPr>
            <a:cxnSpLocks/>
          </p:cNvCxnSpPr>
          <p:nvPr/>
        </p:nvCxnSpPr>
        <p:spPr>
          <a:xfrm>
            <a:off x="1444562" y="5622682"/>
            <a:ext cx="0" cy="635371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974EEDF-045D-1280-CCE8-0F55DFDD7BD0}"/>
              </a:ext>
            </a:extLst>
          </p:cNvPr>
          <p:cNvSpPr txBox="1"/>
          <p:nvPr/>
        </p:nvSpPr>
        <p:spPr>
          <a:xfrm>
            <a:off x="2245339" y="6113104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1049EC-963B-B855-E03B-0FE517D43944}"/>
              </a:ext>
            </a:extLst>
          </p:cNvPr>
          <p:cNvCxnSpPr>
            <a:cxnSpLocks/>
          </p:cNvCxnSpPr>
          <p:nvPr/>
        </p:nvCxnSpPr>
        <p:spPr>
          <a:xfrm>
            <a:off x="2571225" y="5477733"/>
            <a:ext cx="0" cy="635371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4B85398-2147-7DB3-8B27-90444345C3B2}"/>
              </a:ext>
            </a:extLst>
          </p:cNvPr>
          <p:cNvSpPr txBox="1"/>
          <p:nvPr/>
        </p:nvSpPr>
        <p:spPr>
          <a:xfrm>
            <a:off x="4272297" y="6122633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Audit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18F123D-FFD6-699C-26D9-0F63120D6833}"/>
              </a:ext>
            </a:extLst>
          </p:cNvPr>
          <p:cNvCxnSpPr>
            <a:cxnSpLocks/>
          </p:cNvCxnSpPr>
          <p:nvPr/>
        </p:nvCxnSpPr>
        <p:spPr>
          <a:xfrm>
            <a:off x="4598183" y="5487262"/>
            <a:ext cx="0" cy="635371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2094708-B6AA-49E7-9E41-67CBEB70034A}"/>
              </a:ext>
            </a:extLst>
          </p:cNvPr>
          <p:cNvSpPr txBox="1"/>
          <p:nvPr/>
        </p:nvSpPr>
        <p:spPr>
          <a:xfrm>
            <a:off x="6237284" y="6099927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Audit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766AC35-AD9E-3DCF-22AB-61F04BCDCFCC}"/>
              </a:ext>
            </a:extLst>
          </p:cNvPr>
          <p:cNvCxnSpPr>
            <a:cxnSpLocks/>
          </p:cNvCxnSpPr>
          <p:nvPr/>
        </p:nvCxnSpPr>
        <p:spPr>
          <a:xfrm>
            <a:off x="6563170" y="5464556"/>
            <a:ext cx="0" cy="635371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A15CEC8-720E-F1D6-6B10-74D145E9E913}"/>
              </a:ext>
            </a:extLst>
          </p:cNvPr>
          <p:cNvSpPr/>
          <p:nvPr/>
        </p:nvSpPr>
        <p:spPr>
          <a:xfrm>
            <a:off x="8140433" y="5072963"/>
            <a:ext cx="1887165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2026</a:t>
            </a:r>
            <a:endParaRPr lang="lv-LV" sz="1400" dirty="0">
              <a:solidFill>
                <a:srgbClr val="697B81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D0843AB-A745-28B7-A734-48A4463439E1}"/>
              </a:ext>
            </a:extLst>
          </p:cNvPr>
          <p:cNvCxnSpPr>
            <a:cxnSpLocks/>
          </p:cNvCxnSpPr>
          <p:nvPr/>
        </p:nvCxnSpPr>
        <p:spPr>
          <a:xfrm>
            <a:off x="4386017" y="4672225"/>
            <a:ext cx="0" cy="400738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CBC847E-1239-8380-4550-46F31A0ABE4E}"/>
              </a:ext>
            </a:extLst>
          </p:cNvPr>
          <p:cNvSpPr txBox="1"/>
          <p:nvPr/>
        </p:nvSpPr>
        <p:spPr>
          <a:xfrm>
            <a:off x="3689460" y="4043767"/>
            <a:ext cx="1235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  <a:p>
            <a:pPr algn="ctr"/>
            <a:r>
              <a:rPr lang="en-US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Bank payments</a:t>
            </a:r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automatization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A1518B7-CF98-6084-0A80-481E8D88684C}"/>
              </a:ext>
            </a:extLst>
          </p:cNvPr>
          <p:cNvSpPr txBox="1"/>
          <p:nvPr/>
        </p:nvSpPr>
        <p:spPr>
          <a:xfrm>
            <a:off x="8852173" y="5488751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9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11D02C-DF7E-216D-1A34-25758AE329C8}"/>
              </a:ext>
            </a:extLst>
          </p:cNvPr>
          <p:cNvSpPr txBox="1"/>
          <p:nvPr/>
        </p:nvSpPr>
        <p:spPr>
          <a:xfrm>
            <a:off x="8840602" y="5994937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7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E54A86-5995-332C-0FC6-7248C1CCFFB2}"/>
              </a:ext>
            </a:extLst>
          </p:cNvPr>
          <p:cNvSpPr txBox="1"/>
          <p:nvPr/>
        </p:nvSpPr>
        <p:spPr>
          <a:xfrm>
            <a:off x="8234465" y="6093761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Audit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49A65F5-A50E-00E9-C298-F9A7194EA85C}"/>
              </a:ext>
            </a:extLst>
          </p:cNvPr>
          <p:cNvCxnSpPr>
            <a:cxnSpLocks/>
          </p:cNvCxnSpPr>
          <p:nvPr/>
        </p:nvCxnSpPr>
        <p:spPr>
          <a:xfrm>
            <a:off x="8560351" y="5458390"/>
            <a:ext cx="0" cy="635371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9FE5822-1A51-872D-FBAF-3D2D10458E79}"/>
              </a:ext>
            </a:extLst>
          </p:cNvPr>
          <p:cNvSpPr txBox="1"/>
          <p:nvPr/>
        </p:nvSpPr>
        <p:spPr>
          <a:xfrm>
            <a:off x="5663935" y="1967847"/>
            <a:ext cx="1235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Great marketing campaign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0730FC7-2B5F-6C54-BF08-205CC3733F8C}"/>
              </a:ext>
            </a:extLst>
          </p:cNvPr>
          <p:cNvCxnSpPr>
            <a:cxnSpLocks/>
          </p:cNvCxnSpPr>
          <p:nvPr/>
        </p:nvCxnSpPr>
        <p:spPr>
          <a:xfrm>
            <a:off x="6281528" y="2602004"/>
            <a:ext cx="0" cy="2463578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FEBFDFE-F982-C86E-907B-AE078C6028CF}"/>
              </a:ext>
            </a:extLst>
          </p:cNvPr>
          <p:cNvSpPr txBox="1"/>
          <p:nvPr/>
        </p:nvSpPr>
        <p:spPr>
          <a:xfrm>
            <a:off x="4740140" y="3944412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  <a:p>
            <a:pPr algn="ctr"/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</a:t>
            </a:r>
            <a:r>
              <a:rPr lang="en-US" sz="1000" b="0" i="0" dirty="0" err="1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lizings</a:t>
            </a:r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platform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BBEF273-3D7F-EC5E-AEA3-8D0EC68E4A01}"/>
              </a:ext>
            </a:extLst>
          </p:cNvPr>
          <p:cNvCxnSpPr>
            <a:cxnSpLocks/>
          </p:cNvCxnSpPr>
          <p:nvPr/>
        </p:nvCxnSpPr>
        <p:spPr>
          <a:xfrm flipH="1">
            <a:off x="7709851" y="3296928"/>
            <a:ext cx="29184" cy="1774017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20AD5A8-522F-438D-FB52-240C58372B8C}"/>
              </a:ext>
            </a:extLst>
          </p:cNvPr>
          <p:cNvCxnSpPr>
            <a:cxnSpLocks/>
          </p:cNvCxnSpPr>
          <p:nvPr/>
        </p:nvCxnSpPr>
        <p:spPr>
          <a:xfrm>
            <a:off x="6970947" y="4406077"/>
            <a:ext cx="0" cy="666166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45524E4A-36A7-D942-EC91-FB22E01B7DFB}"/>
              </a:ext>
            </a:extLst>
          </p:cNvPr>
          <p:cNvSpPr txBox="1"/>
          <p:nvPr/>
        </p:nvSpPr>
        <p:spPr>
          <a:xfrm>
            <a:off x="6330755" y="3761172"/>
            <a:ext cx="1235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  <a:p>
            <a:pPr algn="ctr"/>
            <a:r>
              <a:rPr lang="en-US" sz="1000" b="0" i="0" dirty="0">
                <a:solidFill>
                  <a:srgbClr val="697B8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Evaluation automatization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66DD81F-D1B4-64A9-580B-2A286DAFC2F7}"/>
              </a:ext>
            </a:extLst>
          </p:cNvPr>
          <p:cNvSpPr/>
          <p:nvPr/>
        </p:nvSpPr>
        <p:spPr>
          <a:xfrm>
            <a:off x="10125048" y="5065582"/>
            <a:ext cx="1887165" cy="340468"/>
          </a:xfrm>
          <a:prstGeom prst="rect">
            <a:avLst/>
          </a:prstGeom>
          <a:solidFill>
            <a:srgbClr val="D7E6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697B81"/>
                </a:solidFill>
              </a:rPr>
              <a:t>2027</a:t>
            </a:r>
            <a:endParaRPr lang="lv-LV" sz="1400" dirty="0">
              <a:solidFill>
                <a:srgbClr val="697B8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35E846-2FE6-A4D6-3B95-EF0018230691}"/>
              </a:ext>
            </a:extLst>
          </p:cNvPr>
          <p:cNvSpPr txBox="1"/>
          <p:nvPr/>
        </p:nvSpPr>
        <p:spPr>
          <a:xfrm>
            <a:off x="10149356" y="2779426"/>
            <a:ext cx="1337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US" sz="1400" b="1" dirty="0">
              <a:solidFill>
                <a:srgbClr val="22222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market</a:t>
            </a:r>
            <a:endParaRPr lang="lv-LV" sz="1000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39D527F-E177-33E7-BEF4-54341D448C1A}"/>
              </a:ext>
            </a:extLst>
          </p:cNvPr>
          <p:cNvCxnSpPr>
            <a:cxnSpLocks/>
          </p:cNvCxnSpPr>
          <p:nvPr/>
        </p:nvCxnSpPr>
        <p:spPr>
          <a:xfrm flipH="1">
            <a:off x="10818136" y="3288237"/>
            <a:ext cx="29184" cy="1774017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A99613F3-12B7-329F-2B8D-6681AFB1362E}"/>
              </a:ext>
            </a:extLst>
          </p:cNvPr>
          <p:cNvSpPr txBox="1"/>
          <p:nvPr/>
        </p:nvSpPr>
        <p:spPr>
          <a:xfrm>
            <a:off x="10660938" y="5488751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rgbClr val="222222"/>
                </a:solidFill>
                <a:latin typeface="Calibri" panose="020F0502020204030204" pitchFamily="34" charset="0"/>
              </a:rPr>
              <a:t>15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D58D7BF-9C92-30FA-66B0-AD7BCA9CB20F}"/>
              </a:ext>
            </a:extLst>
          </p:cNvPr>
          <p:cNvSpPr txBox="1"/>
          <p:nvPr/>
        </p:nvSpPr>
        <p:spPr>
          <a:xfrm>
            <a:off x="10649367" y="5994937"/>
            <a:ext cx="1235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10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m</a:t>
            </a:r>
            <a:endParaRPr lang="lv-LV" sz="1000" b="1" dirty="0">
              <a:solidFill>
                <a:srgbClr val="697B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D23993E-EBAD-1D72-75B7-7879816B52BE}"/>
              </a:ext>
            </a:extLst>
          </p:cNvPr>
          <p:cNvSpPr txBox="1"/>
          <p:nvPr/>
        </p:nvSpPr>
        <p:spPr>
          <a:xfrm>
            <a:off x="10043230" y="6093761"/>
            <a:ext cx="123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lv-LV" sz="1400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</a:t>
            </a:r>
            <a:r>
              <a:rPr lang="en-US" sz="1400" b="1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en-US" sz="1400" b="1" i="0" dirty="0">
              <a:solidFill>
                <a:srgbClr val="222222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lv-LV" sz="1000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Audit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F5025C7-7C0A-5BC1-1C4B-E5E4DFE83187}"/>
              </a:ext>
            </a:extLst>
          </p:cNvPr>
          <p:cNvCxnSpPr>
            <a:cxnSpLocks/>
          </p:cNvCxnSpPr>
          <p:nvPr/>
        </p:nvCxnSpPr>
        <p:spPr>
          <a:xfrm>
            <a:off x="10369116" y="5458390"/>
            <a:ext cx="0" cy="635371"/>
          </a:xfrm>
          <a:prstGeom prst="line">
            <a:avLst/>
          </a:prstGeom>
          <a:ln>
            <a:solidFill>
              <a:srgbClr val="697B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443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dge over a body of water&#10;&#10;Description automatically generated">
            <a:extLst>
              <a:ext uri="{FF2B5EF4-FFF2-40B4-BE49-F238E27FC236}">
                <a16:creationId xmlns:a16="http://schemas.microsoft.com/office/drawing/2014/main" id="{A0B38B6E-DC0E-4642-B53F-4DC8DF66B4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2444" y="-117695"/>
            <a:ext cx="17536884" cy="117039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641668-C67F-4CF5-834B-002F52825BB2}"/>
              </a:ext>
            </a:extLst>
          </p:cNvPr>
          <p:cNvSpPr txBox="1"/>
          <p:nvPr/>
        </p:nvSpPr>
        <p:spPr>
          <a:xfrm>
            <a:off x="2593318" y="2866831"/>
            <a:ext cx="7005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Open Sans "/>
              </a:rPr>
              <a:t>Hedge Capital Company </a:t>
            </a:r>
            <a:r>
              <a:rPr lang="lv-LV" sz="3200" b="1">
                <a:solidFill>
                  <a:schemeClr val="bg2">
                    <a:lumMod val="50000"/>
                  </a:schemeClr>
                </a:solidFill>
                <a:latin typeface="Open Sans "/>
              </a:rPr>
              <a:t>LL</a:t>
            </a:r>
            <a:r>
              <a:rPr lang="en-US" sz="3200" b="1">
                <a:solidFill>
                  <a:schemeClr val="bg2">
                    <a:lumMod val="50000"/>
                  </a:schemeClr>
                </a:solidFill>
                <a:latin typeface="Open Sans "/>
              </a:rPr>
              <a:t>C</a:t>
            </a:r>
            <a:endParaRPr lang="en-US" sz="3200" b="1" dirty="0">
              <a:solidFill>
                <a:schemeClr val="bg2">
                  <a:lumMod val="50000"/>
                </a:schemeClr>
              </a:solidFill>
              <a:latin typeface="Open Sans 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A32CF8-CF82-404C-8B39-3AD1D43D7946}"/>
              </a:ext>
            </a:extLst>
          </p:cNvPr>
          <p:cNvSpPr txBox="1"/>
          <p:nvPr/>
        </p:nvSpPr>
        <p:spPr>
          <a:xfrm>
            <a:off x="2653210" y="3429000"/>
            <a:ext cx="6885577" cy="1047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Skanstes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 street 25,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R</a:t>
            </a:r>
            <a:r>
              <a:rPr lang="lv-LV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i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ga</a:t>
            </a:r>
            <a:r>
              <a:rPr lang="pt-BR" sz="100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, LV-1013</a:t>
            </a:r>
            <a:r>
              <a:rPr lang="lv-LV" sz="100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, </a:t>
            </a:r>
            <a:r>
              <a:rPr lang="lv-LV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Latvia</a:t>
            </a:r>
            <a:endParaRPr lang="ru-RU" sz="1000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/>
            </a:endParaRPr>
          </a:p>
          <a:p>
            <a:pPr algn="ctr">
              <a:lnSpc>
                <a:spcPct val="150000"/>
              </a:lnSpc>
            </a:pPr>
            <a:r>
              <a:rPr lang="lv-LV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e-mail</a:t>
            </a:r>
            <a:r>
              <a:rPr lang="lv-LV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: 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info@nordcard.eu</a:t>
            </a:r>
            <a:r>
              <a:rPr lang="lv-LV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 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/>
            </a:endParaRPr>
          </a:p>
          <a:p>
            <a:pPr algn="ctr">
              <a:lnSpc>
                <a:spcPct val="150000"/>
              </a:lnSpc>
            </a:pPr>
            <a:r>
              <a:rPr lang="lv-LV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phone: </a:t>
            </a:r>
            <a:r>
              <a: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00 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371 62004400</a:t>
            </a:r>
            <a:endParaRPr lang="lv-LV" sz="10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anose="020B0306030504020204"/>
            </a:endParaRPr>
          </a:p>
          <a:p>
            <a:pPr algn="ctr">
              <a:lnSpc>
                <a:spcPct val="150000"/>
              </a:lnSpc>
            </a:pPr>
            <a:r>
              <a:rPr lang="lv-LV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www.</a:t>
            </a:r>
            <a:r>
              <a: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nordcard.eu</a:t>
            </a: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 Light" panose="020B030603050402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0726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ying, phone&#10;&#10;Description automatically generated">
            <a:extLst>
              <a:ext uri="{FF2B5EF4-FFF2-40B4-BE49-F238E27FC236}">
                <a16:creationId xmlns:a16="http://schemas.microsoft.com/office/drawing/2014/main" id="{43AED096-B79A-473B-AE9D-92114D6C3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38" y="-2349673"/>
            <a:ext cx="15086610" cy="135905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4B12FC-2785-4418-BF97-9AECCBADA86C}"/>
              </a:ext>
            </a:extLst>
          </p:cNvPr>
          <p:cNvSpPr txBox="1"/>
          <p:nvPr/>
        </p:nvSpPr>
        <p:spPr>
          <a:xfrm>
            <a:off x="478972" y="492165"/>
            <a:ext cx="54030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About 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769B2-EC11-47AB-B547-24A26795C5F0}"/>
              </a:ext>
            </a:extLst>
          </p:cNvPr>
          <p:cNvSpPr txBox="1"/>
          <p:nvPr/>
        </p:nvSpPr>
        <p:spPr>
          <a:xfrm>
            <a:off x="343806" y="1261606"/>
            <a:ext cx="5889043" cy="5310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Activity: consumer lending</a:t>
            </a:r>
            <a:r>
              <a:rPr lang="ru-RU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(</a:t>
            </a: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license no. NK-2017-007) 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Company age: </a:t>
            </a:r>
            <a:r>
              <a:rPr lang="lv-LV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9</a:t>
            </a: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y </a:t>
            </a:r>
            <a:r>
              <a:rPr lang="lv-LV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4</a:t>
            </a: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m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Number of employees: 1</a:t>
            </a:r>
            <a:r>
              <a:rPr lang="lv-LV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2</a:t>
            </a:r>
            <a:endParaRPr lang="en-US" sz="19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Product: line of credit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Competitive advantage: </a:t>
            </a:r>
            <a:r>
              <a:rPr lang="lv-LV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the </a:t>
            </a: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payment card linked to </a:t>
            </a:r>
            <a:r>
              <a:rPr lang="lv-LV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the </a:t>
            </a: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line of credit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Market: Latvia 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Portfolio on 30.06.2025:</a:t>
            </a:r>
          </a:p>
          <a:p>
            <a:pPr marL="914400" lvl="1" indent="-457200">
              <a:lnSpc>
                <a:spcPct val="150000"/>
              </a:lnSpc>
              <a:buClr>
                <a:srgbClr val="00B0BC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Portfolio size (gross): EUR </a:t>
            </a:r>
            <a:r>
              <a:rPr lang="lv-LV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5</a:t>
            </a: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69</a:t>
            </a:r>
            <a:r>
              <a:rPr lang="lv-LV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0</a:t>
            </a: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 000</a:t>
            </a:r>
          </a:p>
          <a:p>
            <a:pPr marL="914400" lvl="1" indent="-457200">
              <a:lnSpc>
                <a:spcPct val="150000"/>
              </a:lnSpc>
              <a:buClr>
                <a:srgbClr val="00B0BC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Portfolio size (net): EUR 5 360 000</a:t>
            </a:r>
          </a:p>
          <a:p>
            <a:pPr marL="914400" lvl="1" indent="-457200">
              <a:lnSpc>
                <a:spcPct val="150000"/>
              </a:lnSpc>
              <a:buClr>
                <a:srgbClr val="00B0BC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Number of clients: &gt; 5000</a:t>
            </a:r>
          </a:p>
          <a:p>
            <a:pPr marL="914400" lvl="1" indent="-457200">
              <a:lnSpc>
                <a:spcPct val="150000"/>
              </a:lnSpc>
              <a:buClr>
                <a:srgbClr val="00B0BC"/>
              </a:buClr>
              <a:buFont typeface="Wingdings" panose="05000000000000000000" pitchFamily="2" charset="2"/>
              <a:buChar char="Ø"/>
            </a:pPr>
            <a:r>
              <a:rPr lang="en-US" sz="19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Cards issued: &gt; 800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A4CF0-1000-48A9-ACDD-FBE22EB0D8F7}"/>
              </a:ext>
            </a:extLst>
          </p:cNvPr>
          <p:cNvSpPr txBox="1"/>
          <p:nvPr/>
        </p:nvSpPr>
        <p:spPr>
          <a:xfrm>
            <a:off x="5843169" y="2116535"/>
            <a:ext cx="3518343" cy="1088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lv-LV" sz="15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Latvia</a:t>
            </a:r>
          </a:p>
          <a:p>
            <a:pPr algn="r">
              <a:lnSpc>
                <a:spcPct val="150000"/>
              </a:lnSpc>
            </a:pPr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Population </a:t>
            </a: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1.9</a:t>
            </a:r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</a:t>
            </a:r>
            <a:endParaRPr lang="lv-LV" sz="1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Economically active citizens 9</a:t>
            </a:r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</a:t>
            </a: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</a:t>
            </a:r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</a:t>
            </a:r>
            <a:endParaRPr lang="lv-LV" sz="1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DE1ABB-8195-48AE-8548-7D68ECE63CD9}"/>
              </a:ext>
            </a:extLst>
          </p:cNvPr>
          <p:cNvCxnSpPr>
            <a:cxnSpLocks/>
          </p:cNvCxnSpPr>
          <p:nvPr/>
        </p:nvCxnSpPr>
        <p:spPr>
          <a:xfrm>
            <a:off x="9359328" y="2405270"/>
            <a:ext cx="534315" cy="391476"/>
          </a:xfrm>
          <a:prstGeom prst="line">
            <a:avLst/>
          </a:prstGeom>
          <a:ln w="34925" cap="rnd">
            <a:solidFill>
              <a:srgbClr val="00B0BC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E958095-C959-4C1B-93C9-88435F7777AC}"/>
              </a:ext>
            </a:extLst>
          </p:cNvPr>
          <p:cNvSpPr txBox="1"/>
          <p:nvPr/>
        </p:nvSpPr>
        <p:spPr>
          <a:xfrm>
            <a:off x="6920734" y="3634332"/>
            <a:ext cx="3831086" cy="1165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lv-LV" sz="1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202</a:t>
            </a:r>
            <a:r>
              <a:rPr lang="en-US" sz="12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4</a:t>
            </a:r>
            <a:endParaRPr lang="lv-LV" sz="1200" b="1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lv-LV" sz="12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Competitives</a:t>
            </a: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r>
              <a:rPr lang="lv-LV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3</a:t>
            </a: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5</a:t>
            </a:r>
            <a:endParaRPr lang="ru-RU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lv-LV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Overall credit portfolio</a:t>
            </a: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r>
              <a:rPr lang="lv-LV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1200</a:t>
            </a:r>
            <a:r>
              <a:rPr lang="lv-LV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 EUR</a:t>
            </a:r>
          </a:p>
          <a:p>
            <a:pPr algn="r">
              <a:lnSpc>
                <a:spcPct val="150000"/>
              </a:lnSpc>
            </a:pPr>
            <a:r>
              <a:rPr lang="lv-LV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Marketing cost per client</a:t>
            </a:r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  <a:r>
              <a:rPr lang="lv-LV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up to 100 EUR </a:t>
            </a:r>
          </a:p>
        </p:txBody>
      </p:sp>
    </p:spTree>
    <p:extLst>
      <p:ext uri="{BB962C8B-B14F-4D97-AF65-F5344CB8AC3E}">
        <p14:creationId xmlns:p14="http://schemas.microsoft.com/office/powerpoint/2010/main" val="367943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4B12FC-2785-4418-BF97-9AECCBADA86C}"/>
              </a:ext>
            </a:extLst>
          </p:cNvPr>
          <p:cNvSpPr txBox="1"/>
          <p:nvPr/>
        </p:nvSpPr>
        <p:spPr>
          <a:xfrm>
            <a:off x="478972" y="479465"/>
            <a:ext cx="6498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Our Values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921333-3CB8-4926-AF3B-BAA40799B446}"/>
              </a:ext>
            </a:extLst>
          </p:cNvPr>
          <p:cNvSpPr txBox="1"/>
          <p:nvPr/>
        </p:nvSpPr>
        <p:spPr>
          <a:xfrm>
            <a:off x="478972" y="2674788"/>
            <a:ext cx="447402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B0B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CLIENT - With care and respect</a:t>
            </a:r>
          </a:p>
          <a:p>
            <a:pPr>
              <a:lnSpc>
                <a:spcPct val="200000"/>
              </a:lnSpc>
            </a:pPr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We equally respect all our clients and are proud that</a:t>
            </a:r>
          </a:p>
          <a:p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they have chosen NordCard</a:t>
            </a:r>
            <a:endParaRPr lang="lv-LV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E91402-595D-44CE-9B51-3E30201ED728}"/>
              </a:ext>
            </a:extLst>
          </p:cNvPr>
          <p:cNvSpPr txBox="1"/>
          <p:nvPr/>
        </p:nvSpPr>
        <p:spPr>
          <a:xfrm>
            <a:off x="478972" y="1233518"/>
            <a:ext cx="10443028" cy="1227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B0BC"/>
              </a:buClr>
            </a:pPr>
            <a:r>
              <a:rPr lang="en-US" sz="17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NordCard strives for a world in which every person has a chance to implement all intentions</a:t>
            </a:r>
            <a:r>
              <a:rPr lang="lv-LV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700" dirty="0">
              <a:latin typeface="Open Sans Light" panose="020B0306030504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  <a:buClr>
                <a:srgbClr val="00B0BC"/>
              </a:buClr>
            </a:pPr>
            <a:r>
              <a:rPr lang="en-US" sz="1700" dirty="0">
                <a:latin typeface="Open Sans "/>
                <a:ea typeface="Open Sans" panose="020B0606030504020204" pitchFamily="34" charset="0"/>
                <a:cs typeface="Open Sans" panose="020B0606030504020204" pitchFamily="34" charset="0"/>
              </a:rPr>
              <a:t>Our aim is to grant this chance by creating a stable and reliable financial product that provides excellent customer service</a:t>
            </a:r>
            <a:r>
              <a:rPr lang="lv-LV" sz="1700" dirty="0">
                <a:latin typeface="Open Sans 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979D6-FE25-4485-957A-F2BBE3F9BB10}"/>
              </a:ext>
            </a:extLst>
          </p:cNvPr>
          <p:cNvSpPr txBox="1"/>
          <p:nvPr/>
        </p:nvSpPr>
        <p:spPr>
          <a:xfrm>
            <a:off x="982831" y="6054830"/>
            <a:ext cx="9577580" cy="5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latin typeface="Open Sans Light" panose="020B0306030504020204"/>
              </a:rPr>
              <a:t>We are proud of having created a product with excellent customer service that has managed 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latin typeface="Open Sans Light" panose="020B0306030504020204"/>
              </a:rPr>
              <a:t>to attain our clients’ appreciation and </a:t>
            </a:r>
            <a:r>
              <a:rPr lang="lv-LV" sz="1100" b="1" dirty="0">
                <a:latin typeface="Open Sans Light" panose="020B0306030504020204"/>
              </a:rPr>
              <a:t>that </a:t>
            </a:r>
            <a:r>
              <a:rPr lang="en-US" sz="1100" b="1" dirty="0">
                <a:latin typeface="Open Sans Light" panose="020B0306030504020204"/>
              </a:rPr>
              <a:t>opens new opportunities for them to implement their wishes!</a:t>
            </a:r>
            <a:endParaRPr lang="en-US" sz="11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44AB4B-0763-45DC-A05C-FDA4CFBD46DA}"/>
              </a:ext>
            </a:extLst>
          </p:cNvPr>
          <p:cNvSpPr txBox="1"/>
          <p:nvPr/>
        </p:nvSpPr>
        <p:spPr>
          <a:xfrm>
            <a:off x="478972" y="3808850"/>
            <a:ext cx="428352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B0B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TEAM - We like, what we do</a:t>
            </a:r>
            <a:endParaRPr lang="lv-LV" sz="1500" dirty="0">
              <a:solidFill>
                <a:srgbClr val="00B0B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A joint aim and joint interests make NordCard a </a:t>
            </a:r>
          </a:p>
          <a:p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joint team</a:t>
            </a:r>
            <a:endParaRPr lang="lv-LV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1B021C-B118-4187-8EBE-9F1433190EAE}"/>
              </a:ext>
            </a:extLst>
          </p:cNvPr>
          <p:cNvSpPr txBox="1"/>
          <p:nvPr/>
        </p:nvSpPr>
        <p:spPr>
          <a:xfrm>
            <a:off x="478972" y="4892775"/>
            <a:ext cx="447402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B0B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DEVELOPMENT - Our future is in development</a:t>
            </a:r>
            <a:endParaRPr lang="lv-LV" sz="1500" dirty="0">
              <a:solidFill>
                <a:srgbClr val="00B0B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We invest resources in ideas that perfect our product, </a:t>
            </a:r>
          </a:p>
          <a:p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job, and ourselves</a:t>
            </a:r>
            <a:endParaRPr lang="lv-LV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602C39-44C9-4064-9E7B-79E6CA79CD20}"/>
              </a:ext>
            </a:extLst>
          </p:cNvPr>
          <p:cNvSpPr txBox="1"/>
          <p:nvPr/>
        </p:nvSpPr>
        <p:spPr>
          <a:xfrm>
            <a:off x="6447972" y="2673405"/>
            <a:ext cx="425304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B0B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TRANSPARENCY - Without hidden rules</a:t>
            </a:r>
            <a:endParaRPr lang="lv-LV" sz="1500" dirty="0">
              <a:solidFill>
                <a:srgbClr val="00B0B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We honestly lay out all the rules governing our</a:t>
            </a:r>
          </a:p>
          <a:p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collaboration and always inform about changes</a:t>
            </a:r>
            <a:endParaRPr lang="lv-LV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FC78D2-DF62-4A93-99FE-4A1BDD863F21}"/>
              </a:ext>
            </a:extLst>
          </p:cNvPr>
          <p:cNvSpPr txBox="1"/>
          <p:nvPr/>
        </p:nvSpPr>
        <p:spPr>
          <a:xfrm>
            <a:off x="6447972" y="3808850"/>
            <a:ext cx="428352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B0B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EXCELLENCE - Every detail is important</a:t>
            </a:r>
            <a:endParaRPr lang="lv-LV" sz="1500" dirty="0">
              <a:solidFill>
                <a:srgbClr val="00B0B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To provide impeccable product, we tirelessly work </a:t>
            </a:r>
          </a:p>
          <a:p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on every detail</a:t>
            </a:r>
            <a:endParaRPr lang="lv-LV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C570C1-3388-4B57-9D48-65CB33D35F93}"/>
              </a:ext>
            </a:extLst>
          </p:cNvPr>
          <p:cNvSpPr txBox="1"/>
          <p:nvPr/>
        </p:nvSpPr>
        <p:spPr>
          <a:xfrm>
            <a:off x="6447972" y="4892775"/>
            <a:ext cx="447402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B0B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SECURITY - Collaboration relies on trust</a:t>
            </a:r>
            <a:endParaRPr lang="lv-LV" sz="1500" dirty="0">
              <a:solidFill>
                <a:srgbClr val="00B0B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We exclude all the risks that may arise to the safety</a:t>
            </a:r>
          </a:p>
          <a:p>
            <a:r>
              <a:rPr lang="en-US" sz="13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of our clients and business</a:t>
            </a:r>
            <a:endParaRPr lang="lv-LV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D9DCF-3CC7-445F-9CF8-4486162BF4EB}"/>
              </a:ext>
            </a:extLst>
          </p:cNvPr>
          <p:cNvSpPr txBox="1"/>
          <p:nvPr/>
        </p:nvSpPr>
        <p:spPr>
          <a:xfrm>
            <a:off x="399666" y="5401095"/>
            <a:ext cx="402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D7E6F0"/>
                </a:solidFill>
                <a:latin typeface="Perpetua" panose="020205020604010203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,</a:t>
            </a:r>
            <a:endParaRPr lang="lv-LV" sz="8000" dirty="0">
              <a:solidFill>
                <a:srgbClr val="D7E6F0"/>
              </a:solidFill>
              <a:latin typeface="Perpetua" panose="020205020604010203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A6671-C314-4B7C-BF34-BC3FE68CCAF1}"/>
              </a:ext>
            </a:extLst>
          </p:cNvPr>
          <p:cNvSpPr txBox="1"/>
          <p:nvPr/>
        </p:nvSpPr>
        <p:spPr>
          <a:xfrm>
            <a:off x="583429" y="5401095"/>
            <a:ext cx="402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D7E6F0"/>
                </a:solidFill>
                <a:latin typeface="Perpetua" panose="02020502060401020303" pitchFamily="18" charset="0"/>
                <a:ea typeface="Open Sans Light" panose="020B0306030504020204" pitchFamily="34" charset="0"/>
                <a:cs typeface="Open Sans Light" panose="020B0306030504020204" pitchFamily="34" charset="0"/>
              </a:rPr>
              <a:t>,</a:t>
            </a:r>
            <a:endParaRPr lang="lv-LV" sz="8000" dirty="0">
              <a:solidFill>
                <a:srgbClr val="D7E6F0"/>
              </a:solidFill>
              <a:latin typeface="Perpetua" panose="02020502060401020303" pitchFamily="18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9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05912B06-5FC9-4F54-ACCA-42570C3706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657" y="-4034366"/>
            <a:ext cx="14205857" cy="126742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4B12FC-2785-4418-BF97-9AECCBADA86C}"/>
              </a:ext>
            </a:extLst>
          </p:cNvPr>
          <p:cNvSpPr txBox="1"/>
          <p:nvPr/>
        </p:nvSpPr>
        <p:spPr>
          <a:xfrm>
            <a:off x="478972" y="492165"/>
            <a:ext cx="90290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NordCard Creditlimit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769B2-EC11-47AB-B547-24A26795C5F0}"/>
              </a:ext>
            </a:extLst>
          </p:cNvPr>
          <p:cNvSpPr txBox="1"/>
          <p:nvPr/>
        </p:nvSpPr>
        <p:spPr>
          <a:xfrm>
            <a:off x="542343" y="2252321"/>
            <a:ext cx="4506685" cy="2132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Creditline up to </a:t>
            </a:r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10 000</a:t>
            </a: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EUR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5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Repayment</a:t>
            </a: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term </a:t>
            </a:r>
            <a:r>
              <a:rPr lang="lv-LV" sz="15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up</a:t>
            </a: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to </a:t>
            </a:r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12</a:t>
            </a: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0 </a:t>
            </a:r>
            <a:r>
              <a:rPr lang="lv-LV" sz="15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months</a:t>
            </a:r>
            <a:endParaRPr lang="lv-LV" sz="1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Payment </a:t>
            </a: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card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Flexible repayment options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Online Banking system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Individual scoring process and unique offers</a:t>
            </a:r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033E30D-E23F-4A92-8F71-C23D5E0EF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76" y="2376039"/>
            <a:ext cx="4814888" cy="3038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A10288-EF25-40FA-A393-C2C7211D8A09}"/>
              </a:ext>
            </a:extLst>
          </p:cNvPr>
          <p:cNvSpPr txBox="1"/>
          <p:nvPr/>
        </p:nvSpPr>
        <p:spPr>
          <a:xfrm>
            <a:off x="542342" y="1368094"/>
            <a:ext cx="5942433" cy="74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>
                <a:latin typeface="Open Sans "/>
              </a:rPr>
              <a:t>Apply for NordCard Creditlimit just once but use it when and as often as you want. Open up new opportunities with NordCard!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CECF38-96AE-48ED-BEBB-713F0F4754EA}"/>
              </a:ext>
            </a:extLst>
          </p:cNvPr>
          <p:cNvSpPr txBox="1"/>
          <p:nvPr/>
        </p:nvSpPr>
        <p:spPr>
          <a:xfrm>
            <a:off x="542342" y="4616823"/>
            <a:ext cx="4483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NordCard Creditlimit Is Always by Your Side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DA21A7-F18D-42DB-875C-107798B343CD}"/>
              </a:ext>
            </a:extLst>
          </p:cNvPr>
          <p:cNvSpPr/>
          <p:nvPr/>
        </p:nvSpPr>
        <p:spPr>
          <a:xfrm>
            <a:off x="273952" y="4924600"/>
            <a:ext cx="5303556" cy="117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/>
              </a:rPr>
              <a:t>Keep track of your card transactions in Online Banking system</a:t>
            </a:r>
          </a:p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/>
              </a:rPr>
              <a:t>Receive your card free of charge by post</a:t>
            </a:r>
          </a:p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/>
              </a:rPr>
              <a:t>Withdraw money from ATMs and pay around the world</a:t>
            </a:r>
          </a:p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/>
              </a:rPr>
              <a:t>Shop online safely</a:t>
            </a:r>
          </a:p>
        </p:txBody>
      </p:sp>
    </p:spTree>
    <p:extLst>
      <p:ext uri="{BB962C8B-B14F-4D97-AF65-F5344CB8AC3E}">
        <p14:creationId xmlns:p14="http://schemas.microsoft.com/office/powerpoint/2010/main" val="366339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clouds in the sky&#10;&#10;Description automatically generated">
            <a:extLst>
              <a:ext uri="{FF2B5EF4-FFF2-40B4-BE49-F238E27FC236}">
                <a16:creationId xmlns:a16="http://schemas.microsoft.com/office/drawing/2014/main" id="{82A0A641-7778-4994-91D4-6EC722FE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28" y="0"/>
            <a:ext cx="11094506" cy="7397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E0A36-7833-4686-9037-8D5EEA9B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59" y="365125"/>
            <a:ext cx="10515600" cy="1325563"/>
          </a:xfrm>
        </p:spPr>
        <p:txBody>
          <a:bodyPr/>
          <a:lstStyle/>
          <a:p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Our Clients Apply 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Oval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D514566-50C3-4FC8-A26B-F58C9607CA82}"/>
              </a:ext>
            </a:extLst>
          </p:cNvPr>
          <p:cNvSpPr/>
          <p:nvPr/>
        </p:nvSpPr>
        <p:spPr>
          <a:xfrm>
            <a:off x="679587" y="1691924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6FEB29-92B9-4D2B-8CFB-4D8F5D4CB28C}"/>
              </a:ext>
            </a:extLst>
          </p:cNvPr>
          <p:cNvSpPr txBox="1"/>
          <p:nvPr/>
        </p:nvSpPr>
        <p:spPr>
          <a:xfrm>
            <a:off x="749752" y="1766189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6" name="Oval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EEA0A8A-616E-4D92-868F-64C28B7D7CE7}"/>
              </a:ext>
            </a:extLst>
          </p:cNvPr>
          <p:cNvSpPr/>
          <p:nvPr/>
        </p:nvSpPr>
        <p:spPr>
          <a:xfrm>
            <a:off x="679387" y="4185824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44F877-37D8-47ED-8851-1BD6FE14C234}"/>
              </a:ext>
            </a:extLst>
          </p:cNvPr>
          <p:cNvSpPr txBox="1"/>
          <p:nvPr/>
        </p:nvSpPr>
        <p:spPr>
          <a:xfrm>
            <a:off x="749552" y="4244948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</a:p>
        </p:txBody>
      </p:sp>
      <p:sp>
        <p:nvSpPr>
          <p:cNvPr id="8" name="Oval 7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7B58404-1E61-4DAC-B32F-5F131B4B0321}"/>
              </a:ext>
            </a:extLst>
          </p:cNvPr>
          <p:cNvSpPr/>
          <p:nvPr/>
        </p:nvSpPr>
        <p:spPr>
          <a:xfrm>
            <a:off x="679587" y="5298297"/>
            <a:ext cx="507474" cy="507474"/>
          </a:xfrm>
          <a:prstGeom prst="ellipse">
            <a:avLst/>
          </a:prstGeom>
          <a:solidFill>
            <a:srgbClr val="00B0BC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2FE1E-F7C9-4E89-AE77-FD26FA185C8F}"/>
              </a:ext>
            </a:extLst>
          </p:cNvPr>
          <p:cNvSpPr txBox="1"/>
          <p:nvPr/>
        </p:nvSpPr>
        <p:spPr>
          <a:xfrm>
            <a:off x="749552" y="5359673"/>
            <a:ext cx="367543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E8DF3B-1BE9-4085-A968-ED0CD95004B5}"/>
              </a:ext>
            </a:extLst>
          </p:cNvPr>
          <p:cNvSpPr txBox="1"/>
          <p:nvPr/>
        </p:nvSpPr>
        <p:spPr>
          <a:xfrm>
            <a:off x="1336278" y="1652754"/>
            <a:ext cx="4914600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500" dirty="0">
                <a:solidFill>
                  <a:srgbClr val="00B0B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Fill in our simple one-step application form</a:t>
            </a:r>
            <a:endParaRPr lang="en-US" sz="1500" dirty="0">
              <a:solidFill>
                <a:srgbClr val="00B0B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150000"/>
              </a:lnSpc>
            </a:pPr>
            <a:r>
              <a:rPr lang="lv-LV" sz="12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Less than 15-field online-application form makes the application</a:t>
            </a:r>
            <a:endParaRPr lang="ru-RU" sz="1200" dirty="0">
              <a:latin typeface="Open Sans Light" panose="020B0306030504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lv-LV" sz="12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process very easy, transparent and fast</a:t>
            </a:r>
            <a:endParaRPr lang="lv-LV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58975-8F81-4ECC-AE49-B86B96FCF335}"/>
              </a:ext>
            </a:extLst>
          </p:cNvPr>
          <p:cNvSpPr txBox="1"/>
          <p:nvPr/>
        </p:nvSpPr>
        <p:spPr>
          <a:xfrm>
            <a:off x="1336278" y="4130862"/>
            <a:ext cx="4914600" cy="8476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500" dirty="0">
                <a:solidFill>
                  <a:srgbClr val="00B0B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Confirm registration</a:t>
            </a:r>
            <a:endParaRPr lang="en-US" sz="1500" dirty="0">
              <a:solidFill>
                <a:srgbClr val="00B0B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150000"/>
              </a:lnSpc>
            </a:pPr>
            <a:r>
              <a:rPr lang="lv-LV" sz="12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Transfer of 0.01 EUR from private bank account to the NordCard </a:t>
            </a:r>
            <a:r>
              <a:rPr lang="lv-LV" sz="1200" dirty="0" err="1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bank</a:t>
            </a:r>
            <a:r>
              <a:rPr lang="lv-LV" sz="12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200" dirty="0" err="1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account</a:t>
            </a:r>
            <a:r>
              <a:rPr lang="ru-RU" sz="12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2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assures the required level of Online identification</a:t>
            </a:r>
            <a:endParaRPr lang="lv-LV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370633-B320-4D2B-AAD8-E4B6BABCF063}"/>
              </a:ext>
            </a:extLst>
          </p:cNvPr>
          <p:cNvSpPr txBox="1"/>
          <p:nvPr/>
        </p:nvSpPr>
        <p:spPr>
          <a:xfrm>
            <a:off x="1336278" y="5251644"/>
            <a:ext cx="5008528" cy="12170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lv-LV" sz="1500" dirty="0">
                <a:solidFill>
                  <a:srgbClr val="00B0B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Get scored and get a loan</a:t>
            </a:r>
            <a:endParaRPr lang="en-US" sz="1500" dirty="0">
              <a:solidFill>
                <a:srgbClr val="00B0B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>
              <a:lnSpc>
                <a:spcPct val="200000"/>
              </a:lnSpc>
            </a:pPr>
            <a:r>
              <a:rPr lang="lv-LV" sz="12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We make quick yet profound processing of applications and</a:t>
            </a:r>
            <a:endParaRPr lang="en-US" sz="1200" dirty="0">
              <a:latin typeface="Open Sans Light" panose="020B0306030504020204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lv-LV" sz="1200" dirty="0">
                <a:latin typeface="Open Sans Light" panose="020B0306030504020204"/>
                <a:ea typeface="Open Sans" panose="020B0606030504020204" pitchFamily="34" charset="0"/>
                <a:cs typeface="Open Sans" panose="020B0606030504020204" pitchFamily="34" charset="0"/>
              </a:rPr>
              <a:t>scoring of each new customer, making AML/KYC, Income/Spendings, Credit History/Debt and other important checks </a:t>
            </a:r>
            <a:endParaRPr lang="lv-LV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322F27-DE55-48C9-8013-58E69E404D7F}"/>
              </a:ext>
            </a:extLst>
          </p:cNvPr>
          <p:cNvSpPr/>
          <p:nvPr/>
        </p:nvSpPr>
        <p:spPr>
          <a:xfrm>
            <a:off x="1336278" y="2634888"/>
            <a:ext cx="30844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200" dirty="0">
                <a:solidFill>
                  <a:srgbClr val="697B8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Mandatory Requirements</a:t>
            </a:r>
            <a:r>
              <a:rPr lang="ru-RU" sz="1200" dirty="0">
                <a:solidFill>
                  <a:srgbClr val="697B8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br>
              <a:rPr lang="en-US" sz="1200" dirty="0">
                <a:solidFill>
                  <a:srgbClr val="697B8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</a:br>
            <a:endParaRPr lang="en-US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417496-A266-4FC3-B590-5C08A3C0467F}"/>
              </a:ext>
            </a:extLst>
          </p:cNvPr>
          <p:cNvSpPr/>
          <p:nvPr/>
        </p:nvSpPr>
        <p:spPr>
          <a:xfrm>
            <a:off x="1056415" y="2848499"/>
            <a:ext cx="4896394" cy="1170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Customers</a:t>
            </a:r>
            <a:r>
              <a:rPr lang="en-US" sz="1200" dirty="0">
                <a:latin typeface="Open Sans Light"/>
              </a:rPr>
              <a:t> in the 18-75-year-old age group</a:t>
            </a:r>
          </a:p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Official n</a:t>
            </a:r>
            <a:r>
              <a:rPr lang="en-US" sz="1200" dirty="0">
                <a:latin typeface="Open Sans Light"/>
              </a:rPr>
              <a:t>et income starting from 27</a:t>
            </a:r>
            <a:r>
              <a:rPr lang="lv-LV" sz="1200" dirty="0">
                <a:latin typeface="Open Sans Light"/>
              </a:rPr>
              <a:t>0</a:t>
            </a:r>
            <a:r>
              <a:rPr lang="en-US" sz="1200" dirty="0">
                <a:latin typeface="Open Sans Light"/>
              </a:rPr>
              <a:t> EUR per month</a:t>
            </a:r>
          </a:p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Personal bank </a:t>
            </a:r>
            <a:r>
              <a:rPr lang="en-US" sz="1200" dirty="0">
                <a:latin typeface="Open Sans Light"/>
              </a:rPr>
              <a:t>account in one of the banks of</a:t>
            </a:r>
            <a:r>
              <a:rPr lang="lv-LV" sz="1200" dirty="0">
                <a:latin typeface="Open Sans Light"/>
              </a:rPr>
              <a:t> </a:t>
            </a:r>
            <a:r>
              <a:rPr lang="en-US" sz="1200" dirty="0">
                <a:latin typeface="Open Sans Light"/>
              </a:rPr>
              <a:t>Latvia</a:t>
            </a:r>
            <a:endParaRPr lang="lv-LV" sz="1200" dirty="0">
              <a:latin typeface="Open Sans Light"/>
            </a:endParaRPr>
          </a:p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D</a:t>
            </a:r>
            <a:r>
              <a:rPr lang="en-US" sz="1200" dirty="0" err="1">
                <a:latin typeface="Open Sans Light"/>
              </a:rPr>
              <a:t>eclared</a:t>
            </a:r>
            <a:r>
              <a:rPr lang="en-US" sz="1200" dirty="0">
                <a:latin typeface="Open Sans Light"/>
              </a:rPr>
              <a:t> address in the Republic of Latvia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333DC1-BA8E-4357-B5C3-6F54509DA55B}"/>
              </a:ext>
            </a:extLst>
          </p:cNvPr>
          <p:cNvSpPr/>
          <p:nvPr/>
        </p:nvSpPr>
        <p:spPr>
          <a:xfrm>
            <a:off x="8916300" y="2018784"/>
            <a:ext cx="273607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cap="all" dirty="0">
                <a:solidFill>
                  <a:srgbClr val="697B81"/>
                </a:solidFill>
                <a:latin typeface="Open Sans Light" panose="020B0306030504020204"/>
              </a:rPr>
              <a:t>RELIABLE</a:t>
            </a:r>
            <a:r>
              <a:rPr lang="lv-LV" sz="1400" b="1" cap="all" dirty="0">
                <a:solidFill>
                  <a:srgbClr val="4FC281"/>
                </a:solidFill>
                <a:latin typeface="Open Sans Light" panose="020B0306030504020204"/>
              </a:rPr>
              <a:t> </a:t>
            </a:r>
            <a:r>
              <a:rPr lang="lv-LV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</a:t>
            </a:r>
            <a:r>
              <a:rPr lang="lv-LV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lv-LV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  <a:endParaRPr lang="lv-LV" sz="1400" b="1" dirty="0">
              <a:solidFill>
                <a:srgbClr val="697B81"/>
              </a:solidFill>
              <a:latin typeface="Open Sans Light" panose="020B0306030504020204"/>
            </a:endParaRPr>
          </a:p>
          <a:p>
            <a:pPr algn="r"/>
            <a:r>
              <a:rPr lang="en-US" sz="1200" dirty="0">
                <a:latin typeface="Open Sans Light" panose="020B0306030504020204"/>
              </a:rPr>
              <a:t>People chose NordCard</a:t>
            </a:r>
          </a:p>
          <a:p>
            <a:pPr algn="r"/>
            <a:endParaRPr lang="lv-LV" sz="1300" b="1" cap="all" dirty="0">
              <a:solidFill>
                <a:srgbClr val="4FC281"/>
              </a:solidFill>
              <a:latin typeface="Open Sans Light" panose="020B0306030504020204"/>
            </a:endParaRPr>
          </a:p>
          <a:p>
            <a:pPr algn="r"/>
            <a:r>
              <a:rPr lang="en-US" sz="1400" cap="all" dirty="0">
                <a:solidFill>
                  <a:srgbClr val="697B81"/>
                </a:solidFill>
                <a:latin typeface="Open Sans Light" panose="020B0306030504020204"/>
              </a:rPr>
              <a:t>PROFESSIONAL</a:t>
            </a:r>
            <a:r>
              <a:rPr lang="lv-LV" sz="1400" b="1" cap="all" dirty="0">
                <a:solidFill>
                  <a:srgbClr val="4FC281"/>
                </a:solidFill>
                <a:latin typeface="Open Sans Light" panose="020B0306030504020204"/>
              </a:rPr>
              <a:t> </a:t>
            </a:r>
            <a:r>
              <a:rPr lang="lv-LV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00</a:t>
            </a:r>
            <a:r>
              <a:rPr lang="lv-LV" sz="1400" b="1" dirty="0">
                <a:solidFill>
                  <a:srgbClr val="697B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r"/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Answered questions per day</a:t>
            </a:r>
            <a:endParaRPr lang="lv-LV" sz="12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/>
            <a:endParaRPr lang="lv-LV" sz="1300" b="1" dirty="0">
              <a:solidFill>
                <a:srgbClr val="697B81"/>
              </a:solidFill>
              <a:latin typeface="Open Sans Light" panose="020B0306030504020204"/>
            </a:endParaRPr>
          </a:p>
          <a:p>
            <a:pPr algn="r"/>
            <a:r>
              <a:rPr lang="en-US" sz="1400" cap="all" dirty="0">
                <a:solidFill>
                  <a:srgbClr val="697B81"/>
                </a:solidFill>
                <a:latin typeface="Open Sans Light" panose="020B0306030504020204"/>
              </a:rPr>
              <a:t>EASY</a:t>
            </a:r>
            <a:r>
              <a:rPr lang="lv-LV" sz="1400" b="1" cap="all" dirty="0">
                <a:solidFill>
                  <a:srgbClr val="4FC281"/>
                </a:solidFill>
                <a:latin typeface="Open Sans Light" panose="020B0306030504020204"/>
              </a:rPr>
              <a:t> </a:t>
            </a:r>
            <a:r>
              <a:rPr lang="en-US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1.5 min</a:t>
            </a:r>
            <a:r>
              <a:rPr lang="lv-LV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r"/>
            <a:r>
              <a:rPr lang="en-US" sz="12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fill in an application form</a:t>
            </a:r>
          </a:p>
          <a:p>
            <a:pPr algn="r"/>
            <a:endParaRPr lang="lv-LV" sz="1300" b="1" cap="all" dirty="0">
              <a:solidFill>
                <a:srgbClr val="4FC281"/>
              </a:solidFill>
              <a:latin typeface="Open Sans Light" panose="020B0306030504020204"/>
            </a:endParaRPr>
          </a:p>
          <a:p>
            <a:pPr algn="r"/>
            <a:r>
              <a:rPr lang="en-US" sz="1400" cap="all" dirty="0">
                <a:solidFill>
                  <a:srgbClr val="697B81"/>
                </a:solidFill>
                <a:latin typeface="Open Sans Light" panose="020B0306030504020204"/>
              </a:rPr>
              <a:t>EFFECTIVE</a:t>
            </a:r>
            <a:r>
              <a:rPr lang="lv-LV" sz="1400" b="1" cap="all" dirty="0">
                <a:solidFill>
                  <a:srgbClr val="4FC281"/>
                </a:solidFill>
                <a:latin typeface="Open Sans Light" panose="020B0306030504020204"/>
              </a:rPr>
              <a:t> </a:t>
            </a:r>
            <a:r>
              <a:rPr lang="en-US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lv-LV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en-US" sz="1400" b="1" dirty="0">
                <a:solidFill>
                  <a:srgbClr val="00A7B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lv-LV" sz="1400" b="1" dirty="0">
              <a:solidFill>
                <a:srgbClr val="00A7B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/>
            <a:r>
              <a:rPr lang="en-US" sz="1200" dirty="0">
                <a:latin typeface="Open Sans Light" panose="020B0306030504020204"/>
              </a:rPr>
              <a:t>Answers provided within the first minute of a conversation with a consultant</a:t>
            </a:r>
          </a:p>
          <a:p>
            <a:pPr algn="r"/>
            <a:endParaRPr lang="en-US" sz="1300" b="1" dirty="0">
              <a:solidFill>
                <a:srgbClr val="697B81"/>
              </a:solidFill>
              <a:latin typeface="Open Sans Light" panose="020B030603050402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FD8927-3B63-4290-87ED-B2CB23A264C3}"/>
              </a:ext>
            </a:extLst>
          </p:cNvPr>
          <p:cNvSpPr/>
          <p:nvPr/>
        </p:nvSpPr>
        <p:spPr>
          <a:xfrm>
            <a:off x="7893698" y="1652754"/>
            <a:ext cx="3930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97B8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Customers </a:t>
            </a:r>
            <a:r>
              <a:rPr lang="lv-LV" sz="1600" dirty="0">
                <a:solidFill>
                  <a:srgbClr val="697B8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choo</a:t>
            </a:r>
            <a:r>
              <a:rPr lang="en-US" sz="1600" dirty="0">
                <a:solidFill>
                  <a:srgbClr val="697B8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 us because we are</a:t>
            </a:r>
            <a:r>
              <a:rPr lang="lv-LV" sz="1600" dirty="0">
                <a:solidFill>
                  <a:srgbClr val="697B8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endParaRPr lang="en-US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24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indow, indoor, person, man&#10;&#10;Description automatically generated">
            <a:extLst>
              <a:ext uri="{FF2B5EF4-FFF2-40B4-BE49-F238E27FC236}">
                <a16:creationId xmlns:a16="http://schemas.microsoft.com/office/drawing/2014/main" id="{ADC01A75-475B-4F8E-9634-22E1199545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75489"/>
            <a:ext cx="12242257" cy="81615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E0A36-7833-4686-9037-8D5EEA9B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99" y="365125"/>
            <a:ext cx="5402781" cy="1325563"/>
          </a:xfrm>
        </p:spPr>
        <p:txBody>
          <a:bodyPr/>
          <a:lstStyle/>
          <a:p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Customer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Profile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B714A0-9FC6-4C6A-8F5E-3B1F22774F5A}"/>
              </a:ext>
            </a:extLst>
          </p:cNvPr>
          <p:cNvSpPr txBox="1">
            <a:spLocks/>
          </p:cNvSpPr>
          <p:nvPr/>
        </p:nvSpPr>
        <p:spPr>
          <a:xfrm>
            <a:off x="5951019" y="365124"/>
            <a:ext cx="54027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Product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</a:t>
            </a: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tatistics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EB013-ED81-4476-AD2A-2F5614A55260}"/>
              </a:ext>
            </a:extLst>
          </p:cNvPr>
          <p:cNvSpPr txBox="1"/>
          <p:nvPr/>
        </p:nvSpPr>
        <p:spPr>
          <a:xfrm>
            <a:off x="548532" y="1979946"/>
            <a:ext cx="4506685" cy="378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Female 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44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/ Male 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sz="16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Average age 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39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Average income 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790 EUR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 most popular industries </a:t>
            </a:r>
            <a:endParaRPr lang="lv-LV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b="1" dirty="0" err="1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Manufacturing</a:t>
            </a:r>
            <a:endParaRPr lang="lv-LV" b="1" dirty="0">
              <a:solidFill>
                <a:srgbClr val="00B0B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b="1" dirty="0" err="1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Retail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b="1" dirty="0" err="1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b="1" dirty="0" err="1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wholesale</a:t>
            </a:r>
            <a:endParaRPr lang="lv-LV" b="1" dirty="0">
              <a:solidFill>
                <a:srgbClr val="00B0B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b="1" dirty="0" err="1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Government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Higher 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education 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47 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NordCard 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payment card 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%</a:t>
            </a:r>
            <a:endParaRPr lang="lv-LV" sz="15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DD68C-D8EF-4156-A1BC-D09BEC60E95B}"/>
              </a:ext>
            </a:extLst>
          </p:cNvPr>
          <p:cNvSpPr txBox="1"/>
          <p:nvPr/>
        </p:nvSpPr>
        <p:spPr>
          <a:xfrm>
            <a:off x="6015475" y="1979946"/>
            <a:ext cx="6011061" cy="406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Average </a:t>
            </a: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</a:t>
            </a:r>
            <a:r>
              <a:rPr lang="en-US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reditlimit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amount</a:t>
            </a: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900 EUR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Utilization rate</a:t>
            </a: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Average repayment </a:t>
            </a: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age 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700 days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One-time loan 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/ Constant creditline use 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r>
              <a:rPr lang="lv-LV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Debt rate</a:t>
            </a: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9%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Default rate</a:t>
            </a:r>
            <a:r>
              <a:rPr lang="lv-LV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8%</a:t>
            </a:r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3 most popular spending categories</a:t>
            </a:r>
            <a:endParaRPr lang="lv-LV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600" b="1" dirty="0" err="1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Consumer</a:t>
            </a:r>
            <a:r>
              <a:rPr lang="lv-LV" sz="1600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lv-LV" sz="1600" b="1" dirty="0" err="1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goods</a:t>
            </a:r>
            <a:endParaRPr lang="lv-LV" sz="1600" b="1" dirty="0">
              <a:solidFill>
                <a:srgbClr val="00B0B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 </a:t>
            </a:r>
            <a:r>
              <a:rPr lang="lv-LV" sz="1600" b="1" dirty="0" err="1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repair</a:t>
            </a:r>
            <a:endParaRPr lang="lv-LV" sz="1600" b="1" dirty="0">
              <a:solidFill>
                <a:srgbClr val="00B0B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600" b="1" dirty="0">
                <a:solidFill>
                  <a:srgbClr val="00B0B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 purchase or repair</a:t>
            </a:r>
          </a:p>
        </p:txBody>
      </p:sp>
    </p:spTree>
    <p:extLst>
      <p:ext uri="{BB962C8B-B14F-4D97-AF65-F5344CB8AC3E}">
        <p14:creationId xmlns:p14="http://schemas.microsoft.com/office/powerpoint/2010/main" val="2289500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A7AF3-492B-482B-BF8D-1545DAA8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64748"/>
            <a:ext cx="10515600" cy="1325563"/>
          </a:xfrm>
        </p:spPr>
        <p:txBody>
          <a:bodyPr/>
          <a:lstStyle/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How Our Clients Use the Product</a:t>
            </a:r>
          </a:p>
        </p:txBody>
      </p:sp>
      <p:pic>
        <p:nvPicPr>
          <p:cNvPr id="1026" name="Picture 2" descr="As a short-term loan">
            <a:extLst>
              <a:ext uri="{FF2B5EF4-FFF2-40B4-BE49-F238E27FC236}">
                <a16:creationId xmlns:a16="http://schemas.microsoft.com/office/drawing/2014/main" id="{397F1D40-7CC5-45B5-BD12-B5A176421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8" y="1625851"/>
            <a:ext cx="300871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BC8AB8-2A8C-4CC4-B61D-914654504732}"/>
              </a:ext>
            </a:extLst>
          </p:cNvPr>
          <p:cNvSpPr/>
          <p:nvPr/>
        </p:nvSpPr>
        <p:spPr>
          <a:xfrm>
            <a:off x="647963" y="3282135"/>
            <a:ext cx="25072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4FC281"/>
                </a:solidFill>
                <a:latin typeface="Open Sans Light"/>
              </a:rPr>
              <a:t>As a short-term loan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93D146-3BC9-404E-80DA-BBAFD6EF22A3}"/>
              </a:ext>
            </a:extLst>
          </p:cNvPr>
          <p:cNvSpPr/>
          <p:nvPr/>
        </p:nvSpPr>
        <p:spPr>
          <a:xfrm>
            <a:off x="647963" y="3694646"/>
            <a:ext cx="3249853" cy="1350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1400" dirty="0">
                <a:solidFill>
                  <a:srgbClr val="222222"/>
                </a:solidFill>
                <a:latin typeface="Open Sans Light"/>
              </a:rPr>
              <a:t>Suited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 for people who want to borrow in the short term. It is advantageous, fast, and 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don’t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 charge a loan extension fee</a:t>
            </a:r>
            <a:endParaRPr lang="en-US" sz="1400" dirty="0">
              <a:latin typeface="Open Sans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8CD0D-BA13-4CB2-8430-F2E0D4EBECCE}"/>
              </a:ext>
            </a:extLst>
          </p:cNvPr>
          <p:cNvSpPr txBox="1"/>
          <p:nvPr/>
        </p:nvSpPr>
        <p:spPr>
          <a:xfrm>
            <a:off x="382725" y="5113243"/>
            <a:ext cx="3620653" cy="117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/>
              </a:rPr>
              <a:t>Apply just once, but use when </a:t>
            </a:r>
            <a:r>
              <a:rPr lang="lv-LV" sz="1200" dirty="0">
                <a:latin typeface="Open Sans Light"/>
              </a:rPr>
              <a:t>needed</a:t>
            </a:r>
            <a:endParaRPr lang="en-US" sz="1200" dirty="0">
              <a:latin typeface="Open Sans Light"/>
            </a:endParaRPr>
          </a:p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Have benefits of</a:t>
            </a:r>
            <a:r>
              <a:rPr lang="en-US" sz="1200" dirty="0">
                <a:latin typeface="Open Sans Light"/>
              </a:rPr>
              <a:t> interest-free period</a:t>
            </a:r>
          </a:p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Open Sans Light"/>
              </a:rPr>
              <a:t>Return in the long term and forget about paying extension fees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E8B977-EA7A-486C-B9FE-F26FFBCCFDF8}"/>
              </a:ext>
            </a:extLst>
          </p:cNvPr>
          <p:cNvSpPr/>
          <p:nvPr/>
        </p:nvSpPr>
        <p:spPr>
          <a:xfrm>
            <a:off x="4527621" y="3294536"/>
            <a:ext cx="23060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000" dirty="0">
                <a:solidFill>
                  <a:srgbClr val="4FC281"/>
                </a:solidFill>
                <a:latin typeface="Open Sans Light"/>
              </a:rPr>
              <a:t>As money reserves</a:t>
            </a:r>
            <a:endParaRPr lang="en-US" sz="2000" dirty="0">
              <a:solidFill>
                <a:srgbClr val="4FC281"/>
              </a:solidFill>
              <a:latin typeface="Open Sans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0FAC86-9CF1-47D9-9BED-07FBA8DBB1DF}"/>
              </a:ext>
            </a:extLst>
          </p:cNvPr>
          <p:cNvSpPr/>
          <p:nvPr/>
        </p:nvSpPr>
        <p:spPr>
          <a:xfrm>
            <a:off x="4527621" y="3694646"/>
            <a:ext cx="3072736" cy="1350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lv-LV" sz="1400" dirty="0">
                <a:solidFill>
                  <a:srgbClr val="222222"/>
                </a:solidFill>
                <a:latin typeface="Open Sans Light"/>
              </a:rPr>
              <a:t>U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se a credit line like money reserves that are always available to cover both unexpected and desired spending</a:t>
            </a:r>
            <a:endParaRPr lang="en-US" sz="1400" dirty="0">
              <a:latin typeface="Open Sans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368ADB-AE14-43CB-B3E2-D30BC519E8CD}"/>
              </a:ext>
            </a:extLst>
          </p:cNvPr>
          <p:cNvSpPr txBox="1"/>
          <p:nvPr/>
        </p:nvSpPr>
        <p:spPr>
          <a:xfrm>
            <a:off x="4203271" y="5113242"/>
            <a:ext cx="3592026" cy="117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00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Apply now, but use when you want</a:t>
            </a:r>
            <a:endParaRPr lang="en-US" sz="1200" dirty="0">
              <a:latin typeface="Open Sans Light"/>
            </a:endParaRPr>
          </a:p>
          <a:p>
            <a:pPr marL="457200" indent="-1800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Start to repay, only when start to use it</a:t>
            </a:r>
            <a:endParaRPr lang="en-US" sz="1200" dirty="0">
              <a:latin typeface="Open Sans Light"/>
            </a:endParaRPr>
          </a:p>
          <a:p>
            <a:pPr marL="457200" indent="-180000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No fee for account opening and maintanance</a:t>
            </a:r>
            <a:endParaRPr lang="en-US" sz="1200" dirty="0">
              <a:latin typeface="Open Sans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0143D-C5C3-4DDE-BA1B-08885C70DC5F}"/>
              </a:ext>
            </a:extLst>
          </p:cNvPr>
          <p:cNvSpPr/>
          <p:nvPr/>
        </p:nvSpPr>
        <p:spPr>
          <a:xfrm>
            <a:off x="8323647" y="3277745"/>
            <a:ext cx="2427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4FC281"/>
                </a:solidFill>
                <a:latin typeface="Open Sans Light"/>
              </a:rPr>
              <a:t>As a </a:t>
            </a:r>
            <a:r>
              <a:rPr lang="lv-LV" sz="2000" dirty="0">
                <a:solidFill>
                  <a:srgbClr val="4FC281"/>
                </a:solidFill>
                <a:latin typeface="Open Sans Light"/>
              </a:rPr>
              <a:t>long</a:t>
            </a:r>
            <a:r>
              <a:rPr lang="en-US" sz="2000" dirty="0">
                <a:solidFill>
                  <a:srgbClr val="4FC281"/>
                </a:solidFill>
                <a:latin typeface="Open Sans Light"/>
              </a:rPr>
              <a:t>-term loan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D666AE-7803-4660-91D6-F635E46B6932}"/>
              </a:ext>
            </a:extLst>
          </p:cNvPr>
          <p:cNvSpPr/>
          <p:nvPr/>
        </p:nvSpPr>
        <p:spPr>
          <a:xfrm>
            <a:off x="8314596" y="3677855"/>
            <a:ext cx="3384804" cy="1021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lv-LV" sz="1400" dirty="0">
                <a:solidFill>
                  <a:srgbClr val="222222"/>
                </a:solidFill>
                <a:latin typeface="Open Sans Light"/>
              </a:rPr>
              <a:t>There is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 always 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an 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option of repaying </a:t>
            </a:r>
            <a:r>
              <a:rPr lang="lv-LV" sz="1400" dirty="0">
                <a:solidFill>
                  <a:srgbClr val="222222"/>
                </a:solidFill>
                <a:latin typeface="Open Sans Light"/>
              </a:rPr>
              <a:t>the</a:t>
            </a:r>
            <a:r>
              <a:rPr lang="en-US" sz="1400" dirty="0">
                <a:solidFill>
                  <a:srgbClr val="222222"/>
                </a:solidFill>
                <a:latin typeface="Open Sans Light"/>
              </a:rPr>
              <a:t> loan over a longer period, and thus benefit from flexible repayment options</a:t>
            </a:r>
            <a:endParaRPr lang="en-US" sz="1400" dirty="0">
              <a:latin typeface="Open Sans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B7D803-0096-406D-9B10-DACFEC257AED}"/>
              </a:ext>
            </a:extLst>
          </p:cNvPr>
          <p:cNvSpPr txBox="1"/>
          <p:nvPr/>
        </p:nvSpPr>
        <p:spPr>
          <a:xfrm>
            <a:off x="8008222" y="5113242"/>
            <a:ext cx="3592026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Pay a loan </a:t>
            </a:r>
            <a:r>
              <a:rPr lang="lv-LV" sz="1200" dirty="0" err="1">
                <a:latin typeface="Open Sans Light"/>
              </a:rPr>
              <a:t>within</a:t>
            </a:r>
            <a:r>
              <a:rPr lang="lv-LV" sz="1200" dirty="0">
                <a:latin typeface="Open Sans Light"/>
              </a:rPr>
              <a:t> 60 month</a:t>
            </a:r>
            <a:endParaRPr lang="en-US" sz="1200" dirty="0">
              <a:latin typeface="Open Sans Light"/>
            </a:endParaRPr>
          </a:p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Divide repayment in smaller parts</a:t>
            </a:r>
            <a:endParaRPr lang="en-US" sz="1200" dirty="0">
              <a:latin typeface="Open Sans Light"/>
            </a:endParaRPr>
          </a:p>
          <a:p>
            <a:pPr marL="457200" indent="-180000" algn="just">
              <a:lnSpc>
                <a:spcPct val="150000"/>
              </a:lnSpc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200" dirty="0">
                <a:latin typeface="Open Sans Light"/>
              </a:rPr>
              <a:t>With each payment interest gets smaller</a:t>
            </a:r>
            <a:endParaRPr lang="en-US" sz="1200" dirty="0">
              <a:latin typeface="Open Sans Light"/>
            </a:endParaRPr>
          </a:p>
        </p:txBody>
      </p:sp>
      <p:pic>
        <p:nvPicPr>
          <p:cNvPr id="1032" name="Picture 8" descr="As money reserves">
            <a:extLst>
              <a:ext uri="{FF2B5EF4-FFF2-40B4-BE49-F238E27FC236}">
                <a16:creationId xmlns:a16="http://schemas.microsoft.com/office/drawing/2014/main" id="{DF5BFFDB-F5BC-49AA-91EB-2B653DB39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43" y="1625851"/>
            <a:ext cx="300871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s a long-term loan">
            <a:extLst>
              <a:ext uri="{FF2B5EF4-FFF2-40B4-BE49-F238E27FC236}">
                <a16:creationId xmlns:a16="http://schemas.microsoft.com/office/drawing/2014/main" id="{10BB702F-BDB4-46FC-B205-765B002D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58" y="1625851"/>
            <a:ext cx="3000669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837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4B12FC-2785-4418-BF97-9AECCBADA86C}"/>
              </a:ext>
            </a:extLst>
          </p:cNvPr>
          <p:cNvSpPr txBox="1"/>
          <p:nvPr/>
        </p:nvSpPr>
        <p:spPr>
          <a:xfrm>
            <a:off x="478972" y="492165"/>
            <a:ext cx="6498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Business Model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2F6FDA-3F3B-4C5C-B38D-841700986B19}"/>
              </a:ext>
            </a:extLst>
          </p:cNvPr>
          <p:cNvGrpSpPr/>
          <p:nvPr/>
        </p:nvGrpSpPr>
        <p:grpSpPr>
          <a:xfrm>
            <a:off x="3359264" y="3032092"/>
            <a:ext cx="1134730" cy="1112345"/>
            <a:chOff x="335927" y="3218836"/>
            <a:chExt cx="1213646" cy="1189705"/>
          </a:xfrm>
        </p:grpSpPr>
        <p:sp>
          <p:nvSpPr>
            <p:cNvPr id="2" name="Oval 1">
              <a:hlinkClick r:id="rId3" action="ppaction://hlinksldjump" highlightClick="1"/>
              <a:extLst>
                <a:ext uri="{FF2B5EF4-FFF2-40B4-BE49-F238E27FC236}">
                  <a16:creationId xmlns:a16="http://schemas.microsoft.com/office/drawing/2014/main" id="{41431AA4-53EA-4A64-ADE9-0DDD45607A5F}"/>
                </a:ext>
              </a:extLst>
            </p:cNvPr>
            <p:cNvSpPr/>
            <p:nvPr/>
          </p:nvSpPr>
          <p:spPr>
            <a:xfrm>
              <a:off x="359868" y="3218836"/>
              <a:ext cx="1189705" cy="1189705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00B0BC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75818E2-FB5A-418A-80B9-ADC914FBC9F5}"/>
                </a:ext>
              </a:extLst>
            </p:cNvPr>
            <p:cNvSpPr txBox="1"/>
            <p:nvPr/>
          </p:nvSpPr>
          <p:spPr>
            <a:xfrm>
              <a:off x="335927" y="3652105"/>
              <a:ext cx="1190446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500" b="1" dirty="0">
                  <a:solidFill>
                    <a:srgbClr val="00B0BC"/>
                  </a:solidFill>
                  <a:latin typeface="Open Sans "/>
                  <a:ea typeface="Open Sans Light" panose="020B0306030504020204" pitchFamily="34" charset="0"/>
                  <a:cs typeface="Open Sans Light" panose="020B0306030504020204" pitchFamily="34" charset="0"/>
                </a:rPr>
                <a:t>web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7A2579-FF57-4A63-8419-8151EB9FECB7}"/>
              </a:ext>
            </a:extLst>
          </p:cNvPr>
          <p:cNvGrpSpPr/>
          <p:nvPr/>
        </p:nvGrpSpPr>
        <p:grpSpPr>
          <a:xfrm>
            <a:off x="5970938" y="2564600"/>
            <a:ext cx="1399102" cy="1396788"/>
            <a:chOff x="1426206" y="2988447"/>
            <a:chExt cx="1191676" cy="1189705"/>
          </a:xfrm>
        </p:grpSpPr>
        <p:sp>
          <p:nvSpPr>
            <p:cNvPr id="22" name="Oval 21">
              <a:hlinkClick r:id="rId4" action="ppaction://hlinksldjump" highlightClick="1"/>
              <a:extLst>
                <a:ext uri="{FF2B5EF4-FFF2-40B4-BE49-F238E27FC236}">
                  <a16:creationId xmlns:a16="http://schemas.microsoft.com/office/drawing/2014/main" id="{177DD452-3787-4AB1-A8FC-E1326979A5E8}"/>
                </a:ext>
              </a:extLst>
            </p:cNvPr>
            <p:cNvSpPr/>
            <p:nvPr/>
          </p:nvSpPr>
          <p:spPr>
            <a:xfrm>
              <a:off x="1426206" y="2988447"/>
              <a:ext cx="1189705" cy="1189705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00B0BC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F1811E-3B66-4F2E-9B36-02D20E200CB4}"/>
                </a:ext>
              </a:extLst>
            </p:cNvPr>
            <p:cNvSpPr txBox="1"/>
            <p:nvPr/>
          </p:nvSpPr>
          <p:spPr>
            <a:xfrm>
              <a:off x="1426206" y="3363380"/>
              <a:ext cx="1191676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>
                  <a:solidFill>
                    <a:srgbClr val="00B0BC"/>
                  </a:solidFill>
                  <a:latin typeface="Open Sans "/>
                  <a:ea typeface="Open Sans Light" panose="020B0306030504020204" pitchFamily="34" charset="0"/>
                  <a:cs typeface="Open Sans Light" panose="020B0306030504020204" pitchFamily="34" charset="0"/>
                </a:rPr>
                <a:t>online </a:t>
              </a:r>
            </a:p>
            <a:p>
              <a:pPr algn="ctr"/>
              <a:r>
                <a:rPr lang="en-US" sz="1500" b="1" dirty="0">
                  <a:solidFill>
                    <a:srgbClr val="00B0BC"/>
                  </a:solidFill>
                  <a:latin typeface="Open Sans "/>
                  <a:ea typeface="Open Sans Light" panose="020B0306030504020204" pitchFamily="34" charset="0"/>
                  <a:cs typeface="Open Sans Light" panose="020B0306030504020204" pitchFamily="34" charset="0"/>
                </a:rPr>
                <a:t>banking</a:t>
              </a:r>
              <a:endParaRPr lang="lv-LV" sz="1500" b="1" dirty="0">
                <a:solidFill>
                  <a:srgbClr val="00B0BC"/>
                </a:solidFill>
                <a:latin typeface="Open Sans "/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C30D5B-44D2-43CD-8D47-8025CB63D2A7}"/>
              </a:ext>
            </a:extLst>
          </p:cNvPr>
          <p:cNvGrpSpPr/>
          <p:nvPr/>
        </p:nvGrpSpPr>
        <p:grpSpPr>
          <a:xfrm>
            <a:off x="5618115" y="4515053"/>
            <a:ext cx="1568720" cy="1568720"/>
            <a:chOff x="923035" y="3267213"/>
            <a:chExt cx="1568720" cy="156872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8B7EA97-AA61-42BF-B2F7-83764539A488}"/>
                </a:ext>
              </a:extLst>
            </p:cNvPr>
            <p:cNvSpPr/>
            <p:nvPr/>
          </p:nvSpPr>
          <p:spPr>
            <a:xfrm>
              <a:off x="923035" y="3267213"/>
              <a:ext cx="1568720" cy="156872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00B0BC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9ED059B-86A6-4474-B1CD-1562CFA1CBF8}"/>
                </a:ext>
              </a:extLst>
            </p:cNvPr>
            <p:cNvSpPr txBox="1"/>
            <p:nvPr/>
          </p:nvSpPr>
          <p:spPr>
            <a:xfrm>
              <a:off x="1117666" y="3836495"/>
              <a:ext cx="1190447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500" b="1" dirty="0">
                  <a:solidFill>
                    <a:srgbClr val="00B0BC"/>
                  </a:solidFill>
                  <a:latin typeface="Open Sans "/>
                  <a:ea typeface="Open Sans Light" panose="020B0306030504020204" pitchFamily="34" charset="0"/>
                  <a:cs typeface="Open Sans Light" panose="020B0306030504020204" pitchFamily="34" charset="0"/>
                </a:rPr>
                <a:t>customer service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45760A-7794-4498-93BB-5259EDAB4765}"/>
              </a:ext>
            </a:extLst>
          </p:cNvPr>
          <p:cNvGrpSpPr/>
          <p:nvPr/>
        </p:nvGrpSpPr>
        <p:grpSpPr>
          <a:xfrm>
            <a:off x="3487129" y="2019452"/>
            <a:ext cx="2243861" cy="3792707"/>
            <a:chOff x="516037" y="1161452"/>
            <a:chExt cx="2243861" cy="3792707"/>
          </a:xfrm>
        </p:grpSpPr>
        <p:sp>
          <p:nvSpPr>
            <p:cNvPr id="28" name="Oval 27">
              <a:hlinkClick r:id="" action="ppaction://noaction"/>
              <a:extLst>
                <a:ext uri="{FF2B5EF4-FFF2-40B4-BE49-F238E27FC236}">
                  <a16:creationId xmlns:a16="http://schemas.microsoft.com/office/drawing/2014/main" id="{B0556B4B-A7B3-4A04-9E7C-7A0EDCB0605F}"/>
                </a:ext>
              </a:extLst>
            </p:cNvPr>
            <p:cNvSpPr/>
            <p:nvPr/>
          </p:nvSpPr>
          <p:spPr>
            <a:xfrm>
              <a:off x="516845" y="3657053"/>
              <a:ext cx="1297106" cy="129710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00B0BC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921333-3CB8-4926-AF3B-BAA40799B446}"/>
                </a:ext>
              </a:extLst>
            </p:cNvPr>
            <p:cNvSpPr txBox="1"/>
            <p:nvPr/>
          </p:nvSpPr>
          <p:spPr>
            <a:xfrm>
              <a:off x="516037" y="4180169"/>
              <a:ext cx="1297914" cy="3231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500" b="1" dirty="0">
                  <a:solidFill>
                    <a:srgbClr val="00B0B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FinTech</a:t>
              </a:r>
            </a:p>
          </p:txBody>
        </p:sp>
        <p:sp>
          <p:nvSpPr>
            <p:cNvPr id="31" name="Oval 30">
              <a:hlinkClick r:id="" action="ppaction://noaction"/>
              <a:extLst>
                <a:ext uri="{FF2B5EF4-FFF2-40B4-BE49-F238E27FC236}">
                  <a16:creationId xmlns:a16="http://schemas.microsoft.com/office/drawing/2014/main" id="{53779BED-FFC6-465C-8F1B-CF1148CD8D23}"/>
                </a:ext>
              </a:extLst>
            </p:cNvPr>
            <p:cNvSpPr/>
            <p:nvPr/>
          </p:nvSpPr>
          <p:spPr>
            <a:xfrm>
              <a:off x="1453461" y="1161452"/>
              <a:ext cx="1297106" cy="1297106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rgbClr val="00B0BC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b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213927B-46F9-4DAB-B7E4-9C1D9B64903E}"/>
                </a:ext>
              </a:extLst>
            </p:cNvPr>
            <p:cNvSpPr txBox="1"/>
            <p:nvPr/>
          </p:nvSpPr>
          <p:spPr>
            <a:xfrm>
              <a:off x="1461984" y="1561556"/>
              <a:ext cx="1297914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500" b="1" dirty="0">
                  <a:solidFill>
                    <a:srgbClr val="00B0BC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payment card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8E91402-595D-44CE-9B51-3E30201ED728}"/>
              </a:ext>
            </a:extLst>
          </p:cNvPr>
          <p:cNvSpPr txBox="1"/>
          <p:nvPr/>
        </p:nvSpPr>
        <p:spPr>
          <a:xfrm>
            <a:off x="695125" y="3087714"/>
            <a:ext cx="1977023" cy="89255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1800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brand</a:t>
            </a:r>
          </a:p>
          <a:p>
            <a:pPr marL="1800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marketing &amp; SEO</a:t>
            </a:r>
          </a:p>
          <a:p>
            <a:pPr marL="1800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online </a:t>
            </a:r>
            <a:r>
              <a:rPr lang="en-U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applications</a:t>
            </a: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 marL="1800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FAQ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96373D-6527-451A-9D60-BC5677F4E41A}"/>
              </a:ext>
            </a:extLst>
          </p:cNvPr>
          <p:cNvSpPr txBox="1"/>
          <p:nvPr/>
        </p:nvSpPr>
        <p:spPr>
          <a:xfrm>
            <a:off x="516307" y="4964263"/>
            <a:ext cx="32120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technology driven approach</a:t>
            </a:r>
          </a:p>
          <a:p>
            <a:pPr marL="4572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extensive automation</a:t>
            </a:r>
            <a:endParaRPr lang="en-U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“</a:t>
            </a: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All-in-</a:t>
            </a:r>
            <a:r>
              <a:rPr lang="en-U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</a:t>
            </a: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nline</a:t>
            </a:r>
            <a:r>
              <a:rPr lang="en-U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”</a:t>
            </a: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principle</a:t>
            </a:r>
          </a:p>
          <a:p>
            <a:pPr marL="4572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fully integrated infrastructure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D6F989-3AAC-4E25-8C36-DBB597D7ED23}"/>
              </a:ext>
            </a:extLst>
          </p:cNvPr>
          <p:cNvSpPr txBox="1"/>
          <p:nvPr/>
        </p:nvSpPr>
        <p:spPr>
          <a:xfrm>
            <a:off x="7414849" y="2428895"/>
            <a:ext cx="26522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52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self service</a:t>
            </a:r>
            <a:endParaRPr lang="lv-LV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457200" indent="-252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invocing</a:t>
            </a:r>
          </a:p>
          <a:p>
            <a:pPr marL="457200" indent="-252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account statement</a:t>
            </a:r>
          </a:p>
          <a:p>
            <a:pPr marL="457200" indent="-252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communication</a:t>
            </a:r>
          </a:p>
          <a:p>
            <a:pPr marL="457200" indent="-252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profile settings</a:t>
            </a:r>
          </a:p>
          <a:p>
            <a:pPr marL="457200" indent="-252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payments</a:t>
            </a:r>
          </a:p>
          <a:p>
            <a:pPr marL="457200" indent="-252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notification settings</a:t>
            </a:r>
          </a:p>
          <a:p>
            <a:pPr marL="457200" indent="-252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paid-service administration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8715863-F652-49CD-885D-18CD42722683}"/>
              </a:ext>
            </a:extLst>
          </p:cNvPr>
          <p:cNvSpPr txBox="1"/>
          <p:nvPr/>
        </p:nvSpPr>
        <p:spPr>
          <a:xfrm>
            <a:off x="7283751" y="5295473"/>
            <a:ext cx="426358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applications (AML, KYC, scoring)</a:t>
            </a:r>
          </a:p>
          <a:p>
            <a:pPr marL="4572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professional customer service</a:t>
            </a:r>
          </a:p>
          <a:p>
            <a:pPr marL="4572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debt collection</a:t>
            </a:r>
          </a:p>
          <a:p>
            <a:pPr marL="4572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endParaRPr lang="en-US" sz="13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764E83-B3F0-4B17-9C98-2A3F901AA9A1}"/>
              </a:ext>
            </a:extLst>
          </p:cNvPr>
          <p:cNvGrpSpPr/>
          <p:nvPr/>
        </p:nvGrpSpPr>
        <p:grpSpPr>
          <a:xfrm>
            <a:off x="4302826" y="3087714"/>
            <a:ext cx="2069120" cy="2069120"/>
            <a:chOff x="-3049968" y="2574578"/>
            <a:chExt cx="2069120" cy="2069120"/>
          </a:xfrm>
          <a:solidFill>
            <a:srgbClr val="00B0BC"/>
          </a:solidFill>
        </p:grpSpPr>
        <p:sp>
          <p:nvSpPr>
            <p:cNvPr id="40" name="Oval 39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8CC9885B-5468-4A26-9AC2-0F703A96BE67}"/>
                </a:ext>
              </a:extLst>
            </p:cNvPr>
            <p:cNvSpPr/>
            <p:nvPr/>
          </p:nvSpPr>
          <p:spPr>
            <a:xfrm>
              <a:off x="-3049968" y="2574578"/>
              <a:ext cx="2069120" cy="2069120"/>
            </a:xfrm>
            <a:prstGeom prst="ellipse">
              <a:avLst/>
            </a:prstGeom>
            <a:grpFill/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7EF0CBA-2951-45EC-8F3D-7EBDBCB84BD0}"/>
                </a:ext>
              </a:extLst>
            </p:cNvPr>
            <p:cNvSpPr txBox="1"/>
            <p:nvPr/>
          </p:nvSpPr>
          <p:spPr>
            <a:xfrm>
              <a:off x="-2973649" y="3393406"/>
              <a:ext cx="1916482" cy="43088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22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NordCard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E525417-7EC6-4094-8E03-B7C6168DCBBF}"/>
              </a:ext>
            </a:extLst>
          </p:cNvPr>
          <p:cNvSpPr txBox="1"/>
          <p:nvPr/>
        </p:nvSpPr>
        <p:spPr>
          <a:xfrm>
            <a:off x="5424692" y="1200046"/>
            <a:ext cx="2489279" cy="89255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1800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mastercard </a:t>
            </a:r>
          </a:p>
          <a:p>
            <a:pPr marL="1800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payments all over the world</a:t>
            </a:r>
          </a:p>
          <a:p>
            <a:pPr marL="1800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ATM cash withdrawals</a:t>
            </a:r>
          </a:p>
          <a:p>
            <a:pPr marL="180000" indent="-180000">
              <a:buClr>
                <a:srgbClr val="00B0BC"/>
              </a:buClr>
              <a:buFont typeface="Arial" panose="020B0604020202020204" pitchFamily="34" charset="0"/>
              <a:buChar char="•"/>
            </a:pPr>
            <a:r>
              <a:rPr lang="lv-LV" sz="1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secure online payments</a:t>
            </a:r>
          </a:p>
        </p:txBody>
      </p:sp>
    </p:spTree>
    <p:extLst>
      <p:ext uri="{BB962C8B-B14F-4D97-AF65-F5344CB8AC3E}">
        <p14:creationId xmlns:p14="http://schemas.microsoft.com/office/powerpoint/2010/main" val="728024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3" descr="People with documents">
            <a:extLst>
              <a:ext uri="{FF2B5EF4-FFF2-40B4-BE49-F238E27FC236}">
                <a16:creationId xmlns:a16="http://schemas.microsoft.com/office/drawing/2014/main" id="{07E1B846-6B3B-4DAF-A948-7078C8EE21CA}"/>
              </a:ext>
            </a:extLst>
          </p:cNvPr>
          <p:cNvSpPr/>
          <p:nvPr/>
        </p:nvSpPr>
        <p:spPr bwMode="ltGray">
          <a:xfrm>
            <a:off x="4350619" y="0"/>
            <a:ext cx="7841381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9999"/>
            </a:schemeClr>
          </a:solidFill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A981A92-B1FE-4146-97FA-B7C1CBDA2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943" y="264748"/>
            <a:ext cx="10515600" cy="1325563"/>
          </a:xfrm>
        </p:spPr>
        <p:txBody>
          <a:bodyPr>
            <a:normAutofit/>
          </a:bodyPr>
          <a:lstStyle/>
          <a:p>
            <a:r>
              <a:rPr lang="en-US" sz="43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Portfolio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B5FA774-F416-4AD6-A9B6-0411ACD447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300229"/>
              </p:ext>
            </p:extLst>
          </p:nvPr>
        </p:nvGraphicFramePr>
        <p:xfrm>
          <a:off x="4595953" y="278051"/>
          <a:ext cx="7350711" cy="61499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51350">
                  <a:extLst>
                    <a:ext uri="{9D8B030D-6E8A-4147-A177-3AD203B41FA5}">
                      <a16:colId xmlns:a16="http://schemas.microsoft.com/office/drawing/2014/main" val="4211649817"/>
                    </a:ext>
                  </a:extLst>
                </a:gridCol>
                <a:gridCol w="1050202">
                  <a:extLst>
                    <a:ext uri="{9D8B030D-6E8A-4147-A177-3AD203B41FA5}">
                      <a16:colId xmlns:a16="http://schemas.microsoft.com/office/drawing/2014/main" val="3931006789"/>
                    </a:ext>
                  </a:extLst>
                </a:gridCol>
                <a:gridCol w="1023042">
                  <a:extLst>
                    <a:ext uri="{9D8B030D-6E8A-4147-A177-3AD203B41FA5}">
                      <a16:colId xmlns:a16="http://schemas.microsoft.com/office/drawing/2014/main" val="2540096770"/>
                    </a:ext>
                  </a:extLst>
                </a:gridCol>
                <a:gridCol w="968720">
                  <a:extLst>
                    <a:ext uri="{9D8B030D-6E8A-4147-A177-3AD203B41FA5}">
                      <a16:colId xmlns:a16="http://schemas.microsoft.com/office/drawing/2014/main" val="3848493967"/>
                    </a:ext>
                  </a:extLst>
                </a:gridCol>
                <a:gridCol w="877132">
                  <a:extLst>
                    <a:ext uri="{9D8B030D-6E8A-4147-A177-3AD203B41FA5}">
                      <a16:colId xmlns:a16="http://schemas.microsoft.com/office/drawing/2014/main" val="1706997408"/>
                    </a:ext>
                  </a:extLst>
                </a:gridCol>
                <a:gridCol w="951668">
                  <a:extLst>
                    <a:ext uri="{9D8B030D-6E8A-4147-A177-3AD203B41FA5}">
                      <a16:colId xmlns:a16="http://schemas.microsoft.com/office/drawing/2014/main" val="1418389553"/>
                    </a:ext>
                  </a:extLst>
                </a:gridCol>
                <a:gridCol w="928597">
                  <a:extLst>
                    <a:ext uri="{9D8B030D-6E8A-4147-A177-3AD203B41FA5}">
                      <a16:colId xmlns:a16="http://schemas.microsoft.com/office/drawing/2014/main" val="2742266100"/>
                    </a:ext>
                  </a:extLst>
                </a:gridCol>
              </a:tblGrid>
              <a:tr h="246590">
                <a:tc gridSpan="7"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400" b="1" u="none" strike="noStrike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PORTFOLIO ON 31.</a:t>
                      </a:r>
                      <a:r>
                        <a:rPr lang="lv-LV" sz="1400" b="1" u="none" strike="noStrike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12</a:t>
                      </a:r>
                      <a:r>
                        <a:rPr lang="en-US" sz="1400" b="1" u="none" strike="noStrike" kern="1200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.2024 (EUR)</a:t>
                      </a:r>
                    </a:p>
                  </a:txBody>
                  <a:tcPr marL="7951" marR="7951" marT="7951" marB="0"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400" b="1" u="none" strike="noStrike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1" marR="7951" marT="7951" marB="0"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400" b="1" u="none" strike="noStrike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1" marR="7951" marT="7951" marB="0"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400" b="1" u="none" strike="noStrike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1" marR="7951" marT="7951" marB="0"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400" b="1" u="none" strike="noStrike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1" marR="7951" marT="7951" marB="0"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400" b="1" u="none" strike="noStrike" kern="120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1" marR="7951" marT="7951" marB="0" anchor="ctr"/>
                </a:tc>
                <a:tc hMerge="1"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en-US" sz="1400" b="1" u="none" strike="noStrike" kern="1200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951" marR="7951" marT="7951" marB="0" anchor="ctr"/>
                </a:tc>
                <a:extLst>
                  <a:ext uri="{0D108BD9-81ED-4DB2-BD59-A6C34878D82A}">
                    <a16:rowId xmlns:a16="http://schemas.microsoft.com/office/drawing/2014/main" val="3168098568"/>
                  </a:ext>
                </a:extLst>
              </a:tr>
              <a:tr h="484319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  <a:endParaRPr lang="lv-LV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lv-LV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Base</a:t>
                      </a:r>
                      <a:endParaRPr lang="lv-LV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Interest</a:t>
                      </a:r>
                      <a:endParaRPr lang="lv-LV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Fees</a:t>
                      </a:r>
                      <a:endParaRPr lang="lv-LV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lv-LV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enalties</a:t>
                      </a:r>
                      <a:endParaRPr lang="lv-LV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Clients</a:t>
                      </a:r>
                      <a:endParaRPr lang="lv-LV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4869043"/>
                  </a:ext>
                </a:extLst>
              </a:tr>
              <a:tr h="400052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WITHOUT DELAY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2 433 863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€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2 343 792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78 869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0" algn="ctr" fontAlgn="b">
                        <a:lnSpc>
                          <a:spcPct val="150000"/>
                        </a:lnSpc>
                      </a:pPr>
                      <a:r>
                        <a:rPr lang="lv-LV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11 201</a:t>
                      </a: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lv-LV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sz="11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€</a:t>
                      </a:r>
                      <a:endParaRPr lang="lv-LV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3 124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2994020"/>
                  </a:ext>
                </a:extLst>
              </a:tr>
              <a:tr h="472522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SOFT COLLECTION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– 30 delayed days)</a:t>
                      </a:r>
                      <a:endParaRPr lang="lv-LV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296 795,73 €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273 252,04 €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18 527,13 €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4 941,83 €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74,73 €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0077346"/>
                  </a:ext>
                </a:extLst>
              </a:tr>
              <a:tr h="463309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HARD COLLECTION</a:t>
                      </a:r>
                      <a:r>
                        <a:rPr lang="en-US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(31 – 90 delayed days)</a:t>
                      </a:r>
                      <a:endParaRPr lang="lv-LV" sz="11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102 462,64 €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90 381,51 €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8 925,32 €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2 704,56 €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451,25 €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8729992"/>
                  </a:ext>
                </a:extLst>
              </a:tr>
              <a:tr h="412951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COLLECTION GRAPH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89 445,98 €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63 096,17 €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8 300,08 €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962,73 €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17 087,00 €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839689"/>
                  </a:ext>
                </a:extLst>
              </a:tr>
              <a:tr h="352520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INCASSO 1st WASH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308 963,31 €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249 490,27 €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45 766,25 €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11 059,92 €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2 646,87 €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46593039"/>
                  </a:ext>
                </a:extLst>
              </a:tr>
              <a:tr h="342448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 COLLECTION P1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191 805,50 €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128 640,21 €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34 843,56 €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12 587,03 €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15 734,70 €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1279255"/>
                  </a:ext>
                </a:extLst>
              </a:tr>
              <a:tr h="322302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INCASSO 2nd WASH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193 185,05 €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133 179,43 €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28 463,37 €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8 555,23 €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22 987,02 €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3401728"/>
                  </a:ext>
                </a:extLst>
              </a:tr>
              <a:tr h="372663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FINAL COLLECTION P2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686 311,92 €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434 719,89 €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113 296,85 €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50 532,33 €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87 762,85 €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02254122"/>
                  </a:ext>
                </a:extLst>
              </a:tr>
              <a:tr h="312231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COURT (WARNING)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228 237,62 €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128 833,02 €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38 640,62 €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18 898,43 €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41 865,55 €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8836992"/>
                  </a:ext>
                </a:extLst>
              </a:tr>
              <a:tr h="454100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COURT (ORDINARY)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500 909,44 €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263 597,95 €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88 408,48 €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60 955,01 €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87 948,00 €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1749316"/>
                  </a:ext>
                </a:extLst>
              </a:tr>
              <a:tr h="334081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INSOLVENCY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46 514,08 €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31 388,86 €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7 518,04 €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6 307,13 €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31484449"/>
                  </a:ext>
                </a:extLst>
              </a:tr>
              <a:tr h="362591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DECEASED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67 150,02 €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51 779,90 €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10 131,89 €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1 191,69 €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4 046,54 €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2187293"/>
                  </a:ext>
                </a:extLst>
              </a:tr>
              <a:tr h="382736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READY FOR CESSION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62 038,69 €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27 593,01 €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11 532,10 €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10 810,79 €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12 102,79 €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640353"/>
                  </a:ext>
                </a:extLst>
              </a:tr>
              <a:tr h="434495"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lv-LV" sz="12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5 207 683.36 €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4 219 774.69 €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493 223.34 €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195 700.88 €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299 014.45 €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v-LV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7595039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CE8B8A2-66F8-4A16-BDFF-65A1895B3087}"/>
              </a:ext>
            </a:extLst>
          </p:cNvPr>
          <p:cNvSpPr txBox="1"/>
          <p:nvPr/>
        </p:nvSpPr>
        <p:spPr>
          <a:xfrm>
            <a:off x="576943" y="1358870"/>
            <a:ext cx="3261726" cy="384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>
                <a:solidFill>
                  <a:srgbClr val="00B0BC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rPr>
              <a:t>Court and Incasso’s portfolio</a:t>
            </a:r>
          </a:p>
          <a:p>
            <a:pPr algn="just"/>
            <a:endParaRPr lang="en-US" sz="1500" dirty="0">
              <a:solidFill>
                <a:srgbClr val="00B0BC"/>
              </a:solidFill>
              <a:latin typeface="+mj-lt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Our €</a:t>
            </a:r>
            <a:r>
              <a:rPr lang="lv-LV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5.2</a:t>
            </a: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million portfolio as of </a:t>
            </a:r>
            <a:r>
              <a:rPr lang="lv-LV" sz="1200" dirty="0" err="1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December</a:t>
            </a:r>
            <a:r>
              <a:rPr lang="en-US" sz="1200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31, 2024, remains effective despite a higher proportion of court-related or incasso-related debts. </a:t>
            </a:r>
            <a:r>
              <a:rPr lang="en-US" sz="1200" i="1" dirty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Strong recovery efforts resulted in €37,804 from court cases and €20,897 from Incasso activities in May and June, demonstrating our ability to generate positive outcomes in challenging situations. With €2.43 million of debt managed without delays and consistent progress across all stages, we are efficiently recovering outstanding amounts, minimising risks, and driving solid returns for investors.</a:t>
            </a:r>
            <a:endParaRPr lang="lv-LV" sz="1200" i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174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972f8d-4866-4e1a-9ef6-58dfb4073d11" xsi:nil="true"/>
    <lcf76f155ced4ddcb4097134ff3c332f xmlns="46e2c45c-ac8f-46ac-9ce2-eef84e49028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1E23C1D17BFADD44AF49CF1D29E9C6D7" ma:contentTypeVersion="18" ma:contentTypeDescription="Izveidot jaunu dokumentu." ma:contentTypeScope="" ma:versionID="feeaf008b43d7b215fd35a73cd2731e7">
  <xsd:schema xmlns:xsd="http://www.w3.org/2001/XMLSchema" xmlns:xs="http://www.w3.org/2001/XMLSchema" xmlns:p="http://schemas.microsoft.com/office/2006/metadata/properties" xmlns:ns2="46e2c45c-ac8f-46ac-9ce2-eef84e490282" xmlns:ns3="b7972f8d-4866-4e1a-9ef6-58dfb4073d11" targetNamespace="http://schemas.microsoft.com/office/2006/metadata/properties" ma:root="true" ma:fieldsID="f643b67d6f753622b5262a8586345b48" ns2:_="" ns3:_="">
    <xsd:import namespace="46e2c45c-ac8f-46ac-9ce2-eef84e490282"/>
    <xsd:import namespace="b7972f8d-4866-4e1a-9ef6-58dfb4073d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e2c45c-ac8f-46ac-9ce2-eef84e4902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ttēlu atzīmes" ma:readOnly="false" ma:fieldId="{5cf76f15-5ced-4ddc-b409-7134ff3c332f}" ma:taxonomyMulti="true" ma:sspId="3425df07-41e7-4261-80db-7a5bdf4127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972f8d-4866-4e1a-9ef6-58dfb4073d1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1ae0698-3c63-459f-99b8-24a41abe1795}" ma:internalName="TaxCatchAll" ma:showField="CatchAllData" ma:web="b7972f8d-4866-4e1a-9ef6-58dfb4073d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1F4CE8-ABB6-43E8-94C7-4E313779CF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48C384-BE7F-4415-BEE7-7A4930B418F9}">
  <ds:schemaRefs>
    <ds:schemaRef ds:uri="http://schemas.microsoft.com/office/2006/metadata/properties"/>
    <ds:schemaRef ds:uri="b7972f8d-4866-4e1a-9ef6-58dfb4073d11"/>
    <ds:schemaRef ds:uri="http://purl.org/dc/dcmitype/"/>
    <ds:schemaRef ds:uri="http://schemas.openxmlformats.org/package/2006/metadata/core-properties"/>
    <ds:schemaRef ds:uri="46e2c45c-ac8f-46ac-9ce2-eef84e490282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24C41CD-F2AA-4748-8F54-D0FA2A43FB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e2c45c-ac8f-46ac-9ce2-eef84e490282"/>
    <ds:schemaRef ds:uri="b7972f8d-4866-4e1a-9ef6-58dfb4073d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5817</TotalTime>
  <Words>3072</Words>
  <Application>Microsoft Office PowerPoint</Application>
  <PresentationFormat>Widescreen</PresentationFormat>
  <Paragraphs>710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Calibri Light</vt:lpstr>
      <vt:lpstr>Open Sans</vt:lpstr>
      <vt:lpstr>Open Sans </vt:lpstr>
      <vt:lpstr>Open Sans Light</vt:lpstr>
      <vt:lpstr>Open Sans Semibold</vt:lpstr>
      <vt:lpstr>Oxygen</vt:lpstr>
      <vt:lpstr>Perpetua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How Our Clients Apply </vt:lpstr>
      <vt:lpstr>Customer Profile</vt:lpstr>
      <vt:lpstr>How Our Clients Use the Product</vt:lpstr>
      <vt:lpstr>PowerPoint Presentation</vt:lpstr>
      <vt:lpstr>Portfolio</vt:lpstr>
      <vt:lpstr>Monthly Cash flow</vt:lpstr>
      <vt:lpstr>Assets</vt:lpstr>
      <vt:lpstr>Liabilities</vt:lpstr>
      <vt:lpstr>Profit/Loss 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Viktorija Prokopenko</dc:creator>
  <cp:lastModifiedBy>Dāniels Jukna</cp:lastModifiedBy>
  <cp:revision>803</cp:revision>
  <dcterms:created xsi:type="dcterms:W3CDTF">2019-10-23T13:19:16Z</dcterms:created>
  <dcterms:modified xsi:type="dcterms:W3CDTF">2025-07-02T11:14:16Z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0x0101001E23C1D17BFADD44AF49CF1D29E9C6D7</vt:lpwstr>
  </property>
  <property fmtid="{D5CDD505-2E9C-101B-9397-08002B2CF9AE}" pid="3" name="Order">
    <vt:r8>1726800</vt:r8>
  </property>
  <property fmtid="{D5CDD505-2E9C-101B-9397-08002B2CF9AE}" pid="4" name="MediaServiceImageTags">
    <vt:lpwstr/>
  </property>
</Properties>
</file>