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73" r:id="rId7"/>
    <p:sldId id="258" r:id="rId8"/>
    <p:sldId id="274" r:id="rId9"/>
    <p:sldId id="276" r:id="rId10"/>
    <p:sldId id="275" r:id="rId11"/>
    <p:sldId id="259" r:id="rId12"/>
    <p:sldId id="277" r:id="rId13"/>
    <p:sldId id="278" r:id="rId14"/>
    <p:sldId id="260" r:id="rId15"/>
    <p:sldId id="280" r:id="rId16"/>
    <p:sldId id="282" r:id="rId17"/>
    <p:sldId id="270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AD9A9-3334-4506-B4CA-059C47FBA726}">
          <p14:sldIdLst>
            <p14:sldId id="256"/>
            <p14:sldId id="257"/>
            <p14:sldId id="273"/>
            <p14:sldId id="258"/>
            <p14:sldId id="274"/>
            <p14:sldId id="276"/>
            <p14:sldId id="275"/>
            <p14:sldId id="259"/>
            <p14:sldId id="277"/>
            <p14:sldId id="278"/>
            <p14:sldId id="260"/>
            <p14:sldId id="280"/>
            <p14:sldId id="282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B81"/>
    <a:srgbClr val="D7E6F0"/>
    <a:srgbClr val="00B0BC"/>
    <a:srgbClr val="4FC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470" autoAdjust="0"/>
  </p:normalViewPr>
  <p:slideViewPr>
    <p:cSldViewPr snapToGrid="0">
      <p:cViewPr varScale="1">
        <p:scale>
          <a:sx n="109" d="100"/>
          <a:sy n="109" d="100"/>
        </p:scale>
        <p:origin x="6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āniels Jukna" userId="b0ec790f-2a21-4cf5-b421-2c764022ac80" providerId="ADAL" clId="{4C1CB4B0-7E2E-49FA-BB79-9F4924E1EF90}"/>
    <pc:docChg chg="delSld modSld modSection">
      <pc:chgData name="Dāniels Jukna" userId="b0ec790f-2a21-4cf5-b421-2c764022ac80" providerId="ADAL" clId="{4C1CB4B0-7E2E-49FA-BB79-9F4924E1EF90}" dt="2023-03-14T06:17:31.379" v="103" actId="20577"/>
      <pc:docMkLst>
        <pc:docMk/>
      </pc:docMkLst>
      <pc:sldChg chg="modSp mod">
        <pc:chgData name="Dāniels Jukna" userId="b0ec790f-2a21-4cf5-b421-2c764022ac80" providerId="ADAL" clId="{4C1CB4B0-7E2E-49FA-BB79-9F4924E1EF90}" dt="2023-03-14T06:12:50.740" v="41" actId="1076"/>
        <pc:sldMkLst>
          <pc:docMk/>
          <pc:sldMk cId="3679431763" sldId="257"/>
        </pc:sldMkLst>
        <pc:spChg chg="mod">
          <ac:chgData name="Dāniels Jukna" userId="b0ec790f-2a21-4cf5-b421-2c764022ac80" providerId="ADAL" clId="{4C1CB4B0-7E2E-49FA-BB79-9F4924E1EF90}" dt="2023-03-14T06:12:42.343" v="39" actId="20577"/>
          <ac:spMkLst>
            <pc:docMk/>
            <pc:sldMk cId="3679431763" sldId="257"/>
            <ac:spMk id="5" creationId="{D35A4CF0-1000-48A9-ACDD-FBE22EB0D8F7}"/>
          </ac:spMkLst>
        </pc:spChg>
        <pc:spChg chg="mod">
          <ac:chgData name="Dāniels Jukna" userId="b0ec790f-2a21-4cf5-b421-2c764022ac80" providerId="ADAL" clId="{4C1CB4B0-7E2E-49FA-BB79-9F4924E1EF90}" dt="2023-03-14T06:05:19.004" v="15" actId="20577"/>
          <ac:spMkLst>
            <pc:docMk/>
            <pc:sldMk cId="3679431763" sldId="257"/>
            <ac:spMk id="7" creationId="{9E958095-C959-4C1B-93C9-88435F7777AC}"/>
          </ac:spMkLst>
        </pc:spChg>
        <pc:spChg chg="mod">
          <ac:chgData name="Dāniels Jukna" userId="b0ec790f-2a21-4cf5-b421-2c764022ac80" providerId="ADAL" clId="{4C1CB4B0-7E2E-49FA-BB79-9F4924E1EF90}" dt="2023-03-14T06:12:50.740" v="41" actId="1076"/>
          <ac:spMkLst>
            <pc:docMk/>
            <pc:sldMk cId="3679431763" sldId="257"/>
            <ac:spMk id="8" creationId="{22C769B2-EC11-47AB-B547-24A26795C5F0}"/>
          </ac:spMkLst>
        </pc:spChg>
        <pc:picChg chg="mod">
          <ac:chgData name="Dāniels Jukna" userId="b0ec790f-2a21-4cf5-b421-2c764022ac80" providerId="ADAL" clId="{4C1CB4B0-7E2E-49FA-BB79-9F4924E1EF90}" dt="2023-03-14T06:12:45.437" v="40" actId="1076"/>
          <ac:picMkLst>
            <pc:docMk/>
            <pc:sldMk cId="3679431763" sldId="257"/>
            <ac:picMk id="3" creationId="{43AED096-B79A-473B-AE9D-92114D6C3BF4}"/>
          </ac:picMkLst>
        </pc:picChg>
      </pc:sldChg>
      <pc:sldChg chg="modSp mod">
        <pc:chgData name="Dāniels Jukna" userId="b0ec790f-2a21-4cf5-b421-2c764022ac80" providerId="ADAL" clId="{4C1CB4B0-7E2E-49FA-BB79-9F4924E1EF90}" dt="2023-03-14T06:17:31.379" v="103" actId="20577"/>
        <pc:sldMkLst>
          <pc:docMk/>
          <pc:sldMk cId="4010726715" sldId="270"/>
        </pc:sldMkLst>
        <pc:spChg chg="mod">
          <ac:chgData name="Dāniels Jukna" userId="b0ec790f-2a21-4cf5-b421-2c764022ac80" providerId="ADAL" clId="{4C1CB4B0-7E2E-49FA-BB79-9F4924E1EF90}" dt="2023-03-14T06:17:31.379" v="103" actId="20577"/>
          <ac:spMkLst>
            <pc:docMk/>
            <pc:sldMk cId="4010726715" sldId="270"/>
            <ac:spMk id="5" creationId="{53A32CF8-CF82-404C-8B39-3AD1D43D7946}"/>
          </ac:spMkLst>
        </pc:spChg>
      </pc:sldChg>
      <pc:sldChg chg="modSp mod">
        <pc:chgData name="Dāniels Jukna" userId="b0ec790f-2a21-4cf5-b421-2c764022ac80" providerId="ADAL" clId="{4C1CB4B0-7E2E-49FA-BB79-9F4924E1EF90}" dt="2023-03-14T06:15:52.357" v="90" actId="20577"/>
        <pc:sldMkLst>
          <pc:docMk/>
          <pc:sldMk cId="2289500072" sldId="276"/>
        </pc:sldMkLst>
        <pc:spChg chg="mod">
          <ac:chgData name="Dāniels Jukna" userId="b0ec790f-2a21-4cf5-b421-2c764022ac80" providerId="ADAL" clId="{4C1CB4B0-7E2E-49FA-BB79-9F4924E1EF90}" dt="2023-03-14T06:13:42.649" v="45" actId="20577"/>
          <ac:spMkLst>
            <pc:docMk/>
            <pc:sldMk cId="2289500072" sldId="276"/>
            <ac:spMk id="6" creationId="{FE7EB013-ED81-4476-AD2A-2F5614A55260}"/>
          </ac:spMkLst>
        </pc:spChg>
        <pc:spChg chg="mod">
          <ac:chgData name="Dāniels Jukna" userId="b0ec790f-2a21-4cf5-b421-2c764022ac80" providerId="ADAL" clId="{4C1CB4B0-7E2E-49FA-BB79-9F4924E1EF90}" dt="2023-03-14T06:15:52.357" v="90" actId="20577"/>
          <ac:spMkLst>
            <pc:docMk/>
            <pc:sldMk cId="2289500072" sldId="276"/>
            <ac:spMk id="7" creationId="{376DD68C-D8EF-4156-A1BC-D09BEC60E95B}"/>
          </ac:spMkLst>
        </pc:spChg>
      </pc:sldChg>
      <pc:sldChg chg="modSp mod">
        <pc:chgData name="Dāniels Jukna" userId="b0ec790f-2a21-4cf5-b421-2c764022ac80" providerId="ADAL" clId="{4C1CB4B0-7E2E-49FA-BB79-9F4924E1EF90}" dt="2023-03-14T06:16:40.966" v="98" actId="20577"/>
        <pc:sldMkLst>
          <pc:docMk/>
          <pc:sldMk cId="1835745941" sldId="277"/>
        </pc:sldMkLst>
        <pc:spChg chg="mod">
          <ac:chgData name="Dāniels Jukna" userId="b0ec790f-2a21-4cf5-b421-2c764022ac80" providerId="ADAL" clId="{4C1CB4B0-7E2E-49FA-BB79-9F4924E1EF90}" dt="2023-03-14T06:16:40.966" v="98" actId="20577"/>
          <ac:spMkLst>
            <pc:docMk/>
            <pc:sldMk cId="1835745941" sldId="277"/>
            <ac:spMk id="12" creationId="{61B3190D-B1E7-426D-BE4B-C0DF3B2DD800}"/>
          </ac:spMkLst>
        </pc:spChg>
      </pc:sldChg>
      <pc:sldChg chg="del">
        <pc:chgData name="Dāniels Jukna" userId="b0ec790f-2a21-4cf5-b421-2c764022ac80" providerId="ADAL" clId="{4C1CB4B0-7E2E-49FA-BB79-9F4924E1EF90}" dt="2023-03-14T06:16:30.351" v="91" actId="47"/>
        <pc:sldMkLst>
          <pc:docMk/>
          <pc:sldMk cId="619060729" sldId="279"/>
        </pc:sldMkLst>
      </pc:sldChg>
    </pc:docChg>
  </pc:docChgLst>
  <pc:docChgLst>
    <pc:chgData name="Dāniels Jukna" userId="b0ec790f-2a21-4cf5-b421-2c764022ac80" providerId="ADAL" clId="{A964837C-54DB-4D5D-875D-74C7C8614CA8}"/>
    <pc:docChg chg="modSld">
      <pc:chgData name="Dāniels Jukna" userId="b0ec790f-2a21-4cf5-b421-2c764022ac80" providerId="ADAL" clId="{A964837C-54DB-4D5D-875D-74C7C8614CA8}" dt="2023-06-01T08:28:57.322" v="6" actId="20577"/>
      <pc:docMkLst>
        <pc:docMk/>
      </pc:docMkLst>
      <pc:sldChg chg="modSp mod">
        <pc:chgData name="Dāniels Jukna" userId="b0ec790f-2a21-4cf5-b421-2c764022ac80" providerId="ADAL" clId="{A964837C-54DB-4D5D-875D-74C7C8614CA8}" dt="2023-06-01T08:28:57.322" v="6" actId="20577"/>
        <pc:sldMkLst>
          <pc:docMk/>
          <pc:sldMk cId="3679431763" sldId="257"/>
        </pc:sldMkLst>
        <pc:spChg chg="mod">
          <ac:chgData name="Dāniels Jukna" userId="b0ec790f-2a21-4cf5-b421-2c764022ac80" providerId="ADAL" clId="{A964837C-54DB-4D5D-875D-74C7C8614CA8}" dt="2023-06-01T08:28:57.322" v="6" actId="20577"/>
          <ac:spMkLst>
            <pc:docMk/>
            <pc:sldMk cId="3679431763" sldId="257"/>
            <ac:spMk id="8" creationId="{22C769B2-EC11-47AB-B547-24A26795C5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C7797-5E8D-4C7C-AC86-5305602B399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65382-9C55-4CB0-BF72-6F461047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2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5382-9C55-4CB0-BF72-6F46104764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4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5382-9C55-4CB0-BF72-6F46104764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7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5382-9C55-4CB0-BF72-6F4610476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5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5382-9C55-4CB0-BF72-6F4610476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5382-9C55-4CB0-BF72-6F4610476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5382-9C55-4CB0-BF72-6F4610476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5382-9C55-4CB0-BF72-6F4610476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5382-9C55-4CB0-BF72-6F4610476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A143-1DDF-4887-A7F3-68EB5158C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30496-9247-4116-9975-41D5A3658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B4E4-01D9-4DA5-9330-6171872E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36D22-83B1-4604-935B-19D4FC11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BC762-1D13-462C-91E1-83D129A7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84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55CF-BD90-4845-9BE4-4D8B1677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0B5CC-2538-40EA-BCED-8F225EFA5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F20C-D3D0-45E0-ADEC-FE2697A6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544CD-3DF7-4BC6-8C19-768F071A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B4F4-4848-4DA5-BD32-3AE83A1B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058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645AD-03DF-464A-912B-FE3BFE03F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78B4-5090-4385-BEC9-F819DF826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75D1-11E5-41CB-BB17-B003D69F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25AE3-3E67-4005-A13D-98DB8781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32450-1770-4D6F-AEB3-E7EEE3F3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958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BD11-B134-4B7F-AF5D-C33406B7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EB8E-BE57-42EE-AA5B-EBD1A1156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247A9-5B2E-4DD0-8B98-F4537950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0AB6-B450-4B43-867D-6447F865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05FA4-1F97-4AE8-AD7C-E097BA28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369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15AA-1C14-44FD-953D-6ADFF66B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906B5-D941-4755-A05C-A0DE2A957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008F-CC77-4585-A0DA-AA29E839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06C9-14A9-403C-8684-3E710AE4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5D21A-1E8B-409D-8B51-DB88B148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86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8131-DCF0-49E2-B21C-0C0DCB1C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CD5C7-89D7-45EA-A4E0-50D104A14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134F6-7C0E-471E-9283-591BC896D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78FB7-25D0-4EE4-A790-E8895109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3F30A-E2F8-4576-8E7F-314E0B05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27591-C1DD-4C10-A653-51ED9CA6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323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72CD-A690-422A-A9FE-5251429A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FEBCA-E55E-42BF-8937-45BF766DB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C3247-DEBE-4243-A1D9-53088FC7B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A4272-AA8E-4FDF-A30B-07AF9A7B3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C3667-057F-494D-B899-9505A207B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9DF25-71C1-4592-B625-741EDA14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E401B-312C-4C1C-A150-48A4CF57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E76D81-0C14-4032-B385-E71424AF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94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5F2C-6DD2-41D7-932A-416EE4D8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88848-4C1A-45AA-96A9-93DC764B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6F422-21DF-413C-AEDF-79094A0B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2A1F6-3EB7-477C-9453-A55C62B6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051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F3A79-4BE5-413B-A1AA-A554BCBC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1E3C3-41D5-4180-9935-A7012CAC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4788A-6014-455C-B168-FE4AF0F1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478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51417-3A23-466C-AD4C-A00F4457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F0E6-F7FB-412A-AFA8-C9F6339BF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834FF-9543-4459-A3E7-02200B3CB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F6511-DB29-4047-A15C-AE158FF2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CB8C5-FE16-48BB-97F0-7CCC5EF9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46A3F-A5A1-4E33-8831-8E9CD655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419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777A-8368-42E8-8D3C-384428AE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2FF44-4CE1-49FD-BC9D-CE6B02435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50BA1-36E7-4EA4-8C4F-749C1F96A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E0054-7700-484E-8BFA-B472B1D2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DB173-539F-4D30-94C5-13ADEB83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1E219-C48B-4E23-987B-EAD85020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652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1C90D-A15F-4998-9B4B-A1A246DA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38D38-9EF1-4288-BC12-603273D55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E42F5-4FA7-4122-B6DE-E401D85CB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2568-D190-4455-9AC1-0ED24392A055}" type="datetimeFigureOut">
              <a:rPr lang="lv-LV" smtClean="0"/>
              <a:t>21.06.2023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ED463-D643-404A-8BFD-FB8432D12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750E-B689-4066-97D9-B10C7BC5F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3436F-65DB-49E6-A8D6-A035F92E6A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387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828CD19D-486D-4304-8998-4E303727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442" y="-1690025"/>
            <a:ext cx="17536884" cy="11703964"/>
          </a:xfrm>
          <a:prstGeom prst="rect">
            <a:avLst/>
          </a:prstGeom>
        </p:spPr>
      </p:pic>
      <p:pic>
        <p:nvPicPr>
          <p:cNvPr id="7" name="Picture 6" descr="A picture containing drawing, wheel&#10;&#10;Description automatically generated">
            <a:extLst>
              <a:ext uri="{FF2B5EF4-FFF2-40B4-BE49-F238E27FC236}">
                <a16:creationId xmlns:a16="http://schemas.microsoft.com/office/drawing/2014/main" id="{B3FD3B34-5889-4BCB-A76C-105052FBFA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60" y="3687022"/>
            <a:ext cx="4664830" cy="8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92165"/>
            <a:ext cx="649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</a:t>
            </a:r>
            <a:r>
              <a:rPr lang="lv-LV" sz="4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</a:t>
            </a:r>
            <a:r>
              <a:rPr lang="en-US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Structure</a:t>
            </a:r>
            <a:endParaRPr lang="lv-LV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E18918-0F33-42CA-8B3B-9B8BC73C78CA}"/>
              </a:ext>
            </a:extLst>
          </p:cNvPr>
          <p:cNvSpPr/>
          <p:nvPr/>
        </p:nvSpPr>
        <p:spPr>
          <a:xfrm>
            <a:off x="2044926" y="2216120"/>
            <a:ext cx="7851348" cy="1017036"/>
          </a:xfrm>
          <a:prstGeom prst="roundRect">
            <a:avLst/>
          </a:prstGeom>
          <a:solidFill>
            <a:srgbClr val="00B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</a:t>
            </a:r>
          </a:p>
          <a:p>
            <a:pPr algn="ctr"/>
            <a:r>
              <a:rPr lang="en-US" dirty="0"/>
              <a:t>CEO</a:t>
            </a:r>
            <a:endParaRPr lang="lv-LV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7B17C5-6396-4914-8F68-E3CD00477993}"/>
              </a:ext>
            </a:extLst>
          </p:cNvPr>
          <p:cNvSpPr/>
          <p:nvPr/>
        </p:nvSpPr>
        <p:spPr>
          <a:xfrm>
            <a:off x="2044926" y="3415486"/>
            <a:ext cx="4381496" cy="1017036"/>
          </a:xfrm>
          <a:prstGeom prst="roundRect">
            <a:avLst/>
          </a:prstGeom>
          <a:solidFill>
            <a:srgbClr val="00B0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CEO</a:t>
            </a:r>
            <a:endParaRPr lang="lv-LV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14F678-B5F5-4E04-97F3-6FF9F11249DD}"/>
              </a:ext>
            </a:extLst>
          </p:cNvPr>
          <p:cNvSpPr/>
          <p:nvPr/>
        </p:nvSpPr>
        <p:spPr>
          <a:xfrm>
            <a:off x="6570714" y="3429099"/>
            <a:ext cx="2111223" cy="1017036"/>
          </a:xfrm>
          <a:prstGeom prst="roundRect">
            <a:avLst/>
          </a:prstGeom>
          <a:solidFill>
            <a:srgbClr val="00B0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CIO</a:t>
            </a:r>
            <a:endParaRPr lang="lv-LV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220923-F767-4FA0-A8E4-36586A28877A}"/>
              </a:ext>
            </a:extLst>
          </p:cNvPr>
          <p:cNvSpPr/>
          <p:nvPr/>
        </p:nvSpPr>
        <p:spPr>
          <a:xfrm>
            <a:off x="8826230" y="3429099"/>
            <a:ext cx="1070043" cy="1017036"/>
          </a:xfrm>
          <a:prstGeom prst="roundRect">
            <a:avLst/>
          </a:prstGeom>
          <a:solidFill>
            <a:srgbClr val="00B0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CFO</a:t>
            </a:r>
            <a:endParaRPr lang="lv-LV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537784-928B-475A-BC8F-CA331E7AE98E}"/>
              </a:ext>
            </a:extLst>
          </p:cNvPr>
          <p:cNvSpPr/>
          <p:nvPr/>
        </p:nvSpPr>
        <p:spPr>
          <a:xfrm>
            <a:off x="5442955" y="4614852"/>
            <a:ext cx="983466" cy="1017036"/>
          </a:xfrm>
          <a:prstGeom prst="roundRect">
            <a:avLst/>
          </a:prstGeom>
          <a:solidFill>
            <a:srgbClr val="00B0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Customer Service Department</a:t>
            </a:r>
            <a:endParaRPr lang="lv-LV" sz="11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9C4ACE-81B6-4B15-BC9A-66A2A13F9CD8}"/>
              </a:ext>
            </a:extLst>
          </p:cNvPr>
          <p:cNvSpPr/>
          <p:nvPr/>
        </p:nvSpPr>
        <p:spPr>
          <a:xfrm>
            <a:off x="4315683" y="4614852"/>
            <a:ext cx="982493" cy="1017036"/>
          </a:xfrm>
          <a:prstGeom prst="roundRect">
            <a:avLst/>
          </a:prstGeom>
          <a:solidFill>
            <a:srgbClr val="00B0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Office and HR Department</a:t>
            </a:r>
            <a:endParaRPr lang="lv-LV" sz="11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FA0DD5-EB9C-49FC-A269-857354DF0612}"/>
              </a:ext>
            </a:extLst>
          </p:cNvPr>
          <p:cNvSpPr/>
          <p:nvPr/>
        </p:nvSpPr>
        <p:spPr>
          <a:xfrm>
            <a:off x="3188411" y="4614852"/>
            <a:ext cx="982493" cy="1017036"/>
          </a:xfrm>
          <a:prstGeom prst="roundRect">
            <a:avLst/>
          </a:prstGeom>
          <a:solidFill>
            <a:srgbClr val="00B0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Legal Department</a:t>
            </a:r>
            <a:endParaRPr lang="lv-LV" sz="11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085911-91B5-40C6-B494-F6393A936258}"/>
              </a:ext>
            </a:extLst>
          </p:cNvPr>
          <p:cNvSpPr/>
          <p:nvPr/>
        </p:nvSpPr>
        <p:spPr>
          <a:xfrm>
            <a:off x="2044925" y="4614852"/>
            <a:ext cx="998707" cy="1017036"/>
          </a:xfrm>
          <a:prstGeom prst="roundRect">
            <a:avLst/>
          </a:prstGeom>
          <a:solidFill>
            <a:srgbClr val="00B0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Debt Collection Department</a:t>
            </a:r>
            <a:endParaRPr lang="lv-LV" sz="11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CB1922-6D5E-41E5-9ED1-E2F931E08E5C}"/>
              </a:ext>
            </a:extLst>
          </p:cNvPr>
          <p:cNvSpPr/>
          <p:nvPr/>
        </p:nvSpPr>
        <p:spPr>
          <a:xfrm>
            <a:off x="6570715" y="4614852"/>
            <a:ext cx="983465" cy="1017036"/>
          </a:xfrm>
          <a:prstGeom prst="roundRect">
            <a:avLst/>
          </a:prstGeom>
          <a:solidFill>
            <a:srgbClr val="00B0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IT Department</a:t>
            </a:r>
            <a:endParaRPr lang="lv-LV" sz="11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FE958F-61DB-4F04-9A4F-27A26DBB1C19}"/>
              </a:ext>
            </a:extLst>
          </p:cNvPr>
          <p:cNvSpPr/>
          <p:nvPr/>
        </p:nvSpPr>
        <p:spPr>
          <a:xfrm>
            <a:off x="7698472" y="4615874"/>
            <a:ext cx="983466" cy="1017036"/>
          </a:xfrm>
          <a:prstGeom prst="roundRect">
            <a:avLst/>
          </a:prstGeom>
          <a:solidFill>
            <a:srgbClr val="00B0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Marketing Department</a:t>
            </a:r>
            <a:endParaRPr lang="lv-LV" sz="11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FFAD2B6-10B8-41F2-AF75-A3CBB0D2DF33}"/>
              </a:ext>
            </a:extLst>
          </p:cNvPr>
          <p:cNvSpPr/>
          <p:nvPr/>
        </p:nvSpPr>
        <p:spPr>
          <a:xfrm>
            <a:off x="8826230" y="4615874"/>
            <a:ext cx="1070043" cy="1017036"/>
          </a:xfrm>
          <a:prstGeom prst="roundRect">
            <a:avLst/>
          </a:prstGeom>
          <a:solidFill>
            <a:srgbClr val="00B0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Accountancy Department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374636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3CE697-9BD9-4087-B796-96FF1105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01" y="-36"/>
            <a:ext cx="10339063" cy="8624501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5E34719-3CA1-4912-97EC-1F9A05A89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05" y="33787"/>
            <a:ext cx="9560453" cy="7974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92165"/>
            <a:ext cx="4506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Future Scale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769B2-EC11-47AB-B547-24A26795C5F0}"/>
              </a:ext>
            </a:extLst>
          </p:cNvPr>
          <p:cNvSpPr txBox="1"/>
          <p:nvPr/>
        </p:nvSpPr>
        <p:spPr>
          <a:xfrm>
            <a:off x="617867" y="2686289"/>
            <a:ext cx="5952475" cy="26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Expand business to other EU countries</a:t>
            </a:r>
            <a:endParaRPr lang="lv-LV" sz="1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 with c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ore 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banking services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3m clients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1m payment cards</a:t>
            </a:r>
            <a:endParaRPr lang="en-US" sz="1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Infrastructure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scale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maximum automation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549E6-3D6B-46BF-A8AE-E5240F6829B0}"/>
              </a:ext>
            </a:extLst>
          </p:cNvPr>
          <p:cNvSpPr txBox="1"/>
          <p:nvPr/>
        </p:nvSpPr>
        <p:spPr>
          <a:xfrm>
            <a:off x="10396603" y="3043608"/>
            <a:ext cx="3518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Baltics</a:t>
            </a:r>
            <a:endParaRPr lang="lv-LV" sz="15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Population 6m</a:t>
            </a:r>
            <a:endParaRPr lang="lv-LV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C33A5-E877-422D-8D53-8863154A3EB7}"/>
              </a:ext>
            </a:extLst>
          </p:cNvPr>
          <p:cNvSpPr txBox="1"/>
          <p:nvPr/>
        </p:nvSpPr>
        <p:spPr>
          <a:xfrm>
            <a:off x="4323301" y="1207851"/>
            <a:ext cx="3518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Scandinavia</a:t>
            </a:r>
            <a:endParaRPr lang="lv-LV" sz="15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Population 2</a:t>
            </a: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</a:t>
            </a:r>
            <a:endParaRPr lang="lv-LV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87F88-5DD0-4DD6-8F18-D4E33B3B4316}"/>
              </a:ext>
            </a:extLst>
          </p:cNvPr>
          <p:cNvSpPr txBox="1"/>
          <p:nvPr/>
        </p:nvSpPr>
        <p:spPr>
          <a:xfrm>
            <a:off x="10197348" y="4746569"/>
            <a:ext cx="3518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Visegr</a:t>
            </a:r>
            <a:r>
              <a:rPr lang="en-US" sz="1500" b="1" dirty="0">
                <a:latin typeface="Open Sans Light" panose="020B0306030504020204"/>
              </a:rPr>
              <a:t>á</a:t>
            </a:r>
            <a:r>
              <a:rPr lang="en-US" sz="1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 Four</a:t>
            </a:r>
            <a:endParaRPr lang="lv-LV" sz="15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Population 64m</a:t>
            </a:r>
            <a:endParaRPr lang="lv-LV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928F1-D641-4999-AB10-C3EADDF27A50}"/>
              </a:ext>
            </a:extLst>
          </p:cNvPr>
          <p:cNvSpPr txBox="1"/>
          <p:nvPr/>
        </p:nvSpPr>
        <p:spPr>
          <a:xfrm>
            <a:off x="580290" y="1947332"/>
            <a:ext cx="4506685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B0BC"/>
              </a:buClr>
            </a:pPr>
            <a:r>
              <a:rPr lang="lv-LV" sz="2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Neobanking</a:t>
            </a:r>
            <a:r>
              <a:rPr lang="en-US" sz="2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is simple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6BA54-412C-4ADF-887F-82FF99AC40E8}"/>
              </a:ext>
            </a:extLst>
          </p:cNvPr>
          <p:cNvCxnSpPr>
            <a:cxnSpLocks/>
          </p:cNvCxnSpPr>
          <p:nvPr/>
        </p:nvCxnSpPr>
        <p:spPr>
          <a:xfrm>
            <a:off x="7841644" y="1484850"/>
            <a:ext cx="287215" cy="276999"/>
          </a:xfrm>
          <a:prstGeom prst="line">
            <a:avLst/>
          </a:prstGeom>
          <a:ln w="34925" cap="rnd">
            <a:solidFill>
              <a:srgbClr val="00B0B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BB2B37-8C29-434D-B000-D4DB62F9FB99}"/>
              </a:ext>
            </a:extLst>
          </p:cNvPr>
          <p:cNvCxnSpPr>
            <a:cxnSpLocks/>
          </p:cNvCxnSpPr>
          <p:nvPr/>
        </p:nvCxnSpPr>
        <p:spPr>
          <a:xfrm>
            <a:off x="9941006" y="4709650"/>
            <a:ext cx="256342" cy="125396"/>
          </a:xfrm>
          <a:prstGeom prst="line">
            <a:avLst/>
          </a:prstGeom>
          <a:ln w="34925" cap="rnd">
            <a:solidFill>
              <a:srgbClr val="00B0B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4031D4-8079-467A-B991-8CCEE1DE2F49}"/>
              </a:ext>
            </a:extLst>
          </p:cNvPr>
          <p:cNvCxnSpPr>
            <a:cxnSpLocks/>
          </p:cNvCxnSpPr>
          <p:nvPr/>
        </p:nvCxnSpPr>
        <p:spPr>
          <a:xfrm>
            <a:off x="10076160" y="3127406"/>
            <a:ext cx="332969" cy="33695"/>
          </a:xfrm>
          <a:prstGeom prst="line">
            <a:avLst/>
          </a:prstGeom>
          <a:ln w="34925" cap="rnd">
            <a:solidFill>
              <a:srgbClr val="00B0B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84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92165"/>
            <a:ext cx="649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lv-LV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B0B3E-6B0C-4C30-B4D7-297E3A4C2A1C}"/>
              </a:ext>
            </a:extLst>
          </p:cNvPr>
          <p:cNvSpPr/>
          <p:nvPr/>
        </p:nvSpPr>
        <p:spPr>
          <a:xfrm>
            <a:off x="233467" y="5077840"/>
            <a:ext cx="1887166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2016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83FCAF-C661-435C-8478-6AADEE3A7DF7}"/>
              </a:ext>
            </a:extLst>
          </p:cNvPr>
          <p:cNvSpPr/>
          <p:nvPr/>
        </p:nvSpPr>
        <p:spPr>
          <a:xfrm>
            <a:off x="2208179" y="5077840"/>
            <a:ext cx="1887165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2017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4491F-2220-4521-BC6E-AD880AF0C0F0}"/>
              </a:ext>
            </a:extLst>
          </p:cNvPr>
          <p:cNvSpPr/>
          <p:nvPr/>
        </p:nvSpPr>
        <p:spPr>
          <a:xfrm>
            <a:off x="4182890" y="5077840"/>
            <a:ext cx="1887165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2018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4330D0-9E05-4840-B185-09DDAC4F62C8}"/>
              </a:ext>
            </a:extLst>
          </p:cNvPr>
          <p:cNvSpPr/>
          <p:nvPr/>
        </p:nvSpPr>
        <p:spPr>
          <a:xfrm>
            <a:off x="6157601" y="5077840"/>
            <a:ext cx="1887165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2019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06AA30-38A3-43B1-9EEC-1A623331F05F}"/>
              </a:ext>
            </a:extLst>
          </p:cNvPr>
          <p:cNvSpPr/>
          <p:nvPr/>
        </p:nvSpPr>
        <p:spPr>
          <a:xfrm>
            <a:off x="8132312" y="5077840"/>
            <a:ext cx="1887165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2020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416BEE-0450-428E-A0A9-7A7F5BA3CF50}"/>
              </a:ext>
            </a:extLst>
          </p:cNvPr>
          <p:cNvSpPr/>
          <p:nvPr/>
        </p:nvSpPr>
        <p:spPr>
          <a:xfrm>
            <a:off x="10107023" y="5077840"/>
            <a:ext cx="1887165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2021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A6E39-3DD5-4858-AF93-F2F95E6E081F}"/>
              </a:ext>
            </a:extLst>
          </p:cNvPr>
          <p:cNvSpPr txBox="1"/>
          <p:nvPr/>
        </p:nvSpPr>
        <p:spPr>
          <a:xfrm>
            <a:off x="129877" y="4103898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2016Q2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License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obtained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485437-7007-4E9A-BE05-94EAE141F3B2}"/>
              </a:ext>
            </a:extLst>
          </p:cNvPr>
          <p:cNvSpPr txBox="1"/>
          <p:nvPr/>
        </p:nvSpPr>
        <p:spPr>
          <a:xfrm>
            <a:off x="953313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350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k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FC29E0-1926-49A6-96C4-B5C4E13EDA7F}"/>
              </a:ext>
            </a:extLst>
          </p:cNvPr>
          <p:cNvSpPr txBox="1"/>
          <p:nvPr/>
        </p:nvSpPr>
        <p:spPr>
          <a:xfrm>
            <a:off x="155643" y="5519530"/>
            <a:ext cx="1235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697B81"/>
                </a:solidFill>
                <a:effectLst/>
                <a:latin typeface="Calibri" panose="020F0502020204030204" pitchFamily="34" charset="0"/>
              </a:rPr>
              <a:t>Gross total debt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943B6B-D323-4554-AC3C-BD0E6AD68AF0}"/>
              </a:ext>
            </a:extLst>
          </p:cNvPr>
          <p:cNvSpPr txBox="1"/>
          <p:nvPr/>
        </p:nvSpPr>
        <p:spPr>
          <a:xfrm>
            <a:off x="2937755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1.8m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0BAB9-8B7F-434A-B32D-F9355A84A998}"/>
              </a:ext>
            </a:extLst>
          </p:cNvPr>
          <p:cNvSpPr txBox="1"/>
          <p:nvPr/>
        </p:nvSpPr>
        <p:spPr>
          <a:xfrm>
            <a:off x="4922199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11B25-7848-4B64-A8DE-256C9070768C}"/>
              </a:ext>
            </a:extLst>
          </p:cNvPr>
          <p:cNvSpPr txBox="1"/>
          <p:nvPr/>
        </p:nvSpPr>
        <p:spPr>
          <a:xfrm>
            <a:off x="6887186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0D396-1B91-41FA-B8D1-D1ADEAC744D3}"/>
              </a:ext>
            </a:extLst>
          </p:cNvPr>
          <p:cNvSpPr txBox="1"/>
          <p:nvPr/>
        </p:nvSpPr>
        <p:spPr>
          <a:xfrm>
            <a:off x="8891084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2.2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D6B13-8E77-43A2-827B-3066B8BBE3BF}"/>
              </a:ext>
            </a:extLst>
          </p:cNvPr>
          <p:cNvSpPr txBox="1"/>
          <p:nvPr/>
        </p:nvSpPr>
        <p:spPr>
          <a:xfrm>
            <a:off x="10846344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2.8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0DFE9-DC47-44E0-8D2F-8F1F72D36EC6}"/>
              </a:ext>
            </a:extLst>
          </p:cNvPr>
          <p:cNvSpPr txBox="1"/>
          <p:nvPr/>
        </p:nvSpPr>
        <p:spPr>
          <a:xfrm>
            <a:off x="953313" y="2688270"/>
            <a:ext cx="1235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2016Q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algn="ctr"/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NordCard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issued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EE90E0-B12C-4EE6-90CF-4840A8B4ACF2}"/>
              </a:ext>
            </a:extLst>
          </p:cNvPr>
          <p:cNvSpPr txBox="1"/>
          <p:nvPr/>
        </p:nvSpPr>
        <p:spPr>
          <a:xfrm>
            <a:off x="2029056" y="3832989"/>
            <a:ext cx="123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algn="ctr"/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marketing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(TV, radio, internet)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ADB9B-3553-4BA3-ACE0-FF93DCEF29FB}"/>
              </a:ext>
            </a:extLst>
          </p:cNvPr>
          <p:cNvSpPr txBox="1"/>
          <p:nvPr/>
        </p:nvSpPr>
        <p:spPr>
          <a:xfrm>
            <a:off x="2354092" y="1976651"/>
            <a:ext cx="123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«Credit limit to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51E2DE-9562-40A8-8523-B5C76B8EAE87}"/>
              </a:ext>
            </a:extLst>
          </p:cNvPr>
          <p:cNvSpPr txBox="1"/>
          <p:nvPr/>
        </p:nvSpPr>
        <p:spPr>
          <a:xfrm>
            <a:off x="6152747" y="3877584"/>
            <a:ext cx="123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E9EDC9-4536-45E4-B52E-E70448CC79B2}"/>
              </a:ext>
            </a:extLst>
          </p:cNvPr>
          <p:cNvSpPr txBox="1"/>
          <p:nvPr/>
        </p:nvSpPr>
        <p:spPr>
          <a:xfrm>
            <a:off x="6775309" y="2614260"/>
            <a:ext cx="13375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Online </a:t>
            </a:r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Banking</a:t>
            </a:r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83D6B-F55A-4960-8CDC-140920D52D32}"/>
              </a:ext>
            </a:extLst>
          </p:cNvPr>
          <p:cNvSpPr txBox="1"/>
          <p:nvPr/>
        </p:nvSpPr>
        <p:spPr>
          <a:xfrm>
            <a:off x="7828799" y="4061547"/>
            <a:ext cx="1235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Joining</a:t>
            </a:r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Iuvo</a:t>
            </a:r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0E8801-8951-4256-A402-625748BB2CFB}"/>
              </a:ext>
            </a:extLst>
          </p:cNvPr>
          <p:cNvSpPr txBox="1"/>
          <p:nvPr/>
        </p:nvSpPr>
        <p:spPr>
          <a:xfrm>
            <a:off x="8784061" y="2608912"/>
            <a:ext cx="1235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marketing </a:t>
            </a:r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channels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0F07A4-14E8-4B86-8686-71653C3E91A0}"/>
              </a:ext>
            </a:extLst>
          </p:cNvPr>
          <p:cNvSpPr txBox="1"/>
          <p:nvPr/>
        </p:nvSpPr>
        <p:spPr>
          <a:xfrm>
            <a:off x="9978149" y="3344706"/>
            <a:ext cx="14737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Joining</a:t>
            </a:r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Bondster</a:t>
            </a:r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dirty="0" err="1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C5DF50-E952-4035-88DE-1F1D008AFBC5}"/>
              </a:ext>
            </a:extLst>
          </p:cNvPr>
          <p:cNvSpPr txBox="1"/>
          <p:nvPr/>
        </p:nvSpPr>
        <p:spPr>
          <a:xfrm>
            <a:off x="7966947" y="6133037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5BD4A2-AB3B-40E1-9756-AC243722AE2C}"/>
              </a:ext>
            </a:extLst>
          </p:cNvPr>
          <p:cNvSpPr txBox="1"/>
          <p:nvPr/>
        </p:nvSpPr>
        <p:spPr>
          <a:xfrm>
            <a:off x="9844387" y="6133037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8C33EF-5DDA-4607-BE0C-706FABADB847}"/>
              </a:ext>
            </a:extLst>
          </p:cNvPr>
          <p:cNvCxnSpPr>
            <a:cxnSpLocks/>
          </p:cNvCxnSpPr>
          <p:nvPr/>
        </p:nvCxnSpPr>
        <p:spPr>
          <a:xfrm>
            <a:off x="747585" y="4677100"/>
            <a:ext cx="0" cy="400738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CA9F77-0C48-40FD-AAD3-5215D1D076A6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1541837" y="3303823"/>
            <a:ext cx="29184" cy="1774017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1470C6-277C-4897-AECE-95877B8D2958}"/>
              </a:ext>
            </a:extLst>
          </p:cNvPr>
          <p:cNvCxnSpPr>
            <a:cxnSpLocks/>
          </p:cNvCxnSpPr>
          <p:nvPr/>
        </p:nvCxnSpPr>
        <p:spPr>
          <a:xfrm>
            <a:off x="2427053" y="4677100"/>
            <a:ext cx="0" cy="400740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54C9187-7C70-488E-8A2F-DCF9D4472139}"/>
              </a:ext>
            </a:extLst>
          </p:cNvPr>
          <p:cNvCxnSpPr/>
          <p:nvPr/>
        </p:nvCxnSpPr>
        <p:spPr>
          <a:xfrm>
            <a:off x="6697496" y="4719453"/>
            <a:ext cx="0" cy="358387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B39E87-0468-4366-BFF1-BF12BD5F9BC7}"/>
              </a:ext>
            </a:extLst>
          </p:cNvPr>
          <p:cNvCxnSpPr/>
          <p:nvPr/>
        </p:nvCxnSpPr>
        <p:spPr>
          <a:xfrm>
            <a:off x="8292833" y="4719453"/>
            <a:ext cx="0" cy="358387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D0E37A4-379A-4CBC-929B-08839CA6B7F7}"/>
              </a:ext>
            </a:extLst>
          </p:cNvPr>
          <p:cNvCxnSpPr>
            <a:cxnSpLocks/>
          </p:cNvCxnSpPr>
          <p:nvPr/>
        </p:nvCxnSpPr>
        <p:spPr>
          <a:xfrm>
            <a:off x="10715021" y="4080501"/>
            <a:ext cx="0" cy="997339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8361EA7-AD9F-4FF4-ABBF-B5C911020B09}"/>
              </a:ext>
            </a:extLst>
          </p:cNvPr>
          <p:cNvCxnSpPr>
            <a:cxnSpLocks/>
          </p:cNvCxnSpPr>
          <p:nvPr/>
        </p:nvCxnSpPr>
        <p:spPr>
          <a:xfrm flipH="1">
            <a:off x="7446526" y="3303823"/>
            <a:ext cx="29184" cy="1774017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6B325A-A8EE-467C-BE70-76CDCC53FB56}"/>
              </a:ext>
            </a:extLst>
          </p:cNvPr>
          <p:cNvCxnSpPr>
            <a:cxnSpLocks/>
          </p:cNvCxnSpPr>
          <p:nvPr/>
        </p:nvCxnSpPr>
        <p:spPr>
          <a:xfrm flipH="1">
            <a:off x="9392058" y="3303823"/>
            <a:ext cx="29184" cy="1774017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378CD1-C4A4-4368-B2C2-89BABD7BABB0}"/>
              </a:ext>
            </a:extLst>
          </p:cNvPr>
          <p:cNvCxnSpPr>
            <a:cxnSpLocks/>
          </p:cNvCxnSpPr>
          <p:nvPr/>
        </p:nvCxnSpPr>
        <p:spPr>
          <a:xfrm>
            <a:off x="8292833" y="5497666"/>
            <a:ext cx="0" cy="635371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DAB1AE9-97CF-4493-9E34-BC65B254DE21}"/>
              </a:ext>
            </a:extLst>
          </p:cNvPr>
          <p:cNvCxnSpPr>
            <a:cxnSpLocks/>
          </p:cNvCxnSpPr>
          <p:nvPr/>
        </p:nvCxnSpPr>
        <p:spPr>
          <a:xfrm>
            <a:off x="10248092" y="5497666"/>
            <a:ext cx="0" cy="635371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99DA0ED-9EFA-462B-A865-98F9173183EF}"/>
              </a:ext>
            </a:extLst>
          </p:cNvPr>
          <p:cNvCxnSpPr>
            <a:cxnSpLocks/>
          </p:cNvCxnSpPr>
          <p:nvPr/>
        </p:nvCxnSpPr>
        <p:spPr>
          <a:xfrm>
            <a:off x="2923164" y="4677100"/>
            <a:ext cx="0" cy="400740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4B4CCD7-A12E-41AB-903E-00177D4C56FD}"/>
              </a:ext>
            </a:extLst>
          </p:cNvPr>
          <p:cNvCxnSpPr>
            <a:cxnSpLocks/>
          </p:cNvCxnSpPr>
          <p:nvPr/>
        </p:nvCxnSpPr>
        <p:spPr>
          <a:xfrm>
            <a:off x="2923164" y="2746092"/>
            <a:ext cx="0" cy="969875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68287C-F7E3-4CC6-998A-4B2541BE069A}"/>
              </a:ext>
            </a:extLst>
          </p:cNvPr>
          <p:cNvCxnSpPr>
            <a:cxnSpLocks/>
          </p:cNvCxnSpPr>
          <p:nvPr/>
        </p:nvCxnSpPr>
        <p:spPr>
          <a:xfrm>
            <a:off x="4774208" y="4677100"/>
            <a:ext cx="0" cy="400740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77A8710-DF3E-4B74-B451-786ED3962371}"/>
              </a:ext>
            </a:extLst>
          </p:cNvPr>
          <p:cNvSpPr txBox="1"/>
          <p:nvPr/>
        </p:nvSpPr>
        <p:spPr>
          <a:xfrm>
            <a:off x="4048920" y="3842355"/>
            <a:ext cx="1452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debt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processes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9042D1-C832-430C-8A58-18176469879C}"/>
              </a:ext>
            </a:extLst>
          </p:cNvPr>
          <p:cNvCxnSpPr>
            <a:cxnSpLocks/>
          </p:cNvCxnSpPr>
          <p:nvPr/>
        </p:nvCxnSpPr>
        <p:spPr>
          <a:xfrm>
            <a:off x="9844387" y="4719452"/>
            <a:ext cx="0" cy="358388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4DBF470-6CBD-4F13-AFBA-E171CF785412}"/>
              </a:ext>
            </a:extLst>
          </p:cNvPr>
          <p:cNvSpPr txBox="1"/>
          <p:nvPr/>
        </p:nvSpPr>
        <p:spPr>
          <a:xfrm>
            <a:off x="9360441" y="4061481"/>
            <a:ext cx="1235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2020Q</a:t>
            </a:r>
            <a:r>
              <a:rPr lang="lv-LV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</a:t>
            </a:r>
            <a:r>
              <a:rPr lang="lv-LV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Refinancing</a:t>
            </a:r>
            <a:r>
              <a:rPr lang="lv-LV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6E52A-CA4F-B976-9925-C284A67A7B0E}"/>
              </a:ext>
            </a:extLst>
          </p:cNvPr>
          <p:cNvSpPr txBox="1"/>
          <p:nvPr/>
        </p:nvSpPr>
        <p:spPr>
          <a:xfrm>
            <a:off x="155643" y="5994938"/>
            <a:ext cx="123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697B81"/>
                </a:solidFill>
                <a:effectLst/>
                <a:latin typeface="Calibri" panose="020F0502020204030204" pitchFamily="34" charset="0"/>
              </a:rPr>
              <a:t>Accumulated credit limit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37BDE-FAA1-47A5-AB38-39092A465709}"/>
              </a:ext>
            </a:extLst>
          </p:cNvPr>
          <p:cNvSpPr txBox="1"/>
          <p:nvPr/>
        </p:nvSpPr>
        <p:spPr>
          <a:xfrm>
            <a:off x="938721" y="597914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350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k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8AE28-F857-F071-B074-13E05CC7035A}"/>
              </a:ext>
            </a:extLst>
          </p:cNvPr>
          <p:cNvSpPr txBox="1"/>
          <p:nvPr/>
        </p:nvSpPr>
        <p:spPr>
          <a:xfrm>
            <a:off x="2937755" y="599493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1.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5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90921-2CD4-1A00-778F-6F3BFB722C26}"/>
              </a:ext>
            </a:extLst>
          </p:cNvPr>
          <p:cNvSpPr txBox="1"/>
          <p:nvPr/>
        </p:nvSpPr>
        <p:spPr>
          <a:xfrm>
            <a:off x="4922199" y="599493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1.7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D1AA1-310D-C9B9-6AE7-775FED495890}"/>
              </a:ext>
            </a:extLst>
          </p:cNvPr>
          <p:cNvSpPr txBox="1"/>
          <p:nvPr/>
        </p:nvSpPr>
        <p:spPr>
          <a:xfrm>
            <a:off x="6887186" y="599493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1.7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A2934-6FE6-253C-985D-363D3A3922AC}"/>
              </a:ext>
            </a:extLst>
          </p:cNvPr>
          <p:cNvSpPr txBox="1"/>
          <p:nvPr/>
        </p:nvSpPr>
        <p:spPr>
          <a:xfrm>
            <a:off x="8891084" y="599493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1.7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24ADF-5577-F7A6-5A58-C02B1DF3B217}"/>
              </a:ext>
            </a:extLst>
          </p:cNvPr>
          <p:cNvSpPr txBox="1"/>
          <p:nvPr/>
        </p:nvSpPr>
        <p:spPr>
          <a:xfrm>
            <a:off x="10846344" y="599493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2.3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6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92165"/>
            <a:ext cx="649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lv-LV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B0B3E-6B0C-4C30-B4D7-297E3A4C2A1C}"/>
              </a:ext>
            </a:extLst>
          </p:cNvPr>
          <p:cNvSpPr/>
          <p:nvPr/>
        </p:nvSpPr>
        <p:spPr>
          <a:xfrm>
            <a:off x="233467" y="5077840"/>
            <a:ext cx="1887166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2022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83FCAF-C661-435C-8478-6AADEE3A7DF7}"/>
              </a:ext>
            </a:extLst>
          </p:cNvPr>
          <p:cNvSpPr/>
          <p:nvPr/>
        </p:nvSpPr>
        <p:spPr>
          <a:xfrm>
            <a:off x="2208179" y="5077840"/>
            <a:ext cx="1887165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2023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4491F-2220-4521-BC6E-AD880AF0C0F0}"/>
              </a:ext>
            </a:extLst>
          </p:cNvPr>
          <p:cNvSpPr/>
          <p:nvPr/>
        </p:nvSpPr>
        <p:spPr>
          <a:xfrm>
            <a:off x="4182890" y="5077840"/>
            <a:ext cx="1887165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2024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4330D0-9E05-4840-B185-09DDAC4F62C8}"/>
              </a:ext>
            </a:extLst>
          </p:cNvPr>
          <p:cNvSpPr/>
          <p:nvPr/>
        </p:nvSpPr>
        <p:spPr>
          <a:xfrm>
            <a:off x="6157601" y="5077840"/>
            <a:ext cx="1887165" cy="340468"/>
          </a:xfrm>
          <a:prstGeom prst="rect">
            <a:avLst/>
          </a:prstGeom>
          <a:solidFill>
            <a:srgbClr val="D7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97B81"/>
                </a:solidFill>
              </a:rPr>
              <a:t>2025</a:t>
            </a:r>
            <a:endParaRPr lang="lv-LV" sz="1400" dirty="0">
              <a:solidFill>
                <a:srgbClr val="697B8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A6E39-3DD5-4858-AF93-F2F95E6E081F}"/>
              </a:ext>
            </a:extLst>
          </p:cNvPr>
          <p:cNvSpPr txBox="1"/>
          <p:nvPr/>
        </p:nvSpPr>
        <p:spPr>
          <a:xfrm>
            <a:off x="129877" y="4103898"/>
            <a:ext cx="1235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 automatization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485437-7007-4E9A-BE05-94EAE141F3B2}"/>
              </a:ext>
            </a:extLst>
          </p:cNvPr>
          <p:cNvSpPr txBox="1"/>
          <p:nvPr/>
        </p:nvSpPr>
        <p:spPr>
          <a:xfrm>
            <a:off x="953313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3.5m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FC29E0-1926-49A6-96C4-B5C4E13EDA7F}"/>
              </a:ext>
            </a:extLst>
          </p:cNvPr>
          <p:cNvSpPr txBox="1"/>
          <p:nvPr/>
        </p:nvSpPr>
        <p:spPr>
          <a:xfrm>
            <a:off x="155643" y="5519530"/>
            <a:ext cx="1235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697B81"/>
                </a:solidFill>
                <a:effectLst/>
                <a:latin typeface="Calibri" panose="020F0502020204030204" pitchFamily="34" charset="0"/>
              </a:rPr>
              <a:t>Gross total debt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943B6B-D323-4554-AC3C-BD0E6AD68AF0}"/>
              </a:ext>
            </a:extLst>
          </p:cNvPr>
          <p:cNvSpPr txBox="1"/>
          <p:nvPr/>
        </p:nvSpPr>
        <p:spPr>
          <a:xfrm>
            <a:off x="2937755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5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0BAB9-8B7F-434A-B32D-F9355A84A998}"/>
              </a:ext>
            </a:extLst>
          </p:cNvPr>
          <p:cNvSpPr txBox="1"/>
          <p:nvPr/>
        </p:nvSpPr>
        <p:spPr>
          <a:xfrm>
            <a:off x="4922199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6.5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11B25-7848-4B64-A8DE-256C9070768C}"/>
              </a:ext>
            </a:extLst>
          </p:cNvPr>
          <p:cNvSpPr txBox="1"/>
          <p:nvPr/>
        </p:nvSpPr>
        <p:spPr>
          <a:xfrm>
            <a:off x="6887186" y="5519530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10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0DFE9-DC47-44E0-8D2F-8F1F72D36EC6}"/>
              </a:ext>
            </a:extLst>
          </p:cNvPr>
          <p:cNvSpPr txBox="1"/>
          <p:nvPr/>
        </p:nvSpPr>
        <p:spPr>
          <a:xfrm>
            <a:off x="953313" y="2688270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algn="ctr"/>
            <a:r>
              <a:rPr lang="en-US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Lenders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EE90E0-B12C-4EE6-90CF-4840A8B4ACF2}"/>
              </a:ext>
            </a:extLst>
          </p:cNvPr>
          <p:cNvSpPr txBox="1"/>
          <p:nvPr/>
        </p:nvSpPr>
        <p:spPr>
          <a:xfrm>
            <a:off x="2029056" y="3832989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Joining </a:t>
            </a:r>
            <a:r>
              <a:rPr lang="en-US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Decamel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ADB9B-3553-4BA3-ACE0-FF93DCEF29FB}"/>
              </a:ext>
            </a:extLst>
          </p:cNvPr>
          <p:cNvSpPr txBox="1"/>
          <p:nvPr/>
        </p:nvSpPr>
        <p:spPr>
          <a:xfrm>
            <a:off x="2354092" y="1976651"/>
            <a:ext cx="1235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Joining another platform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51E2DE-9562-40A8-8523-B5C76B8EAE87}"/>
              </a:ext>
            </a:extLst>
          </p:cNvPr>
          <p:cNvSpPr txBox="1"/>
          <p:nvPr/>
        </p:nvSpPr>
        <p:spPr>
          <a:xfrm>
            <a:off x="6152747" y="3877584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market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E9EDC9-4536-45E4-B52E-E70448CC79B2}"/>
              </a:ext>
            </a:extLst>
          </p:cNvPr>
          <p:cNvSpPr txBox="1"/>
          <p:nvPr/>
        </p:nvSpPr>
        <p:spPr>
          <a:xfrm>
            <a:off x="6775309" y="2614260"/>
            <a:ext cx="133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algn="ctr"/>
            <a:r>
              <a:rPr lang="en-US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market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8C33EF-5DDA-4607-BE0C-706FABADB847}"/>
              </a:ext>
            </a:extLst>
          </p:cNvPr>
          <p:cNvCxnSpPr>
            <a:cxnSpLocks/>
          </p:cNvCxnSpPr>
          <p:nvPr/>
        </p:nvCxnSpPr>
        <p:spPr>
          <a:xfrm>
            <a:off x="747585" y="4677100"/>
            <a:ext cx="0" cy="400738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CA9F77-0C48-40FD-AAD3-5215D1D076A6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1541837" y="3149935"/>
            <a:ext cx="29184" cy="1927905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1470C6-277C-4897-AECE-95877B8D2958}"/>
              </a:ext>
            </a:extLst>
          </p:cNvPr>
          <p:cNvCxnSpPr>
            <a:cxnSpLocks/>
          </p:cNvCxnSpPr>
          <p:nvPr/>
        </p:nvCxnSpPr>
        <p:spPr>
          <a:xfrm>
            <a:off x="2427053" y="4677100"/>
            <a:ext cx="0" cy="400740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54C9187-7C70-488E-8A2F-DCF9D4472139}"/>
              </a:ext>
            </a:extLst>
          </p:cNvPr>
          <p:cNvCxnSpPr/>
          <p:nvPr/>
        </p:nvCxnSpPr>
        <p:spPr>
          <a:xfrm>
            <a:off x="6697496" y="4719453"/>
            <a:ext cx="0" cy="358387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8361EA7-AD9F-4FF4-ABBF-B5C911020B09}"/>
              </a:ext>
            </a:extLst>
          </p:cNvPr>
          <p:cNvCxnSpPr>
            <a:cxnSpLocks/>
          </p:cNvCxnSpPr>
          <p:nvPr/>
        </p:nvCxnSpPr>
        <p:spPr>
          <a:xfrm flipH="1">
            <a:off x="7446526" y="3303823"/>
            <a:ext cx="29184" cy="1774017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99DA0ED-9EFA-462B-A865-98F9173183EF}"/>
              </a:ext>
            </a:extLst>
          </p:cNvPr>
          <p:cNvCxnSpPr>
            <a:cxnSpLocks/>
          </p:cNvCxnSpPr>
          <p:nvPr/>
        </p:nvCxnSpPr>
        <p:spPr>
          <a:xfrm>
            <a:off x="2923164" y="4677100"/>
            <a:ext cx="0" cy="400740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4B4CCD7-A12E-41AB-903E-00177D4C56FD}"/>
              </a:ext>
            </a:extLst>
          </p:cNvPr>
          <p:cNvCxnSpPr>
            <a:cxnSpLocks/>
          </p:cNvCxnSpPr>
          <p:nvPr/>
        </p:nvCxnSpPr>
        <p:spPr>
          <a:xfrm>
            <a:off x="2923164" y="2746092"/>
            <a:ext cx="0" cy="969875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68287C-F7E3-4CC6-998A-4B2541BE069A}"/>
              </a:ext>
            </a:extLst>
          </p:cNvPr>
          <p:cNvCxnSpPr>
            <a:cxnSpLocks/>
          </p:cNvCxnSpPr>
          <p:nvPr/>
        </p:nvCxnSpPr>
        <p:spPr>
          <a:xfrm>
            <a:off x="5126471" y="4677100"/>
            <a:ext cx="0" cy="400740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77A8710-DF3E-4B74-B451-786ED3962371}"/>
              </a:ext>
            </a:extLst>
          </p:cNvPr>
          <p:cNvSpPr txBox="1"/>
          <p:nvPr/>
        </p:nvSpPr>
        <p:spPr>
          <a:xfrm>
            <a:off x="4400432" y="3883054"/>
            <a:ext cx="145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algn="ctr"/>
            <a:r>
              <a:rPr lang="en-US" sz="1000" b="0" i="0" dirty="0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Joining </a:t>
            </a:r>
            <a:r>
              <a:rPr lang="en-US" sz="1000" b="0" i="0" dirty="0" err="1">
                <a:solidFill>
                  <a:srgbClr val="697B8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Mintos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6E52A-CA4F-B976-9925-C284A67A7B0E}"/>
              </a:ext>
            </a:extLst>
          </p:cNvPr>
          <p:cNvSpPr txBox="1"/>
          <p:nvPr/>
        </p:nvSpPr>
        <p:spPr>
          <a:xfrm>
            <a:off x="155643" y="5994938"/>
            <a:ext cx="123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697B81"/>
                </a:solidFill>
                <a:effectLst/>
                <a:latin typeface="Calibri" panose="020F0502020204030204" pitchFamily="34" charset="0"/>
              </a:rPr>
              <a:t>Accumulated credit limit</a:t>
            </a:r>
            <a:endParaRPr lang="lv-LV" sz="1000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37BDE-FAA1-47A5-AB38-39092A465709}"/>
              </a:ext>
            </a:extLst>
          </p:cNvPr>
          <p:cNvSpPr txBox="1"/>
          <p:nvPr/>
        </p:nvSpPr>
        <p:spPr>
          <a:xfrm>
            <a:off x="938721" y="597914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2.8m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8AE28-F857-F071-B074-13E05CC7035A}"/>
              </a:ext>
            </a:extLst>
          </p:cNvPr>
          <p:cNvSpPr txBox="1"/>
          <p:nvPr/>
        </p:nvSpPr>
        <p:spPr>
          <a:xfrm>
            <a:off x="2937755" y="599493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2222"/>
                </a:solidFill>
                <a:latin typeface="Calibri" panose="020F0502020204030204" pitchFamily="34" charset="0"/>
              </a:rPr>
              <a:t>4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90921-2CD4-1A00-778F-6F3BFB722C26}"/>
              </a:ext>
            </a:extLst>
          </p:cNvPr>
          <p:cNvSpPr txBox="1"/>
          <p:nvPr/>
        </p:nvSpPr>
        <p:spPr>
          <a:xfrm>
            <a:off x="4922199" y="599493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5.2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D1AA1-310D-C9B9-6AE7-775FED495890}"/>
              </a:ext>
            </a:extLst>
          </p:cNvPr>
          <p:cNvSpPr txBox="1"/>
          <p:nvPr/>
        </p:nvSpPr>
        <p:spPr>
          <a:xfrm>
            <a:off x="6887186" y="5994938"/>
            <a:ext cx="12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7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</a:t>
            </a:r>
            <a:endParaRPr lang="lv-LV" sz="1000" b="1" dirty="0">
              <a:solidFill>
                <a:srgbClr val="697B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C3D142-9B10-43C8-80B2-2EF380B175F9}"/>
              </a:ext>
            </a:extLst>
          </p:cNvPr>
          <p:cNvSpPr txBox="1"/>
          <p:nvPr/>
        </p:nvSpPr>
        <p:spPr>
          <a:xfrm>
            <a:off x="1118676" y="6258053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8FFA1D-A7A8-3D54-42C8-A820ECFDBDDB}"/>
              </a:ext>
            </a:extLst>
          </p:cNvPr>
          <p:cNvCxnSpPr>
            <a:cxnSpLocks/>
          </p:cNvCxnSpPr>
          <p:nvPr/>
        </p:nvCxnSpPr>
        <p:spPr>
          <a:xfrm>
            <a:off x="1444562" y="5622682"/>
            <a:ext cx="0" cy="635371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974EEDF-045D-1280-CCE8-0F55DFDD7BD0}"/>
              </a:ext>
            </a:extLst>
          </p:cNvPr>
          <p:cNvSpPr txBox="1"/>
          <p:nvPr/>
        </p:nvSpPr>
        <p:spPr>
          <a:xfrm>
            <a:off x="3205268" y="6286925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1049EC-963B-B855-E03B-0FE517D43944}"/>
              </a:ext>
            </a:extLst>
          </p:cNvPr>
          <p:cNvCxnSpPr>
            <a:cxnSpLocks/>
          </p:cNvCxnSpPr>
          <p:nvPr/>
        </p:nvCxnSpPr>
        <p:spPr>
          <a:xfrm>
            <a:off x="3531154" y="5651554"/>
            <a:ext cx="0" cy="635371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4B85398-2147-7DB3-8B27-90444345C3B2}"/>
              </a:ext>
            </a:extLst>
          </p:cNvPr>
          <p:cNvSpPr txBox="1"/>
          <p:nvPr/>
        </p:nvSpPr>
        <p:spPr>
          <a:xfrm>
            <a:off x="5046227" y="6286925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8F123D-FFD6-699C-26D9-0F63120D6833}"/>
              </a:ext>
            </a:extLst>
          </p:cNvPr>
          <p:cNvCxnSpPr>
            <a:cxnSpLocks/>
          </p:cNvCxnSpPr>
          <p:nvPr/>
        </p:nvCxnSpPr>
        <p:spPr>
          <a:xfrm>
            <a:off x="5372113" y="5651554"/>
            <a:ext cx="0" cy="635371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2094708-B6AA-49E7-9E41-67CBEB70034A}"/>
              </a:ext>
            </a:extLst>
          </p:cNvPr>
          <p:cNvSpPr txBox="1"/>
          <p:nvPr/>
        </p:nvSpPr>
        <p:spPr>
          <a:xfrm>
            <a:off x="7011214" y="6264219"/>
            <a:ext cx="12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lv-LV" sz="14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US" sz="1400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400" b="1" i="0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1000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766AC35-AD9E-3DCF-22AB-61F04BCDCFCC}"/>
              </a:ext>
            </a:extLst>
          </p:cNvPr>
          <p:cNvCxnSpPr>
            <a:cxnSpLocks/>
          </p:cNvCxnSpPr>
          <p:nvPr/>
        </p:nvCxnSpPr>
        <p:spPr>
          <a:xfrm>
            <a:off x="7337100" y="5628848"/>
            <a:ext cx="0" cy="635371"/>
          </a:xfrm>
          <a:prstGeom prst="line">
            <a:avLst/>
          </a:prstGeom>
          <a:ln>
            <a:solidFill>
              <a:srgbClr val="697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44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idge over a body of water&#10;&#10;Description automatically generated">
            <a:extLst>
              <a:ext uri="{FF2B5EF4-FFF2-40B4-BE49-F238E27FC236}">
                <a16:creationId xmlns:a16="http://schemas.microsoft.com/office/drawing/2014/main" id="{A0B38B6E-DC0E-4642-B53F-4DC8DF66B4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444" y="-117695"/>
            <a:ext cx="17536884" cy="11703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41668-C67F-4CF5-834B-002F52825BB2}"/>
              </a:ext>
            </a:extLst>
          </p:cNvPr>
          <p:cNvSpPr txBox="1"/>
          <p:nvPr/>
        </p:nvSpPr>
        <p:spPr>
          <a:xfrm>
            <a:off x="2593318" y="2866831"/>
            <a:ext cx="700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Open Sans "/>
              </a:rPr>
              <a:t>Hedge Capital Company </a:t>
            </a:r>
            <a:r>
              <a:rPr lang="lv-LV" sz="3200" b="1">
                <a:solidFill>
                  <a:schemeClr val="bg2">
                    <a:lumMod val="50000"/>
                  </a:schemeClr>
                </a:solidFill>
                <a:latin typeface="Open Sans "/>
              </a:rPr>
              <a:t>LL</a:t>
            </a:r>
            <a:r>
              <a:rPr lang="en-US" sz="3200" b="1">
                <a:solidFill>
                  <a:schemeClr val="bg2">
                    <a:lumMod val="50000"/>
                  </a:schemeClr>
                </a:solidFill>
                <a:latin typeface="Open Sans "/>
              </a:rPr>
              <a:t>C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Open Sans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32CF8-CF82-404C-8B39-3AD1D43D7946}"/>
              </a:ext>
            </a:extLst>
          </p:cNvPr>
          <p:cNvSpPr txBox="1"/>
          <p:nvPr/>
        </p:nvSpPr>
        <p:spPr>
          <a:xfrm>
            <a:off x="2653210" y="3429000"/>
            <a:ext cx="6885577" cy="104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Gustava Zemgala gatve 7</a:t>
            </a:r>
            <a:r>
              <a:rPr lang="lv-LV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4A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, R</a:t>
            </a:r>
            <a:r>
              <a:rPr lang="lv-LV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i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ga, LV-1039</a:t>
            </a:r>
            <a:r>
              <a:rPr lang="lv-LV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, Latvia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/>
            </a:endParaRPr>
          </a:p>
          <a:p>
            <a:pPr algn="ctr">
              <a:lnSpc>
                <a:spcPct val="150000"/>
              </a:lnSpc>
            </a:pPr>
            <a:r>
              <a:rPr lang="lv-LV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e-mail</a:t>
            </a:r>
            <a:r>
              <a:rPr lang="lv-LV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: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info@nordcard.eu</a:t>
            </a:r>
            <a:r>
              <a:rPr lang="lv-LV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 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/>
            </a:endParaRPr>
          </a:p>
          <a:p>
            <a:pPr algn="ctr">
              <a:lnSpc>
                <a:spcPct val="150000"/>
              </a:lnSpc>
            </a:pPr>
            <a:r>
              <a:rPr lang="lv-LV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phone: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00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371 62004400</a:t>
            </a:r>
            <a:endParaRPr lang="lv-LV" sz="10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/>
            </a:endParaRPr>
          </a:p>
          <a:p>
            <a:pPr algn="ctr">
              <a:lnSpc>
                <a:spcPct val="150000"/>
              </a:lnSpc>
            </a:pPr>
            <a:r>
              <a:rPr lang="lv-LV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www.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nordcard.eu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72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ying, phone&#10;&#10;Description automatically generated">
            <a:extLst>
              <a:ext uri="{FF2B5EF4-FFF2-40B4-BE49-F238E27FC236}">
                <a16:creationId xmlns:a16="http://schemas.microsoft.com/office/drawing/2014/main" id="{43AED096-B79A-473B-AE9D-92114D6C3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38" y="-2349673"/>
            <a:ext cx="15086610" cy="13590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92165"/>
            <a:ext cx="5403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About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769B2-EC11-47AB-B547-24A26795C5F0}"/>
              </a:ext>
            </a:extLst>
          </p:cNvPr>
          <p:cNvSpPr txBox="1"/>
          <p:nvPr/>
        </p:nvSpPr>
        <p:spPr>
          <a:xfrm>
            <a:off x="370114" y="2116535"/>
            <a:ext cx="4506685" cy="3107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FinTech lending company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 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 since 2016</a:t>
            </a:r>
            <a:endParaRPr lang="lv-LV" sz="1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 employees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200k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online applications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00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active clients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8m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EUR credit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portfolio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cycles of product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A4CF0-1000-48A9-ACDD-FBE22EB0D8F7}"/>
              </a:ext>
            </a:extLst>
          </p:cNvPr>
          <p:cNvSpPr txBox="1"/>
          <p:nvPr/>
        </p:nvSpPr>
        <p:spPr>
          <a:xfrm>
            <a:off x="5843169" y="2116535"/>
            <a:ext cx="3518343" cy="1088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lv-LV" sz="1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Latvia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Population </a:t>
            </a: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1.9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</a:t>
            </a:r>
            <a:endParaRPr lang="lv-LV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Economically active citizens 950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</a:t>
            </a:r>
            <a:endParaRPr lang="lv-LV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DE1ABB-8195-48AE-8548-7D68ECE63CD9}"/>
              </a:ext>
            </a:extLst>
          </p:cNvPr>
          <p:cNvCxnSpPr>
            <a:cxnSpLocks/>
          </p:cNvCxnSpPr>
          <p:nvPr/>
        </p:nvCxnSpPr>
        <p:spPr>
          <a:xfrm>
            <a:off x="9359328" y="2405270"/>
            <a:ext cx="534315" cy="391476"/>
          </a:xfrm>
          <a:prstGeom prst="line">
            <a:avLst/>
          </a:prstGeom>
          <a:ln w="34925" cap="rnd">
            <a:solidFill>
              <a:srgbClr val="00B0B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958095-C959-4C1B-93C9-88435F7777AC}"/>
              </a:ext>
            </a:extLst>
          </p:cNvPr>
          <p:cNvSpPr txBox="1"/>
          <p:nvPr/>
        </p:nvSpPr>
        <p:spPr>
          <a:xfrm>
            <a:off x="6920734" y="3634332"/>
            <a:ext cx="3831086" cy="1165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lv-LV" sz="1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2022</a:t>
            </a:r>
          </a:p>
          <a:p>
            <a:pPr algn="r">
              <a:lnSpc>
                <a:spcPct val="150000"/>
              </a:lnSpc>
            </a:pPr>
            <a:r>
              <a:rPr lang="lv-LV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Competitives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r>
              <a:rPr lang="lv-LV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37</a:t>
            </a:r>
            <a:endParaRPr lang="ru-RU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lv-LV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Overall credit portfolio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r>
              <a:rPr lang="lv-LV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890m EUR</a:t>
            </a:r>
          </a:p>
          <a:p>
            <a:pPr algn="r">
              <a:lnSpc>
                <a:spcPct val="150000"/>
              </a:lnSpc>
            </a:pPr>
            <a:r>
              <a:rPr lang="lv-LV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Marketing cost per client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r>
              <a:rPr lang="lv-LV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up to 100 EUR </a:t>
            </a:r>
          </a:p>
        </p:txBody>
      </p:sp>
    </p:spTree>
    <p:extLst>
      <p:ext uri="{BB962C8B-B14F-4D97-AF65-F5344CB8AC3E}">
        <p14:creationId xmlns:p14="http://schemas.microsoft.com/office/powerpoint/2010/main" val="36794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79465"/>
            <a:ext cx="649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Values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921333-3CB8-4926-AF3B-BAA40799B446}"/>
              </a:ext>
            </a:extLst>
          </p:cNvPr>
          <p:cNvSpPr txBox="1"/>
          <p:nvPr/>
        </p:nvSpPr>
        <p:spPr>
          <a:xfrm>
            <a:off x="478972" y="2674788"/>
            <a:ext cx="44740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CLIENT - With care and respect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We equally respect all our clients and are proud that</a:t>
            </a:r>
          </a:p>
          <a:p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they have chosen NordCard</a:t>
            </a:r>
            <a:endParaRPr lang="lv-LV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E91402-595D-44CE-9B51-3E30201ED728}"/>
              </a:ext>
            </a:extLst>
          </p:cNvPr>
          <p:cNvSpPr txBox="1"/>
          <p:nvPr/>
        </p:nvSpPr>
        <p:spPr>
          <a:xfrm>
            <a:off x="478972" y="1233518"/>
            <a:ext cx="10443028" cy="122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B0BC"/>
              </a:buClr>
            </a:pPr>
            <a:r>
              <a:rPr lang="en-US" sz="17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NordCard strives for a world in which every person has a chance to implement all intentions</a:t>
            </a:r>
            <a:r>
              <a:rPr lang="lv-LV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700" dirty="0">
              <a:latin typeface="Open Sans Light" panose="020B03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rgbClr val="00B0BC"/>
              </a:buClr>
            </a:pPr>
            <a:r>
              <a:rPr lang="en-US" sz="1700" dirty="0">
                <a:latin typeface="Open Sans "/>
                <a:ea typeface="Open Sans" panose="020B0606030504020204" pitchFamily="34" charset="0"/>
                <a:cs typeface="Open Sans" panose="020B0606030504020204" pitchFamily="34" charset="0"/>
              </a:rPr>
              <a:t>Our aim is to grant this chance by creating a stable and reliable financial product that provides excellent customer service</a:t>
            </a:r>
            <a:r>
              <a:rPr lang="lv-LV" sz="1700" dirty="0">
                <a:latin typeface="Open Sans 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979D6-FE25-4485-957A-F2BBE3F9BB10}"/>
              </a:ext>
            </a:extLst>
          </p:cNvPr>
          <p:cNvSpPr txBox="1"/>
          <p:nvPr/>
        </p:nvSpPr>
        <p:spPr>
          <a:xfrm>
            <a:off x="982831" y="6054830"/>
            <a:ext cx="9577580" cy="5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latin typeface="Open Sans Light" panose="020B0306030504020204"/>
              </a:rPr>
              <a:t>We are proud of having created a product with excellent customer service that has managed 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latin typeface="Open Sans Light" panose="020B0306030504020204"/>
              </a:rPr>
              <a:t>to attain our clients’ appreciation and </a:t>
            </a:r>
            <a:r>
              <a:rPr lang="lv-LV" sz="1100" b="1" dirty="0">
                <a:latin typeface="Open Sans Light" panose="020B0306030504020204"/>
              </a:rPr>
              <a:t>that </a:t>
            </a:r>
            <a:r>
              <a:rPr lang="en-US" sz="1100" b="1" dirty="0">
                <a:latin typeface="Open Sans Light" panose="020B0306030504020204"/>
              </a:rPr>
              <a:t>opens new opportunities for them to implement their wishes!</a:t>
            </a:r>
            <a:endParaRPr 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44AB4B-0763-45DC-A05C-FDA4CFBD46DA}"/>
              </a:ext>
            </a:extLst>
          </p:cNvPr>
          <p:cNvSpPr txBox="1"/>
          <p:nvPr/>
        </p:nvSpPr>
        <p:spPr>
          <a:xfrm>
            <a:off x="478972" y="3808850"/>
            <a:ext cx="42835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TEAM - We like, what we do</a:t>
            </a:r>
            <a:endParaRPr lang="lv-LV" sz="1500" dirty="0">
              <a:solidFill>
                <a:srgbClr val="00B0B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A joint aim and joint interests make NordCard a </a:t>
            </a:r>
          </a:p>
          <a:p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joint team</a:t>
            </a:r>
            <a:endParaRPr lang="lv-LV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1B021C-B118-4187-8EBE-9F1433190EAE}"/>
              </a:ext>
            </a:extLst>
          </p:cNvPr>
          <p:cNvSpPr txBox="1"/>
          <p:nvPr/>
        </p:nvSpPr>
        <p:spPr>
          <a:xfrm>
            <a:off x="478972" y="4892775"/>
            <a:ext cx="44740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DEVELOPMENT - Our future is in development</a:t>
            </a:r>
            <a:endParaRPr lang="lv-LV" sz="1500" dirty="0">
              <a:solidFill>
                <a:srgbClr val="00B0B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We invest resources in ideas that perfect our product, </a:t>
            </a:r>
          </a:p>
          <a:p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job, and ourselves</a:t>
            </a:r>
            <a:endParaRPr lang="lv-LV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602C39-44C9-4064-9E7B-79E6CA79CD20}"/>
              </a:ext>
            </a:extLst>
          </p:cNvPr>
          <p:cNvSpPr txBox="1"/>
          <p:nvPr/>
        </p:nvSpPr>
        <p:spPr>
          <a:xfrm>
            <a:off x="6447972" y="2673405"/>
            <a:ext cx="42530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TRANSPARENCY - Without hidden rules</a:t>
            </a:r>
            <a:endParaRPr lang="lv-LV" sz="1500" dirty="0">
              <a:solidFill>
                <a:srgbClr val="00B0B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We honestly lay out all the rules governing our</a:t>
            </a:r>
          </a:p>
          <a:p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collaboration and always inform about changes</a:t>
            </a:r>
            <a:endParaRPr lang="lv-LV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FC78D2-DF62-4A93-99FE-4A1BDD863F21}"/>
              </a:ext>
            </a:extLst>
          </p:cNvPr>
          <p:cNvSpPr txBox="1"/>
          <p:nvPr/>
        </p:nvSpPr>
        <p:spPr>
          <a:xfrm>
            <a:off x="6447972" y="3808850"/>
            <a:ext cx="42835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EXCELLENCE - Every detail is important</a:t>
            </a:r>
            <a:endParaRPr lang="lv-LV" sz="1500" dirty="0">
              <a:solidFill>
                <a:srgbClr val="00B0B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To provide impeccable product, we tirelessly work </a:t>
            </a:r>
          </a:p>
          <a:p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on every detail</a:t>
            </a:r>
            <a:endParaRPr lang="lv-LV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C570C1-3388-4B57-9D48-65CB33D35F93}"/>
              </a:ext>
            </a:extLst>
          </p:cNvPr>
          <p:cNvSpPr txBox="1"/>
          <p:nvPr/>
        </p:nvSpPr>
        <p:spPr>
          <a:xfrm>
            <a:off x="6447972" y="4892775"/>
            <a:ext cx="44740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SECURITY - Collaboration relies on trust</a:t>
            </a:r>
            <a:endParaRPr lang="lv-LV" sz="1500" dirty="0">
              <a:solidFill>
                <a:srgbClr val="00B0B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We exclude all the risks that may arise to the safety</a:t>
            </a:r>
          </a:p>
          <a:p>
            <a:r>
              <a:rPr lang="en-US" sz="13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of our clients and business</a:t>
            </a:r>
            <a:endParaRPr lang="lv-LV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D9DCF-3CC7-445F-9CF8-4486162BF4EB}"/>
              </a:ext>
            </a:extLst>
          </p:cNvPr>
          <p:cNvSpPr txBox="1"/>
          <p:nvPr/>
        </p:nvSpPr>
        <p:spPr>
          <a:xfrm>
            <a:off x="399666" y="5401095"/>
            <a:ext cx="40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D7E6F0"/>
                </a:solidFill>
                <a:latin typeface="Perpetua" panose="02020502060401020303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lv-LV" sz="8000" dirty="0">
              <a:solidFill>
                <a:srgbClr val="D7E6F0"/>
              </a:solidFill>
              <a:latin typeface="Perpetua" panose="02020502060401020303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A6671-C314-4B7C-BF34-BC3FE68CCAF1}"/>
              </a:ext>
            </a:extLst>
          </p:cNvPr>
          <p:cNvSpPr txBox="1"/>
          <p:nvPr/>
        </p:nvSpPr>
        <p:spPr>
          <a:xfrm>
            <a:off x="583429" y="5401095"/>
            <a:ext cx="402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D7E6F0"/>
                </a:solidFill>
                <a:latin typeface="Perpetua" panose="02020502060401020303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lv-LV" sz="8000" dirty="0">
              <a:solidFill>
                <a:srgbClr val="D7E6F0"/>
              </a:solidFill>
              <a:latin typeface="Perpetua" panose="02020502060401020303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05912B06-5FC9-4F54-ACCA-42570C3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657" y="-4034366"/>
            <a:ext cx="14205857" cy="12674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92165"/>
            <a:ext cx="902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NordCard Creditlimit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769B2-EC11-47AB-B547-24A26795C5F0}"/>
              </a:ext>
            </a:extLst>
          </p:cNvPr>
          <p:cNvSpPr txBox="1"/>
          <p:nvPr/>
        </p:nvSpPr>
        <p:spPr>
          <a:xfrm>
            <a:off x="542343" y="2252321"/>
            <a:ext cx="4506685" cy="213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Creditline up to 5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000</a:t>
            </a: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EUR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Repayment</a:t>
            </a: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term </a:t>
            </a:r>
            <a:r>
              <a:rPr lang="lv-LV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60 </a:t>
            </a:r>
            <a:r>
              <a:rPr lang="lv-LV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months</a:t>
            </a:r>
            <a:endParaRPr lang="lv-LV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 </a:t>
            </a: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card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Flexible repayment options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Online Banking system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Individual scoring process and unique offers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033E30D-E23F-4A92-8F71-C23D5E0EF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76" y="2376039"/>
            <a:ext cx="4814888" cy="3038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A10288-EF25-40FA-A393-C2C7211D8A09}"/>
              </a:ext>
            </a:extLst>
          </p:cNvPr>
          <p:cNvSpPr txBox="1"/>
          <p:nvPr/>
        </p:nvSpPr>
        <p:spPr>
          <a:xfrm>
            <a:off x="542342" y="1368094"/>
            <a:ext cx="594243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Open Sans "/>
              </a:rPr>
              <a:t>Apply for NordCard Creditlimit just once but use it when and as often as you want. Open up new opportunities with NordCard!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ECF38-96AE-48ED-BEBB-713F0F4754EA}"/>
              </a:ext>
            </a:extLst>
          </p:cNvPr>
          <p:cNvSpPr txBox="1"/>
          <p:nvPr/>
        </p:nvSpPr>
        <p:spPr>
          <a:xfrm>
            <a:off x="542342" y="4616823"/>
            <a:ext cx="448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NordCard Creditlimit Is Always by Your Side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DA21A7-F18D-42DB-875C-107798B343CD}"/>
              </a:ext>
            </a:extLst>
          </p:cNvPr>
          <p:cNvSpPr/>
          <p:nvPr/>
        </p:nvSpPr>
        <p:spPr>
          <a:xfrm>
            <a:off x="273952" y="4924600"/>
            <a:ext cx="5303556" cy="117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Open Sans Light"/>
              </a:rPr>
              <a:t>Keep track of your card transactions in Online Banking system</a:t>
            </a: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Open Sans Light"/>
              </a:rPr>
              <a:t>Receive your card free of charge by post</a:t>
            </a: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Open Sans Light"/>
              </a:rPr>
              <a:t>Withdraw money from ATMs and pay around the world</a:t>
            </a: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Open Sans Light"/>
              </a:rPr>
              <a:t>Shop online safely</a:t>
            </a:r>
          </a:p>
        </p:txBody>
      </p:sp>
    </p:spTree>
    <p:extLst>
      <p:ext uri="{BB962C8B-B14F-4D97-AF65-F5344CB8AC3E}">
        <p14:creationId xmlns:p14="http://schemas.microsoft.com/office/powerpoint/2010/main" val="36633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clouds in the sky&#10;&#10;Description automatically generated">
            <a:extLst>
              <a:ext uri="{FF2B5EF4-FFF2-40B4-BE49-F238E27FC236}">
                <a16:creationId xmlns:a16="http://schemas.microsoft.com/office/drawing/2014/main" id="{82A0A641-7778-4994-91D4-6EC722FED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28" y="0"/>
            <a:ext cx="11094506" cy="7397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E0A36-7833-4686-9037-8D5EEA9B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59" y="365125"/>
            <a:ext cx="10515600" cy="1325563"/>
          </a:xfrm>
        </p:spPr>
        <p:txBody>
          <a:bodyPr/>
          <a:lstStyle/>
          <a:p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Our Clients Apply 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Oval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D514566-50C3-4FC8-A26B-F58C9607CA82}"/>
              </a:ext>
            </a:extLst>
          </p:cNvPr>
          <p:cNvSpPr/>
          <p:nvPr/>
        </p:nvSpPr>
        <p:spPr>
          <a:xfrm>
            <a:off x="679587" y="1691924"/>
            <a:ext cx="507474" cy="507474"/>
          </a:xfrm>
          <a:prstGeom prst="ellipse">
            <a:avLst/>
          </a:prstGeom>
          <a:solidFill>
            <a:srgbClr val="00B0BC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FEB29-92B9-4D2B-8CFB-4D8F5D4CB28C}"/>
              </a:ext>
            </a:extLst>
          </p:cNvPr>
          <p:cNvSpPr txBox="1"/>
          <p:nvPr/>
        </p:nvSpPr>
        <p:spPr>
          <a:xfrm>
            <a:off x="749752" y="1766189"/>
            <a:ext cx="367543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" name="Oval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EEA0A8A-616E-4D92-868F-64C28B7D7CE7}"/>
              </a:ext>
            </a:extLst>
          </p:cNvPr>
          <p:cNvSpPr/>
          <p:nvPr/>
        </p:nvSpPr>
        <p:spPr>
          <a:xfrm>
            <a:off x="679387" y="4185824"/>
            <a:ext cx="507474" cy="507474"/>
          </a:xfrm>
          <a:prstGeom prst="ellipse">
            <a:avLst/>
          </a:prstGeom>
          <a:solidFill>
            <a:srgbClr val="00B0BC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4F877-37D8-47ED-8851-1BD6FE14C234}"/>
              </a:ext>
            </a:extLst>
          </p:cNvPr>
          <p:cNvSpPr txBox="1"/>
          <p:nvPr/>
        </p:nvSpPr>
        <p:spPr>
          <a:xfrm>
            <a:off x="749552" y="4244948"/>
            <a:ext cx="367543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8" name="Oval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7B58404-1E61-4DAC-B32F-5F131B4B0321}"/>
              </a:ext>
            </a:extLst>
          </p:cNvPr>
          <p:cNvSpPr/>
          <p:nvPr/>
        </p:nvSpPr>
        <p:spPr>
          <a:xfrm>
            <a:off x="679587" y="5298297"/>
            <a:ext cx="507474" cy="507474"/>
          </a:xfrm>
          <a:prstGeom prst="ellipse">
            <a:avLst/>
          </a:prstGeom>
          <a:solidFill>
            <a:srgbClr val="00B0BC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2FE1E-F7C9-4E89-AE77-FD26FA185C8F}"/>
              </a:ext>
            </a:extLst>
          </p:cNvPr>
          <p:cNvSpPr txBox="1"/>
          <p:nvPr/>
        </p:nvSpPr>
        <p:spPr>
          <a:xfrm>
            <a:off x="749552" y="5359673"/>
            <a:ext cx="367543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8DF3B-1BE9-4085-A968-ED0CD95004B5}"/>
              </a:ext>
            </a:extLst>
          </p:cNvPr>
          <p:cNvSpPr txBox="1"/>
          <p:nvPr/>
        </p:nvSpPr>
        <p:spPr>
          <a:xfrm>
            <a:off x="1336278" y="1652754"/>
            <a:ext cx="4914600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Fill in our simple one-step application form</a:t>
            </a:r>
            <a:endParaRPr lang="en-US" sz="1500" dirty="0">
              <a:solidFill>
                <a:srgbClr val="00B0B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lv-LV" sz="12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Less than 15-field online-application form makes the application</a:t>
            </a:r>
            <a:endParaRPr lang="ru-RU" sz="1200" dirty="0">
              <a:latin typeface="Open Sans Light" panose="020B03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12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process very easy, transparent and fast</a:t>
            </a:r>
            <a:endParaRPr lang="lv-LV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58975-8F81-4ECC-AE49-B86B96FCF335}"/>
              </a:ext>
            </a:extLst>
          </p:cNvPr>
          <p:cNvSpPr txBox="1"/>
          <p:nvPr/>
        </p:nvSpPr>
        <p:spPr>
          <a:xfrm>
            <a:off x="1336278" y="4130862"/>
            <a:ext cx="4914600" cy="10092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Confirm registration</a:t>
            </a:r>
            <a:endParaRPr lang="en-US" sz="1500" dirty="0">
              <a:solidFill>
                <a:srgbClr val="00B0B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lv-LV" sz="12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Transfer of 0.01 EUR from private bank account to the NordCard </a:t>
            </a:r>
            <a:r>
              <a:rPr lang="lv-LV" sz="1200" dirty="0" err="1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bank</a:t>
            </a:r>
            <a:r>
              <a:rPr lang="lv-LV" sz="12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200" dirty="0" err="1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account</a:t>
            </a:r>
            <a:r>
              <a:rPr lang="ru-RU" sz="12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2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assures the required level of Online identification</a:t>
            </a:r>
            <a:endParaRPr lang="lv-LV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70633-B320-4D2B-AAD8-E4B6BABCF063}"/>
              </a:ext>
            </a:extLst>
          </p:cNvPr>
          <p:cNvSpPr txBox="1"/>
          <p:nvPr/>
        </p:nvSpPr>
        <p:spPr>
          <a:xfrm>
            <a:off x="1336278" y="5251644"/>
            <a:ext cx="5008528" cy="1217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500" dirty="0">
                <a:solidFill>
                  <a:srgbClr val="00B0B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Get scored and get a loan</a:t>
            </a:r>
            <a:endParaRPr lang="en-US" sz="1500" dirty="0">
              <a:solidFill>
                <a:srgbClr val="00B0B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200000"/>
              </a:lnSpc>
            </a:pPr>
            <a:r>
              <a:rPr lang="lv-LV" sz="12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We make quick yet profound processing of applications and</a:t>
            </a:r>
            <a:endParaRPr lang="en-US" sz="1200" dirty="0">
              <a:latin typeface="Open Sans Light" panose="020B03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12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scoring of each new customer, making AML/KYC, Income/Spendings, Credit History/Debt and other important checks </a:t>
            </a:r>
            <a:endParaRPr lang="lv-LV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22F27-DE55-48C9-8013-58E69E404D7F}"/>
              </a:ext>
            </a:extLst>
          </p:cNvPr>
          <p:cNvSpPr/>
          <p:nvPr/>
        </p:nvSpPr>
        <p:spPr>
          <a:xfrm>
            <a:off x="1336278" y="2634888"/>
            <a:ext cx="3084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rgbClr val="697B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Mandatory Requirements</a:t>
            </a:r>
            <a:r>
              <a:rPr lang="ru-RU" sz="1200" dirty="0">
                <a:solidFill>
                  <a:srgbClr val="697B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</a:t>
            </a:r>
            <a:br>
              <a:rPr lang="en-US" sz="1200" dirty="0">
                <a:solidFill>
                  <a:srgbClr val="697B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US" sz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417496-A266-4FC3-B590-5C08A3C0467F}"/>
              </a:ext>
            </a:extLst>
          </p:cNvPr>
          <p:cNvSpPr/>
          <p:nvPr/>
        </p:nvSpPr>
        <p:spPr>
          <a:xfrm>
            <a:off x="1056415" y="2848499"/>
            <a:ext cx="4896394" cy="117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Customers</a:t>
            </a:r>
            <a:r>
              <a:rPr lang="en-US" sz="1200" dirty="0">
                <a:latin typeface="Open Sans Light"/>
              </a:rPr>
              <a:t> in the 18-75-year-old age group</a:t>
            </a: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Official n</a:t>
            </a:r>
            <a:r>
              <a:rPr lang="en-US" sz="1200" dirty="0">
                <a:latin typeface="Open Sans Light"/>
              </a:rPr>
              <a:t>et income starting from </a:t>
            </a:r>
            <a:r>
              <a:rPr lang="lv-LV" sz="1200" dirty="0">
                <a:latin typeface="Open Sans Light"/>
              </a:rPr>
              <a:t>270</a:t>
            </a:r>
            <a:r>
              <a:rPr lang="en-US" sz="1200" dirty="0">
                <a:latin typeface="Open Sans Light"/>
              </a:rPr>
              <a:t> EUR per month</a:t>
            </a: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Personal bank </a:t>
            </a:r>
            <a:r>
              <a:rPr lang="en-US" sz="1200" dirty="0">
                <a:latin typeface="Open Sans Light"/>
              </a:rPr>
              <a:t>account in one of the banks of</a:t>
            </a:r>
            <a:r>
              <a:rPr lang="lv-LV" sz="1200" dirty="0">
                <a:latin typeface="Open Sans Light"/>
              </a:rPr>
              <a:t> </a:t>
            </a:r>
            <a:r>
              <a:rPr lang="en-US" sz="1200" dirty="0">
                <a:latin typeface="Open Sans Light"/>
              </a:rPr>
              <a:t>Latvia</a:t>
            </a:r>
            <a:endParaRPr lang="lv-LV" sz="1200" dirty="0">
              <a:latin typeface="Open Sans Light"/>
            </a:endParaRP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D</a:t>
            </a:r>
            <a:r>
              <a:rPr lang="en-US" sz="1200" dirty="0" err="1">
                <a:latin typeface="Open Sans Light"/>
              </a:rPr>
              <a:t>eclared</a:t>
            </a:r>
            <a:r>
              <a:rPr lang="en-US" sz="1200" dirty="0">
                <a:latin typeface="Open Sans Light"/>
              </a:rPr>
              <a:t> address in the Republic of Latvia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333DC1-BA8E-4357-B5C3-6F54509DA55B}"/>
              </a:ext>
            </a:extLst>
          </p:cNvPr>
          <p:cNvSpPr/>
          <p:nvPr/>
        </p:nvSpPr>
        <p:spPr>
          <a:xfrm>
            <a:off x="8916300" y="2018784"/>
            <a:ext cx="27360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cap="all" dirty="0">
                <a:solidFill>
                  <a:srgbClr val="697B81"/>
                </a:solidFill>
                <a:latin typeface="Open Sans Light" panose="020B0306030504020204"/>
              </a:rPr>
              <a:t>RELIABLE</a:t>
            </a:r>
            <a:r>
              <a:rPr lang="lv-LV" sz="1400" b="1" cap="all" dirty="0">
                <a:solidFill>
                  <a:srgbClr val="4FC281"/>
                </a:solidFill>
                <a:latin typeface="Open Sans Light" panose="020B0306030504020204"/>
              </a:rPr>
              <a:t> </a:t>
            </a:r>
            <a:r>
              <a:rPr lang="lv-LV" sz="1400" b="1" dirty="0">
                <a:solidFill>
                  <a:srgbClr val="00A7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108 700</a:t>
            </a:r>
            <a:endParaRPr lang="lv-LV" sz="1400" b="1" dirty="0">
              <a:solidFill>
                <a:srgbClr val="697B81"/>
              </a:solidFill>
              <a:latin typeface="Open Sans Light" panose="020B0306030504020204"/>
            </a:endParaRPr>
          </a:p>
          <a:p>
            <a:pPr algn="r"/>
            <a:r>
              <a:rPr lang="en-US" sz="1200" dirty="0">
                <a:latin typeface="Open Sans Light" panose="020B0306030504020204"/>
              </a:rPr>
              <a:t>People chose NordCard</a:t>
            </a:r>
          </a:p>
          <a:p>
            <a:pPr algn="r"/>
            <a:endParaRPr lang="lv-LV" sz="1300" b="1" cap="all" dirty="0">
              <a:solidFill>
                <a:srgbClr val="4FC281"/>
              </a:solidFill>
              <a:latin typeface="Open Sans Light" panose="020B0306030504020204"/>
            </a:endParaRPr>
          </a:p>
          <a:p>
            <a:pPr algn="r"/>
            <a:r>
              <a:rPr lang="en-US" sz="1400" cap="all" dirty="0">
                <a:solidFill>
                  <a:srgbClr val="697B81"/>
                </a:solidFill>
                <a:latin typeface="Open Sans Light" panose="020B0306030504020204"/>
              </a:rPr>
              <a:t>PROFESSIONAL</a:t>
            </a:r>
            <a:r>
              <a:rPr lang="lv-LV" sz="1400" b="1" cap="all" dirty="0">
                <a:solidFill>
                  <a:srgbClr val="4FC281"/>
                </a:solidFill>
                <a:latin typeface="Open Sans Light" panose="020B0306030504020204"/>
              </a:rPr>
              <a:t> </a:t>
            </a:r>
            <a:r>
              <a:rPr lang="lv-LV" sz="1400" b="1" dirty="0">
                <a:solidFill>
                  <a:srgbClr val="00A7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 dirty="0">
                <a:solidFill>
                  <a:srgbClr val="00A7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</a:t>
            </a:r>
            <a:r>
              <a:rPr lang="lv-LV" sz="1400" b="1" dirty="0">
                <a:solidFill>
                  <a:srgbClr val="697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Answered questions per day</a:t>
            </a:r>
            <a:endParaRPr lang="lv-LV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endParaRPr lang="lv-LV" sz="1300" b="1" dirty="0">
              <a:solidFill>
                <a:srgbClr val="697B81"/>
              </a:solidFill>
              <a:latin typeface="Open Sans Light" panose="020B0306030504020204"/>
            </a:endParaRPr>
          </a:p>
          <a:p>
            <a:pPr algn="r"/>
            <a:r>
              <a:rPr lang="en-US" sz="1400" cap="all" dirty="0">
                <a:solidFill>
                  <a:srgbClr val="697B81"/>
                </a:solidFill>
                <a:latin typeface="Open Sans Light" panose="020B0306030504020204"/>
              </a:rPr>
              <a:t>EASY</a:t>
            </a:r>
            <a:r>
              <a:rPr lang="lv-LV" sz="1400" b="1" cap="all" dirty="0">
                <a:solidFill>
                  <a:srgbClr val="4FC281"/>
                </a:solidFill>
                <a:latin typeface="Open Sans Light" panose="020B0306030504020204"/>
              </a:rPr>
              <a:t> </a:t>
            </a:r>
            <a:r>
              <a:rPr lang="en-US" sz="1400" b="1" dirty="0">
                <a:solidFill>
                  <a:srgbClr val="00A7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1.5 min</a:t>
            </a:r>
            <a:r>
              <a:rPr lang="lv-LV" sz="1400" b="1" dirty="0">
                <a:solidFill>
                  <a:srgbClr val="00A7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fill in an application form</a:t>
            </a:r>
          </a:p>
          <a:p>
            <a:pPr algn="r"/>
            <a:endParaRPr lang="lv-LV" sz="1300" b="1" cap="all" dirty="0">
              <a:solidFill>
                <a:srgbClr val="4FC281"/>
              </a:solidFill>
              <a:latin typeface="Open Sans Light" panose="020B0306030504020204"/>
            </a:endParaRPr>
          </a:p>
          <a:p>
            <a:pPr algn="r"/>
            <a:r>
              <a:rPr lang="en-US" sz="1400" cap="all" dirty="0">
                <a:solidFill>
                  <a:srgbClr val="697B81"/>
                </a:solidFill>
                <a:latin typeface="Open Sans Light" panose="020B0306030504020204"/>
              </a:rPr>
              <a:t>EFFECTIVE</a:t>
            </a:r>
            <a:r>
              <a:rPr lang="lv-LV" sz="1400" b="1" cap="all" dirty="0">
                <a:solidFill>
                  <a:srgbClr val="4FC281"/>
                </a:solidFill>
                <a:latin typeface="Open Sans Light" panose="020B0306030504020204"/>
              </a:rPr>
              <a:t> </a:t>
            </a:r>
            <a:r>
              <a:rPr lang="en-US" sz="1400" b="1" dirty="0">
                <a:solidFill>
                  <a:srgbClr val="00A7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lv-LV" sz="1400" b="1" dirty="0">
                <a:solidFill>
                  <a:srgbClr val="00A7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US" sz="1400" b="1" dirty="0">
                <a:solidFill>
                  <a:srgbClr val="00A7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lv-LV" sz="1400" b="1" dirty="0">
              <a:solidFill>
                <a:srgbClr val="00A7B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200" dirty="0">
                <a:latin typeface="Open Sans Light" panose="020B0306030504020204"/>
              </a:rPr>
              <a:t>Answers provided within the first minute of a conversation with a consultant</a:t>
            </a:r>
          </a:p>
          <a:p>
            <a:pPr algn="r"/>
            <a:endParaRPr lang="en-US" sz="1300" b="1" dirty="0">
              <a:solidFill>
                <a:srgbClr val="697B81"/>
              </a:solidFill>
              <a:latin typeface="Open Sans Light" panose="020B0306030504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D8927-3B63-4290-87ED-B2CB23A264C3}"/>
              </a:ext>
            </a:extLst>
          </p:cNvPr>
          <p:cNvSpPr/>
          <p:nvPr/>
        </p:nvSpPr>
        <p:spPr>
          <a:xfrm>
            <a:off x="7893698" y="1652754"/>
            <a:ext cx="3930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697B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Customers </a:t>
            </a:r>
            <a:r>
              <a:rPr lang="lv-LV" sz="1600" dirty="0">
                <a:solidFill>
                  <a:srgbClr val="697B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choo</a:t>
            </a:r>
            <a:r>
              <a:rPr lang="en-US" sz="1600" dirty="0">
                <a:solidFill>
                  <a:srgbClr val="697B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 us because we are</a:t>
            </a:r>
            <a:r>
              <a:rPr lang="lv-LV" sz="1600" dirty="0">
                <a:solidFill>
                  <a:srgbClr val="697B8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</a:t>
            </a:r>
            <a:endParaRPr lang="en-US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4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indow, indoor, person, man&#10;&#10;Description automatically generated">
            <a:extLst>
              <a:ext uri="{FF2B5EF4-FFF2-40B4-BE49-F238E27FC236}">
                <a16:creationId xmlns:a16="http://schemas.microsoft.com/office/drawing/2014/main" id="{ADC01A75-475B-4F8E-9634-22E1199545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5489"/>
            <a:ext cx="12242257" cy="8161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E0A36-7833-4686-9037-8D5EEA9B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365125"/>
            <a:ext cx="5402781" cy="1325563"/>
          </a:xfrm>
        </p:spPr>
        <p:txBody>
          <a:bodyPr/>
          <a:lstStyle/>
          <a:p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Profile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B714A0-9FC6-4C6A-8F5E-3B1F22774F5A}"/>
              </a:ext>
            </a:extLst>
          </p:cNvPr>
          <p:cNvSpPr txBox="1">
            <a:spLocks/>
          </p:cNvSpPr>
          <p:nvPr/>
        </p:nvSpPr>
        <p:spPr>
          <a:xfrm>
            <a:off x="5951019" y="365124"/>
            <a:ext cx="5402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tatistics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EB013-ED81-4476-AD2A-2F5614A55260}"/>
              </a:ext>
            </a:extLst>
          </p:cNvPr>
          <p:cNvSpPr txBox="1"/>
          <p:nvPr/>
        </p:nvSpPr>
        <p:spPr>
          <a:xfrm>
            <a:off x="548532" y="1979946"/>
            <a:ext cx="4506685" cy="378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Female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Male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Average age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Average income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790 EUR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most popular industries </a:t>
            </a:r>
            <a:endParaRPr lang="lv-LV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b="1" dirty="0" err="1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Manufacturing</a:t>
            </a:r>
            <a:endParaRPr lang="lv-LV" b="1" dirty="0">
              <a:solidFill>
                <a:srgbClr val="00B0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b="1" dirty="0" err="1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Retail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b="1" dirty="0" err="1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b="1" dirty="0" err="1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wholesale</a:t>
            </a:r>
            <a:endParaRPr lang="lv-LV" b="1" dirty="0">
              <a:solidFill>
                <a:srgbClr val="00B0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b="1" dirty="0" err="1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Higher 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education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 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NordCard 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 card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%</a:t>
            </a:r>
            <a:endParaRPr lang="lv-LV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DD68C-D8EF-4156-A1BC-D09BEC60E95B}"/>
              </a:ext>
            </a:extLst>
          </p:cNvPr>
          <p:cNvSpPr txBox="1"/>
          <p:nvPr/>
        </p:nvSpPr>
        <p:spPr>
          <a:xfrm>
            <a:off x="6015475" y="1979946"/>
            <a:ext cx="6011061" cy="406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Average 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reditlimit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amount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900 EUR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Utilization rate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Average repayment 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age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700 days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One-time loan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Constant creditline use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Debt rate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Default rate</a:t>
            </a:r>
            <a:r>
              <a:rPr lang="lv-LV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lv-LV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most popular spending categories</a:t>
            </a:r>
            <a:endParaRPr lang="lv-LV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600" b="1" dirty="0" err="1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</a:t>
            </a:r>
            <a:r>
              <a:rPr lang="lv-LV" sz="1600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600" b="1" dirty="0" err="1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goods</a:t>
            </a:r>
            <a:endParaRPr lang="lv-LV" sz="1600" b="1" dirty="0">
              <a:solidFill>
                <a:srgbClr val="00B0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</a:t>
            </a:r>
            <a:r>
              <a:rPr lang="lv-LV" sz="1600" b="1" dirty="0" err="1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repair</a:t>
            </a:r>
            <a:endParaRPr lang="lv-LV" sz="1600" b="1" dirty="0">
              <a:solidFill>
                <a:srgbClr val="00B0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rgbClr val="00B0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 purchase or repair</a:t>
            </a:r>
          </a:p>
        </p:txBody>
      </p:sp>
    </p:spTree>
    <p:extLst>
      <p:ext uri="{BB962C8B-B14F-4D97-AF65-F5344CB8AC3E}">
        <p14:creationId xmlns:p14="http://schemas.microsoft.com/office/powerpoint/2010/main" val="228950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7AF3-492B-482B-BF8D-1545DAA8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264748"/>
            <a:ext cx="10515600" cy="1325563"/>
          </a:xfrm>
        </p:spPr>
        <p:txBody>
          <a:bodyPr/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Our Clients Use the Product</a:t>
            </a:r>
          </a:p>
        </p:txBody>
      </p:sp>
      <p:pic>
        <p:nvPicPr>
          <p:cNvPr id="1026" name="Picture 2" descr="As a short-term loan">
            <a:extLst>
              <a:ext uri="{FF2B5EF4-FFF2-40B4-BE49-F238E27FC236}">
                <a16:creationId xmlns:a16="http://schemas.microsoft.com/office/drawing/2014/main" id="{397F1D40-7CC5-45B5-BD12-B5A17642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8" y="1625851"/>
            <a:ext cx="30087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BC8AB8-2A8C-4CC4-B61D-914654504732}"/>
              </a:ext>
            </a:extLst>
          </p:cNvPr>
          <p:cNvSpPr/>
          <p:nvPr/>
        </p:nvSpPr>
        <p:spPr>
          <a:xfrm>
            <a:off x="647963" y="3282135"/>
            <a:ext cx="2507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FC281"/>
                </a:solidFill>
                <a:latin typeface="Open Sans Light"/>
              </a:rPr>
              <a:t>As a short-term loan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3D146-3BC9-404E-80DA-BBAFD6EF22A3}"/>
              </a:ext>
            </a:extLst>
          </p:cNvPr>
          <p:cNvSpPr/>
          <p:nvPr/>
        </p:nvSpPr>
        <p:spPr>
          <a:xfrm>
            <a:off x="647963" y="3694646"/>
            <a:ext cx="3249853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400" dirty="0">
                <a:solidFill>
                  <a:srgbClr val="222222"/>
                </a:solidFill>
                <a:latin typeface="Open Sans Light"/>
              </a:rPr>
              <a:t>Suited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 for people who want to borrow in the short term. It is advantageous, fast, and 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don’t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 charge a loan extension fee</a:t>
            </a:r>
            <a:endParaRPr lang="en-US" sz="1400" dirty="0">
              <a:latin typeface="Open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B8CD0D-BA13-4CB2-8430-F2E0D4EBECCE}"/>
              </a:ext>
            </a:extLst>
          </p:cNvPr>
          <p:cNvSpPr txBox="1"/>
          <p:nvPr/>
        </p:nvSpPr>
        <p:spPr>
          <a:xfrm>
            <a:off x="382725" y="5113243"/>
            <a:ext cx="3620653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Open Sans Light"/>
              </a:rPr>
              <a:t>Apply just once, but use when </a:t>
            </a:r>
            <a:r>
              <a:rPr lang="lv-LV" sz="1200" dirty="0">
                <a:latin typeface="Open Sans Light"/>
              </a:rPr>
              <a:t>needed</a:t>
            </a:r>
            <a:endParaRPr lang="en-US" sz="1200" dirty="0">
              <a:latin typeface="Open Sans Light"/>
            </a:endParaRP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Have benefits of</a:t>
            </a:r>
            <a:r>
              <a:rPr lang="en-US" sz="1200" dirty="0">
                <a:latin typeface="Open Sans Light"/>
              </a:rPr>
              <a:t> interest-free period</a:t>
            </a: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Open Sans Light"/>
              </a:rPr>
              <a:t>Return in the long term and forget about paying extension fees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E8B977-EA7A-486C-B9FE-F26FFBCCFDF8}"/>
              </a:ext>
            </a:extLst>
          </p:cNvPr>
          <p:cNvSpPr/>
          <p:nvPr/>
        </p:nvSpPr>
        <p:spPr>
          <a:xfrm>
            <a:off x="4527621" y="3294536"/>
            <a:ext cx="230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dirty="0">
                <a:solidFill>
                  <a:srgbClr val="4FC281"/>
                </a:solidFill>
                <a:latin typeface="Open Sans Light"/>
              </a:rPr>
              <a:t>As money reserves</a:t>
            </a:r>
            <a:endParaRPr lang="en-US" sz="2000" dirty="0">
              <a:solidFill>
                <a:srgbClr val="4FC281"/>
              </a:solidFill>
              <a:latin typeface="Open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FAC86-9CF1-47D9-9BED-07FBA8DBB1DF}"/>
              </a:ext>
            </a:extLst>
          </p:cNvPr>
          <p:cNvSpPr/>
          <p:nvPr/>
        </p:nvSpPr>
        <p:spPr>
          <a:xfrm>
            <a:off x="4527621" y="3694646"/>
            <a:ext cx="3072736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v-LV" sz="1400" dirty="0">
                <a:solidFill>
                  <a:srgbClr val="222222"/>
                </a:solidFill>
                <a:latin typeface="Open Sans Light"/>
              </a:rPr>
              <a:t>U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se a credit line like money reserves that are always available to cover both unexpected and desired spending</a:t>
            </a:r>
            <a:endParaRPr lang="en-US" sz="1400" dirty="0">
              <a:latin typeface="Open Sans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68ADB-AE14-43CB-B3E2-D30BC519E8CD}"/>
              </a:ext>
            </a:extLst>
          </p:cNvPr>
          <p:cNvSpPr txBox="1"/>
          <p:nvPr/>
        </p:nvSpPr>
        <p:spPr>
          <a:xfrm>
            <a:off x="4203271" y="5113242"/>
            <a:ext cx="3592026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00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Apply now, but use when you want</a:t>
            </a:r>
            <a:endParaRPr lang="en-US" sz="1200" dirty="0">
              <a:latin typeface="Open Sans Light"/>
            </a:endParaRPr>
          </a:p>
          <a:p>
            <a:pPr marL="457200" indent="-1800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Start to repay, only when start to use it</a:t>
            </a:r>
            <a:endParaRPr lang="en-US" sz="1200" dirty="0">
              <a:latin typeface="Open Sans Light"/>
            </a:endParaRPr>
          </a:p>
          <a:p>
            <a:pPr marL="457200" indent="-180000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No fee for account opening and maintanance</a:t>
            </a:r>
            <a:endParaRPr lang="en-US" sz="1200" dirty="0">
              <a:latin typeface="Open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0143D-C5C3-4DDE-BA1B-08885C70DC5F}"/>
              </a:ext>
            </a:extLst>
          </p:cNvPr>
          <p:cNvSpPr/>
          <p:nvPr/>
        </p:nvSpPr>
        <p:spPr>
          <a:xfrm>
            <a:off x="8323647" y="3277745"/>
            <a:ext cx="2427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FC281"/>
                </a:solidFill>
                <a:latin typeface="Open Sans Light"/>
              </a:rPr>
              <a:t>As a </a:t>
            </a:r>
            <a:r>
              <a:rPr lang="lv-LV" sz="2000" dirty="0">
                <a:solidFill>
                  <a:srgbClr val="4FC281"/>
                </a:solidFill>
                <a:latin typeface="Open Sans Light"/>
              </a:rPr>
              <a:t>long</a:t>
            </a:r>
            <a:r>
              <a:rPr lang="en-US" sz="2000" dirty="0">
                <a:solidFill>
                  <a:srgbClr val="4FC281"/>
                </a:solidFill>
                <a:latin typeface="Open Sans Light"/>
              </a:rPr>
              <a:t>-term loan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D666AE-7803-4660-91D6-F635E46B6932}"/>
              </a:ext>
            </a:extLst>
          </p:cNvPr>
          <p:cNvSpPr/>
          <p:nvPr/>
        </p:nvSpPr>
        <p:spPr>
          <a:xfrm>
            <a:off x="8314596" y="3677855"/>
            <a:ext cx="3384804" cy="10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400" dirty="0">
                <a:solidFill>
                  <a:srgbClr val="222222"/>
                </a:solidFill>
                <a:latin typeface="Open Sans Light"/>
              </a:rPr>
              <a:t>There is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 always 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an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option of repaying 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the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 loan over a longer period, and thus benefit from flexible repayment options</a:t>
            </a:r>
            <a:endParaRPr lang="en-US" sz="1400" dirty="0">
              <a:latin typeface="Open Sans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B7D803-0096-406D-9B10-DACFEC257AED}"/>
              </a:ext>
            </a:extLst>
          </p:cNvPr>
          <p:cNvSpPr txBox="1"/>
          <p:nvPr/>
        </p:nvSpPr>
        <p:spPr>
          <a:xfrm>
            <a:off x="8008222" y="5113242"/>
            <a:ext cx="3592026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Pay a loan </a:t>
            </a:r>
            <a:r>
              <a:rPr lang="lv-LV" sz="1200" dirty="0" err="1">
                <a:latin typeface="Open Sans Light"/>
              </a:rPr>
              <a:t>within</a:t>
            </a:r>
            <a:r>
              <a:rPr lang="lv-LV" sz="1200" dirty="0">
                <a:latin typeface="Open Sans Light"/>
              </a:rPr>
              <a:t> 60 month</a:t>
            </a:r>
            <a:endParaRPr lang="en-US" sz="1200" dirty="0">
              <a:latin typeface="Open Sans Light"/>
            </a:endParaRP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Divide repayment in smaller parts</a:t>
            </a:r>
            <a:endParaRPr lang="en-US" sz="1200" dirty="0">
              <a:latin typeface="Open Sans Light"/>
            </a:endParaRPr>
          </a:p>
          <a:p>
            <a:pPr marL="457200" indent="-180000" algn="just">
              <a:lnSpc>
                <a:spcPct val="150000"/>
              </a:lnSpc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200" dirty="0">
                <a:latin typeface="Open Sans Light"/>
              </a:rPr>
              <a:t>With each payment interest gets smaller</a:t>
            </a:r>
            <a:endParaRPr lang="en-US" sz="1200" dirty="0">
              <a:latin typeface="Open Sans Light"/>
            </a:endParaRPr>
          </a:p>
        </p:txBody>
      </p:sp>
      <p:pic>
        <p:nvPicPr>
          <p:cNvPr id="1032" name="Picture 8" descr="As money reserves">
            <a:extLst>
              <a:ext uri="{FF2B5EF4-FFF2-40B4-BE49-F238E27FC236}">
                <a16:creationId xmlns:a16="http://schemas.microsoft.com/office/drawing/2014/main" id="{DF5BFFDB-F5BC-49AA-91EB-2B653DB3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43" y="1625851"/>
            <a:ext cx="30087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s a long-term loan">
            <a:extLst>
              <a:ext uri="{FF2B5EF4-FFF2-40B4-BE49-F238E27FC236}">
                <a16:creationId xmlns:a16="http://schemas.microsoft.com/office/drawing/2014/main" id="{10BB702F-BDB4-46FC-B205-765B002D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58" y="1625851"/>
            <a:ext cx="300066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3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92165"/>
            <a:ext cx="649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Model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2F6FDA-3F3B-4C5C-B38D-841700986B19}"/>
              </a:ext>
            </a:extLst>
          </p:cNvPr>
          <p:cNvGrpSpPr/>
          <p:nvPr/>
        </p:nvGrpSpPr>
        <p:grpSpPr>
          <a:xfrm>
            <a:off x="3359264" y="3032092"/>
            <a:ext cx="1134730" cy="1112345"/>
            <a:chOff x="335927" y="3218836"/>
            <a:chExt cx="1213646" cy="1189705"/>
          </a:xfrm>
        </p:grpSpPr>
        <p:sp>
          <p:nvSpPr>
            <p:cNvPr id="2" name="Oval 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1431AA4-53EA-4A64-ADE9-0DDD45607A5F}"/>
                </a:ext>
              </a:extLst>
            </p:cNvPr>
            <p:cNvSpPr/>
            <p:nvPr/>
          </p:nvSpPr>
          <p:spPr>
            <a:xfrm>
              <a:off x="359868" y="3218836"/>
              <a:ext cx="1189705" cy="11897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BC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5818E2-FB5A-418A-80B9-ADC914FBC9F5}"/>
                </a:ext>
              </a:extLst>
            </p:cNvPr>
            <p:cNvSpPr txBox="1"/>
            <p:nvPr/>
          </p:nvSpPr>
          <p:spPr>
            <a:xfrm>
              <a:off x="335927" y="3652105"/>
              <a:ext cx="119044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500" b="1" dirty="0">
                  <a:solidFill>
                    <a:srgbClr val="00B0BC"/>
                  </a:solidFill>
                  <a:latin typeface="Open Sans "/>
                  <a:ea typeface="Open Sans Light" panose="020B0306030504020204" pitchFamily="34" charset="0"/>
                  <a:cs typeface="Open Sans Light" panose="020B0306030504020204" pitchFamily="34" charset="0"/>
                </a:rPr>
                <a:t>web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7A2579-FF57-4A63-8419-8151EB9FECB7}"/>
              </a:ext>
            </a:extLst>
          </p:cNvPr>
          <p:cNvGrpSpPr/>
          <p:nvPr/>
        </p:nvGrpSpPr>
        <p:grpSpPr>
          <a:xfrm>
            <a:off x="5970938" y="2564600"/>
            <a:ext cx="1399102" cy="1396788"/>
            <a:chOff x="1426206" y="2988447"/>
            <a:chExt cx="1191676" cy="1189705"/>
          </a:xfrm>
        </p:grpSpPr>
        <p:sp>
          <p:nvSpPr>
            <p:cNvPr id="22" name="Oval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177DD452-3787-4AB1-A8FC-E1326979A5E8}"/>
                </a:ext>
              </a:extLst>
            </p:cNvPr>
            <p:cNvSpPr/>
            <p:nvPr/>
          </p:nvSpPr>
          <p:spPr>
            <a:xfrm>
              <a:off x="1426206" y="2988447"/>
              <a:ext cx="1189705" cy="11897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BC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F1811E-3B66-4F2E-9B36-02D20E200CB4}"/>
                </a:ext>
              </a:extLst>
            </p:cNvPr>
            <p:cNvSpPr txBox="1"/>
            <p:nvPr/>
          </p:nvSpPr>
          <p:spPr>
            <a:xfrm>
              <a:off x="1426206" y="3363380"/>
              <a:ext cx="119167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00B0BC"/>
                  </a:solidFill>
                  <a:latin typeface="Open Sans "/>
                  <a:ea typeface="Open Sans Light" panose="020B0306030504020204" pitchFamily="34" charset="0"/>
                  <a:cs typeface="Open Sans Light" panose="020B0306030504020204" pitchFamily="34" charset="0"/>
                </a:rPr>
                <a:t>online </a:t>
              </a:r>
            </a:p>
            <a:p>
              <a:pPr algn="ctr"/>
              <a:r>
                <a:rPr lang="en-US" sz="1500" b="1" dirty="0">
                  <a:solidFill>
                    <a:srgbClr val="00B0BC"/>
                  </a:solidFill>
                  <a:latin typeface="Open Sans "/>
                  <a:ea typeface="Open Sans Light" panose="020B0306030504020204" pitchFamily="34" charset="0"/>
                  <a:cs typeface="Open Sans Light" panose="020B0306030504020204" pitchFamily="34" charset="0"/>
                </a:rPr>
                <a:t>banking</a:t>
              </a:r>
              <a:endParaRPr lang="lv-LV" sz="1500" b="1" dirty="0">
                <a:solidFill>
                  <a:srgbClr val="00B0BC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C30D5B-44D2-43CD-8D47-8025CB63D2A7}"/>
              </a:ext>
            </a:extLst>
          </p:cNvPr>
          <p:cNvGrpSpPr/>
          <p:nvPr/>
        </p:nvGrpSpPr>
        <p:grpSpPr>
          <a:xfrm>
            <a:off x="5618115" y="4515053"/>
            <a:ext cx="1568720" cy="1568720"/>
            <a:chOff x="923035" y="3267213"/>
            <a:chExt cx="1568720" cy="156872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8B7EA97-AA61-42BF-B2F7-83764539A488}"/>
                </a:ext>
              </a:extLst>
            </p:cNvPr>
            <p:cNvSpPr/>
            <p:nvPr/>
          </p:nvSpPr>
          <p:spPr>
            <a:xfrm>
              <a:off x="923035" y="3267213"/>
              <a:ext cx="1568720" cy="156872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BC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ED059B-86A6-4474-B1CD-1562CFA1CBF8}"/>
                </a:ext>
              </a:extLst>
            </p:cNvPr>
            <p:cNvSpPr txBox="1"/>
            <p:nvPr/>
          </p:nvSpPr>
          <p:spPr>
            <a:xfrm>
              <a:off x="1117666" y="3836495"/>
              <a:ext cx="1190447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500" b="1" dirty="0">
                  <a:solidFill>
                    <a:srgbClr val="00B0BC"/>
                  </a:solidFill>
                  <a:latin typeface="Open Sans "/>
                  <a:ea typeface="Open Sans Light" panose="020B0306030504020204" pitchFamily="34" charset="0"/>
                  <a:cs typeface="Open Sans Light" panose="020B0306030504020204" pitchFamily="34" charset="0"/>
                </a:rPr>
                <a:t>customer service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45760A-7794-4498-93BB-5259EDAB4765}"/>
              </a:ext>
            </a:extLst>
          </p:cNvPr>
          <p:cNvGrpSpPr/>
          <p:nvPr/>
        </p:nvGrpSpPr>
        <p:grpSpPr>
          <a:xfrm>
            <a:off x="3487129" y="2019452"/>
            <a:ext cx="2243861" cy="3792707"/>
            <a:chOff x="516037" y="1161452"/>
            <a:chExt cx="2243861" cy="3792707"/>
          </a:xfrm>
        </p:grpSpPr>
        <p:sp>
          <p:nvSpPr>
            <p:cNvPr id="28" name="Oval 27">
              <a:hlinkClick r:id="" action="ppaction://noaction"/>
              <a:extLst>
                <a:ext uri="{FF2B5EF4-FFF2-40B4-BE49-F238E27FC236}">
                  <a16:creationId xmlns:a16="http://schemas.microsoft.com/office/drawing/2014/main" id="{B0556B4B-A7B3-4A04-9E7C-7A0EDCB0605F}"/>
                </a:ext>
              </a:extLst>
            </p:cNvPr>
            <p:cNvSpPr/>
            <p:nvPr/>
          </p:nvSpPr>
          <p:spPr>
            <a:xfrm>
              <a:off x="516845" y="3657053"/>
              <a:ext cx="1297106" cy="129710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BC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921333-3CB8-4926-AF3B-BAA40799B446}"/>
                </a:ext>
              </a:extLst>
            </p:cNvPr>
            <p:cNvSpPr txBox="1"/>
            <p:nvPr/>
          </p:nvSpPr>
          <p:spPr>
            <a:xfrm>
              <a:off x="516037" y="4180169"/>
              <a:ext cx="1297914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500" b="1" dirty="0">
                  <a:solidFill>
                    <a:srgbClr val="00B0B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FinTech</a:t>
              </a:r>
            </a:p>
          </p:txBody>
        </p:sp>
        <p:sp>
          <p:nvSpPr>
            <p:cNvPr id="31" name="Oval 30">
              <a:hlinkClick r:id="" action="ppaction://noaction"/>
              <a:extLst>
                <a:ext uri="{FF2B5EF4-FFF2-40B4-BE49-F238E27FC236}">
                  <a16:creationId xmlns:a16="http://schemas.microsoft.com/office/drawing/2014/main" id="{53779BED-FFC6-465C-8F1B-CF1148CD8D23}"/>
                </a:ext>
              </a:extLst>
            </p:cNvPr>
            <p:cNvSpPr/>
            <p:nvPr/>
          </p:nvSpPr>
          <p:spPr>
            <a:xfrm>
              <a:off x="1453461" y="1161452"/>
              <a:ext cx="1297106" cy="1297106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BC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13927B-46F9-4DAB-B7E4-9C1D9B64903E}"/>
                </a:ext>
              </a:extLst>
            </p:cNvPr>
            <p:cNvSpPr txBox="1"/>
            <p:nvPr/>
          </p:nvSpPr>
          <p:spPr>
            <a:xfrm>
              <a:off x="1461984" y="1561556"/>
              <a:ext cx="1297914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500" b="1" dirty="0">
                  <a:solidFill>
                    <a:srgbClr val="00B0B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payment card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8E91402-595D-44CE-9B51-3E30201ED728}"/>
              </a:ext>
            </a:extLst>
          </p:cNvPr>
          <p:cNvSpPr txBox="1"/>
          <p:nvPr/>
        </p:nvSpPr>
        <p:spPr>
          <a:xfrm>
            <a:off x="695125" y="3087714"/>
            <a:ext cx="1977023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1800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brand</a:t>
            </a:r>
          </a:p>
          <a:p>
            <a:pPr marL="1800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marketing &amp; SEO</a:t>
            </a:r>
          </a:p>
          <a:p>
            <a:pPr marL="1800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online </a:t>
            </a:r>
            <a:r>
              <a:rPr lang="en-US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applications</a:t>
            </a: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800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FAQ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96373D-6527-451A-9D60-BC5677F4E41A}"/>
              </a:ext>
            </a:extLst>
          </p:cNvPr>
          <p:cNvSpPr txBox="1"/>
          <p:nvPr/>
        </p:nvSpPr>
        <p:spPr>
          <a:xfrm>
            <a:off x="516307" y="4964263"/>
            <a:ext cx="3212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 driven approach</a:t>
            </a:r>
          </a:p>
          <a:p>
            <a:pPr marL="4572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extensive automation</a:t>
            </a:r>
            <a:endParaRPr lang="en-U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All-in-</a:t>
            </a:r>
            <a:r>
              <a:rPr lang="en-US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nline</a:t>
            </a:r>
            <a:r>
              <a:rPr lang="en-US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principle</a:t>
            </a:r>
          </a:p>
          <a:p>
            <a:pPr marL="4572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fully integrated infrastructure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D6F989-3AAC-4E25-8C36-DBB597D7ED23}"/>
              </a:ext>
            </a:extLst>
          </p:cNvPr>
          <p:cNvSpPr txBox="1"/>
          <p:nvPr/>
        </p:nvSpPr>
        <p:spPr>
          <a:xfrm>
            <a:off x="7414849" y="2428895"/>
            <a:ext cx="26522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52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 service</a:t>
            </a:r>
            <a:endParaRPr lang="lv-LV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252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invocing</a:t>
            </a:r>
          </a:p>
          <a:p>
            <a:pPr marL="457200" indent="-252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account statement</a:t>
            </a:r>
          </a:p>
          <a:p>
            <a:pPr marL="457200" indent="-252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communication</a:t>
            </a:r>
          </a:p>
          <a:p>
            <a:pPr marL="457200" indent="-252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profile settings</a:t>
            </a:r>
          </a:p>
          <a:p>
            <a:pPr marL="457200" indent="-252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payments</a:t>
            </a:r>
          </a:p>
          <a:p>
            <a:pPr marL="457200" indent="-252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notification settings</a:t>
            </a:r>
          </a:p>
          <a:p>
            <a:pPr marL="457200" indent="-252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paid-service administration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715863-F652-49CD-885D-18CD42722683}"/>
              </a:ext>
            </a:extLst>
          </p:cNvPr>
          <p:cNvSpPr txBox="1"/>
          <p:nvPr/>
        </p:nvSpPr>
        <p:spPr>
          <a:xfrm>
            <a:off x="7283751" y="5295473"/>
            <a:ext cx="426358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applications (AML, KYC, scoring)</a:t>
            </a:r>
          </a:p>
          <a:p>
            <a:pPr marL="4572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 customer service</a:t>
            </a:r>
          </a:p>
          <a:p>
            <a:pPr marL="4572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debt collection</a:t>
            </a:r>
          </a:p>
          <a:p>
            <a:pPr marL="4572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endParaRPr lang="en-US" sz="13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764E83-B3F0-4B17-9C98-2A3F901AA9A1}"/>
              </a:ext>
            </a:extLst>
          </p:cNvPr>
          <p:cNvGrpSpPr/>
          <p:nvPr/>
        </p:nvGrpSpPr>
        <p:grpSpPr>
          <a:xfrm>
            <a:off x="4302826" y="3087714"/>
            <a:ext cx="2069120" cy="2069120"/>
            <a:chOff x="-3049968" y="2574578"/>
            <a:chExt cx="2069120" cy="2069120"/>
          </a:xfrm>
          <a:solidFill>
            <a:srgbClr val="00B0BC"/>
          </a:solidFill>
        </p:grpSpPr>
        <p:sp>
          <p:nvSpPr>
            <p:cNvPr id="40" name="Oval 3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CC9885B-5468-4A26-9AC2-0F703A96BE67}"/>
                </a:ext>
              </a:extLst>
            </p:cNvPr>
            <p:cNvSpPr/>
            <p:nvPr/>
          </p:nvSpPr>
          <p:spPr>
            <a:xfrm>
              <a:off x="-3049968" y="2574578"/>
              <a:ext cx="2069120" cy="206912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EF0CBA-2951-45EC-8F3D-7EBDBCB84BD0}"/>
                </a:ext>
              </a:extLst>
            </p:cNvPr>
            <p:cNvSpPr txBox="1"/>
            <p:nvPr/>
          </p:nvSpPr>
          <p:spPr>
            <a:xfrm>
              <a:off x="-2973649" y="3393406"/>
              <a:ext cx="1916482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NordCard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E525417-7EC6-4094-8E03-B7C6168DCBBF}"/>
              </a:ext>
            </a:extLst>
          </p:cNvPr>
          <p:cNvSpPr txBox="1"/>
          <p:nvPr/>
        </p:nvSpPr>
        <p:spPr>
          <a:xfrm>
            <a:off x="5424692" y="1200046"/>
            <a:ext cx="2489279" cy="8925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1800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mastercard </a:t>
            </a:r>
          </a:p>
          <a:p>
            <a:pPr marL="1800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payments all over the world</a:t>
            </a:r>
          </a:p>
          <a:p>
            <a:pPr marL="1800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ATM cash withdrawals</a:t>
            </a:r>
          </a:p>
          <a:p>
            <a:pPr marL="180000" indent="-180000">
              <a:buClr>
                <a:srgbClr val="00B0BC"/>
              </a:buClr>
              <a:buFont typeface="Arial" panose="020B0604020202020204" pitchFamily="34" charset="0"/>
              <a:buChar char="•"/>
            </a:pPr>
            <a:r>
              <a:rPr lang="lv-LV" sz="13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secure online payments</a:t>
            </a:r>
          </a:p>
        </p:txBody>
      </p:sp>
    </p:spTree>
    <p:extLst>
      <p:ext uri="{BB962C8B-B14F-4D97-AF65-F5344CB8AC3E}">
        <p14:creationId xmlns:p14="http://schemas.microsoft.com/office/powerpoint/2010/main" val="72802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4B12FC-2785-4418-BF97-9AECCBADA86C}"/>
              </a:ext>
            </a:extLst>
          </p:cNvPr>
          <p:cNvSpPr txBox="1"/>
          <p:nvPr/>
        </p:nvSpPr>
        <p:spPr>
          <a:xfrm>
            <a:off x="478972" y="492165"/>
            <a:ext cx="649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Management Team</a:t>
            </a:r>
            <a:endParaRPr lang="lv-LV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03CD1C-3B86-41C3-BB2E-244113612B5B}"/>
              </a:ext>
            </a:extLst>
          </p:cNvPr>
          <p:cNvGrpSpPr/>
          <p:nvPr/>
        </p:nvGrpSpPr>
        <p:grpSpPr>
          <a:xfrm>
            <a:off x="3147525" y="2263333"/>
            <a:ext cx="2333625" cy="3366751"/>
            <a:chOff x="1524000" y="1952625"/>
            <a:chExt cx="2333625" cy="336675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65037B-EB50-48A9-A618-408CB3F383CC}"/>
                </a:ext>
              </a:extLst>
            </p:cNvPr>
            <p:cNvSpPr/>
            <p:nvPr/>
          </p:nvSpPr>
          <p:spPr>
            <a:xfrm>
              <a:off x="1524000" y="1952625"/>
              <a:ext cx="2333625" cy="2333625"/>
            </a:xfrm>
            <a:prstGeom prst="ellipse">
              <a:avLst/>
            </a:prstGeom>
            <a:solidFill>
              <a:srgbClr val="DDE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951A94-9DAC-4A47-A6EC-AFD890239A03}"/>
                </a:ext>
              </a:extLst>
            </p:cNvPr>
            <p:cNvSpPr txBox="1"/>
            <p:nvPr/>
          </p:nvSpPr>
          <p:spPr>
            <a:xfrm>
              <a:off x="1524000" y="4448175"/>
              <a:ext cx="2333625" cy="87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lv-LV" b="1" dirty="0">
                  <a:latin typeface="Oxygen" panose="02000503000000000000" pitchFamily="2" charset="0"/>
                </a:rPr>
                <a:t>Andrejs Saricevs</a:t>
              </a:r>
            </a:p>
            <a:p>
              <a:pPr algn="ctr">
                <a:lnSpc>
                  <a:spcPct val="150000"/>
                </a:lnSpc>
              </a:pPr>
              <a:r>
                <a:rPr lang="lv-LV" dirty="0">
                  <a:latin typeface="Oxygen" panose="02000503000000000000" pitchFamily="2" charset="0"/>
                </a:rPr>
                <a:t>Board Member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DED271-BC58-424F-A4D2-830BD66EEEA3}"/>
              </a:ext>
            </a:extLst>
          </p:cNvPr>
          <p:cNvGrpSpPr/>
          <p:nvPr/>
        </p:nvGrpSpPr>
        <p:grpSpPr>
          <a:xfrm>
            <a:off x="6674913" y="2263333"/>
            <a:ext cx="2333625" cy="3366751"/>
            <a:chOff x="1524000" y="1952625"/>
            <a:chExt cx="2333625" cy="336675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D83AE62-BE71-4B79-B415-ED426252EBAF}"/>
                </a:ext>
              </a:extLst>
            </p:cNvPr>
            <p:cNvSpPr/>
            <p:nvPr/>
          </p:nvSpPr>
          <p:spPr>
            <a:xfrm>
              <a:off x="1524000" y="1952625"/>
              <a:ext cx="2333625" cy="2333625"/>
            </a:xfrm>
            <a:prstGeom prst="ellipse">
              <a:avLst/>
            </a:prstGeom>
            <a:solidFill>
              <a:srgbClr val="DDE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5F9DA2-E850-4348-B439-C4D0267A957A}"/>
                </a:ext>
              </a:extLst>
            </p:cNvPr>
            <p:cNvSpPr txBox="1"/>
            <p:nvPr/>
          </p:nvSpPr>
          <p:spPr>
            <a:xfrm>
              <a:off x="1524000" y="4448175"/>
              <a:ext cx="2333625" cy="87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lv-LV" b="1" dirty="0">
                  <a:latin typeface="Oxygen" panose="02000503000000000000" pitchFamily="2" charset="0"/>
                </a:rPr>
                <a:t>Daniels Jukna</a:t>
              </a:r>
            </a:p>
            <a:p>
              <a:pPr algn="ctr">
                <a:lnSpc>
                  <a:spcPct val="150000"/>
                </a:lnSpc>
              </a:pPr>
              <a:r>
                <a:rPr lang="lv-LV" dirty="0">
                  <a:latin typeface="Oxygen" panose="02000503000000000000" pitchFamily="2" charset="0"/>
                </a:rPr>
                <a:t>CEO</a:t>
              </a:r>
            </a:p>
          </p:txBody>
        </p:sp>
      </p:grpSp>
      <p:pic>
        <p:nvPicPr>
          <p:cNvPr id="46" name="Picture 45" descr="A person wearing a white shirt and smiling at the camera&#10;&#10;Description automatically generated">
            <a:extLst>
              <a:ext uri="{FF2B5EF4-FFF2-40B4-BE49-F238E27FC236}">
                <a16:creationId xmlns:a16="http://schemas.microsoft.com/office/drawing/2014/main" id="{C4CBC6F1-84DA-4A7A-9B58-FA40849FA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42" y="2226907"/>
            <a:ext cx="2461648" cy="2445699"/>
          </a:xfrm>
          <a:prstGeom prst="rect">
            <a:avLst/>
          </a:prstGeom>
        </p:spPr>
      </p:pic>
      <p:pic>
        <p:nvPicPr>
          <p:cNvPr id="47" name="Picture 4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69A2E4F-26E9-4ACA-9E60-E0277C83D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33" y="2185393"/>
            <a:ext cx="2508219" cy="24872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B3FBB5-4870-435C-843D-924926BFABC7}"/>
              </a:ext>
            </a:extLst>
          </p:cNvPr>
          <p:cNvSpPr/>
          <p:nvPr/>
        </p:nvSpPr>
        <p:spPr>
          <a:xfrm>
            <a:off x="373427" y="1662107"/>
            <a:ext cx="2461648" cy="425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400" dirty="0">
                <a:solidFill>
                  <a:srgbClr val="222222"/>
                </a:solidFill>
                <a:latin typeface="Open Sans Light"/>
              </a:rPr>
              <a:t>B</a:t>
            </a:r>
            <a:r>
              <a:rPr lang="en-US" sz="1400" dirty="0" err="1">
                <a:solidFill>
                  <a:srgbClr val="222222"/>
                </a:solidFill>
                <a:latin typeface="Open Sans Light"/>
              </a:rPr>
              <a:t>usiness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entrepreneur with over 1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0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years experience in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22222"/>
                </a:solidFill>
                <a:latin typeface="Open Sans Light"/>
              </a:rPr>
              <a:t>business management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and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varied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experience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in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strategic planning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,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finance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and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operations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 in the banking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and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brokerage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i</a:t>
            </a:r>
            <a:r>
              <a:rPr lang="en-US" sz="1400" dirty="0" err="1">
                <a:solidFill>
                  <a:srgbClr val="222222"/>
                </a:solidFill>
                <a:latin typeface="Open Sans Light"/>
              </a:rPr>
              <a:t>ndustry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.</a:t>
            </a:r>
          </a:p>
          <a:p>
            <a:pPr>
              <a:lnSpc>
                <a:spcPct val="150000"/>
              </a:lnSpc>
            </a:pPr>
            <a:endParaRPr lang="lv-LV" sz="1400" dirty="0">
              <a:solidFill>
                <a:srgbClr val="222222"/>
              </a:solidFill>
              <a:latin typeface="Open Sans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M.Fin.M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.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from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the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School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of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Business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and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Finance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B.Fin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from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the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School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of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Business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and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Finance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3190D-B1E7-426D-BE4B-C0DF3B2DD800}"/>
              </a:ext>
            </a:extLst>
          </p:cNvPr>
          <p:cNvSpPr/>
          <p:nvPr/>
        </p:nvSpPr>
        <p:spPr>
          <a:xfrm>
            <a:off x="9388540" y="1500525"/>
            <a:ext cx="2430033" cy="425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400" dirty="0">
                <a:solidFill>
                  <a:srgbClr val="222222"/>
                </a:solidFill>
                <a:latin typeface="Open Sans Light"/>
              </a:rPr>
              <a:t>E</a:t>
            </a:r>
            <a:r>
              <a:rPr lang="en-US" sz="1400" dirty="0" err="1">
                <a:solidFill>
                  <a:srgbClr val="222222"/>
                </a:solidFill>
                <a:latin typeface="Open Sans Light"/>
              </a:rPr>
              <a:t>xecutive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manager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with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22222"/>
                </a:solidFill>
                <a:latin typeface="Open Sans Light"/>
              </a:rPr>
              <a:t>varied experience in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22222"/>
                </a:solidFill>
                <a:latin typeface="Open Sans Light"/>
              </a:rPr>
              <a:t>business development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,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finance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,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economics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,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jurisprudence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, IT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and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operations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management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.</a:t>
            </a:r>
          </a:p>
          <a:p>
            <a:pPr>
              <a:lnSpc>
                <a:spcPct val="150000"/>
              </a:lnSpc>
            </a:pPr>
            <a:endParaRPr lang="lv-LV" sz="1400" dirty="0">
              <a:solidFill>
                <a:srgbClr val="222222"/>
              </a:solidFill>
              <a:latin typeface="Open Sans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M.Econ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. </a:t>
            </a:r>
            <a:r>
              <a:rPr lang="en-US" sz="1400" dirty="0">
                <a:solidFill>
                  <a:srgbClr val="222222"/>
                </a:solidFill>
                <a:latin typeface="Open Sans Light"/>
              </a:rPr>
              <a:t>from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the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University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of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Latvia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B.Fin.Eng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.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from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Riga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Technical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University</a:t>
            </a:r>
            <a:endParaRPr lang="lv-LV" sz="1400" dirty="0">
              <a:solidFill>
                <a:srgbClr val="222222"/>
              </a:solidFill>
              <a:latin typeface="Open Sans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economics</a:t>
            </a:r>
            <a:r>
              <a:rPr lang="lv-LV" sz="1400" dirty="0">
                <a:solidFill>
                  <a:srgbClr val="222222"/>
                </a:solidFill>
                <a:latin typeface="Open Sans Light"/>
              </a:rPr>
              <a:t> </a:t>
            </a:r>
            <a:r>
              <a:rPr lang="lv-LV" sz="1400" dirty="0" err="1">
                <a:solidFill>
                  <a:srgbClr val="222222"/>
                </a:solidFill>
                <a:latin typeface="Open Sans Light"/>
              </a:rPr>
              <a:t>lecturer</a:t>
            </a:r>
            <a:endParaRPr lang="lv-LV" sz="1400" dirty="0">
              <a:solidFill>
                <a:srgbClr val="222222"/>
              </a:solidFill>
              <a:latin typeface="Open Sans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Open Sans Light"/>
              </a:rPr>
              <a:t>CAMS </a:t>
            </a:r>
            <a:r>
              <a:rPr lang="en-US" sz="1400" dirty="0" err="1">
                <a:latin typeface="Open Sans Light"/>
              </a:rPr>
              <a:t>certifi</a:t>
            </a:r>
            <a:r>
              <a:rPr lang="lv-LV" sz="1400" dirty="0">
                <a:latin typeface="Open Sans Light"/>
              </a:rPr>
              <a:t>ed</a:t>
            </a:r>
            <a:endParaRPr lang="en-US" sz="1400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574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972f8d-4866-4e1a-9ef6-58dfb4073d11" xsi:nil="true"/>
    <lcf76f155ced4ddcb4097134ff3c332f xmlns="46e2c45c-ac8f-46ac-9ce2-eef84e4902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E23C1D17BFADD44AF49CF1D29E9C6D7" ma:contentTypeVersion="18" ma:contentTypeDescription="Izveidot jaunu dokumentu." ma:contentTypeScope="" ma:versionID="feeaf008b43d7b215fd35a73cd2731e7">
  <xsd:schema xmlns:xsd="http://www.w3.org/2001/XMLSchema" xmlns:xs="http://www.w3.org/2001/XMLSchema" xmlns:p="http://schemas.microsoft.com/office/2006/metadata/properties" xmlns:ns2="46e2c45c-ac8f-46ac-9ce2-eef84e490282" xmlns:ns3="b7972f8d-4866-4e1a-9ef6-58dfb4073d11" targetNamespace="http://schemas.microsoft.com/office/2006/metadata/properties" ma:root="true" ma:fieldsID="f643b67d6f753622b5262a8586345b48" ns2:_="" ns3:_="">
    <xsd:import namespace="46e2c45c-ac8f-46ac-9ce2-eef84e490282"/>
    <xsd:import namespace="b7972f8d-4866-4e1a-9ef6-58dfb4073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2c45c-ac8f-46ac-9ce2-eef84e490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3425df07-41e7-4261-80db-7a5bdf4127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72f8d-4866-4e1a-9ef6-58dfb4073d1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ae0698-3c63-459f-99b8-24a41abe1795}" ma:internalName="TaxCatchAll" ma:showField="CatchAllData" ma:web="b7972f8d-4866-4e1a-9ef6-58dfb4073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48C384-BE7F-4415-BEE7-7A4930B418F9}">
  <ds:schemaRefs>
    <ds:schemaRef ds:uri="http://schemas.microsoft.com/office/2006/metadata/properties"/>
    <ds:schemaRef ds:uri="b7972f8d-4866-4e1a-9ef6-58dfb4073d11"/>
    <ds:schemaRef ds:uri="http://purl.org/dc/dcmitype/"/>
    <ds:schemaRef ds:uri="http://schemas.openxmlformats.org/package/2006/metadata/core-properties"/>
    <ds:schemaRef ds:uri="46e2c45c-ac8f-46ac-9ce2-eef84e49028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51F4CE8-ABB6-43E8-94C7-4E313779C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4C41CD-F2AA-4748-8F54-D0FA2A43FBE6}"/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1264</Words>
  <Application>Microsoft Office PowerPoint</Application>
  <PresentationFormat>Widescreen</PresentationFormat>
  <Paragraphs>292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</vt:lpstr>
      <vt:lpstr>Open Sans Light</vt:lpstr>
      <vt:lpstr>Open Sans Semibold</vt:lpstr>
      <vt:lpstr>Oxygen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How Our Clients Apply </vt:lpstr>
      <vt:lpstr>Customer Profile</vt:lpstr>
      <vt:lpstr>How Our Clients Use the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Viktorija Prokopenko</dc:creator>
  <cp:lastModifiedBy>Dāniels Jukna</cp:lastModifiedBy>
  <cp:revision>796</cp:revision>
  <dcterms:created xsi:type="dcterms:W3CDTF">2019-10-23T13:19:16Z</dcterms:created>
  <dcterms:modified xsi:type="dcterms:W3CDTF">2023-06-21T08:05:37Z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0x0101001E23C1D17BFADD44AF49CF1D29E9C6D7</vt:lpwstr>
  </property>
  <property fmtid="{D5CDD505-2E9C-101B-9397-08002B2CF9AE}" pid="3" name="Order">
    <vt:r8>1726800</vt:r8>
  </property>
  <property fmtid="{D5CDD505-2E9C-101B-9397-08002B2CF9AE}" pid="4" name="MediaServiceImageTags">
    <vt:lpwstr/>
  </property>
</Properties>
</file>