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6" r:id="rId4"/>
    <p:sldId id="275" r:id="rId5"/>
    <p:sldId id="264" r:id="rId6"/>
    <p:sldId id="257" r:id="rId7"/>
    <p:sldId id="278" r:id="rId8"/>
    <p:sldId id="277" r:id="rId9"/>
    <p:sldId id="266"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nislava Asenova" initials="SA" lastIdx="1" clrIdx="0">
    <p:extLst>
      <p:ext uri="{19B8F6BF-5375-455C-9EA6-DF929625EA0E}">
        <p15:presenceInfo xmlns:p15="http://schemas.microsoft.com/office/powerpoint/2012/main" userId="S-1-5-21-2392278665-2775997090-1973553397-235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532"/>
    <a:srgbClr val="0082AA"/>
    <a:srgbClr val="5AC3BE"/>
    <a:srgbClr val="000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8" autoAdjust="0"/>
    <p:restoredTop sz="94660"/>
  </p:normalViewPr>
  <p:slideViewPr>
    <p:cSldViewPr snapToGrid="0">
      <p:cViewPr varScale="1">
        <p:scale>
          <a:sx n="63" d="100"/>
          <a:sy n="63" d="100"/>
        </p:scale>
        <p:origin x="8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ow.easycredit.bg\FileServer\White%20Card\Reports\Analysis\20220715_Iuvo_Yearly_Presentation\Presentation_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bg-BG" sz="1800" b="1" i="0" baseline="0" dirty="0">
                <a:solidFill>
                  <a:srgbClr val="0F0532"/>
                </a:solidFill>
                <a:effectLst/>
                <a:latin typeface="Corbel" panose="020B0503020204020204" pitchFamily="34" charset="0"/>
              </a:rPr>
              <a:t>Одобрени кредитни продукти </a:t>
            </a:r>
            <a:endParaRPr lang="bg-BG" sz="1800" b="1" dirty="0">
              <a:solidFill>
                <a:srgbClr val="0F0532"/>
              </a:solidFill>
              <a:effectLst/>
              <a:latin typeface="Corbel" panose="020B0503020204020204" pitchFamily="34" charset="0"/>
            </a:endParaRPr>
          </a:p>
        </c:rich>
      </c:tx>
      <c:layout>
        <c:manualLayout>
          <c:xMode val="edge"/>
          <c:yMode val="edge"/>
          <c:x val="0.27491239443826232"/>
          <c:y val="4.2872903109939624E-3"/>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plotArea>
      <c:layout/>
      <c:barChart>
        <c:barDir val="col"/>
        <c:grouping val="clustered"/>
        <c:varyColors val="0"/>
        <c:ser>
          <c:idx val="0"/>
          <c:order val="0"/>
          <c:tx>
            <c:strRef>
              <c:f>Sheet2!$B$1</c:f>
              <c:strCache>
                <c:ptCount val="1"/>
                <c:pt idx="0">
                  <c:v>New_Clients</c:v>
                </c:pt>
              </c:strCache>
            </c:strRef>
          </c:tx>
          <c:spPr>
            <a:solidFill>
              <a:srgbClr val="0082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F0532"/>
                    </a:solidFill>
                    <a:latin typeface="Corbel" panose="020B0503020204020204" pitchFamily="34" charset="0"/>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Sheet2!$A$2:$A$9</c:f>
              <c:numCache>
                <c:formatCode>General</c:formatCode>
                <c:ptCount val="8"/>
                <c:pt idx="0">
                  <c:v>2014</c:v>
                </c:pt>
                <c:pt idx="1">
                  <c:v>2015</c:v>
                </c:pt>
                <c:pt idx="2">
                  <c:v>2016</c:v>
                </c:pt>
                <c:pt idx="3">
                  <c:v>2017</c:v>
                </c:pt>
                <c:pt idx="4">
                  <c:v>2018</c:v>
                </c:pt>
                <c:pt idx="5">
                  <c:v>2019</c:v>
                </c:pt>
                <c:pt idx="6">
                  <c:v>2020</c:v>
                </c:pt>
                <c:pt idx="7">
                  <c:v>2021</c:v>
                </c:pt>
              </c:numCache>
            </c:numRef>
          </c:cat>
          <c:val>
            <c:numRef>
              <c:f>Sheet2!$B$2:$B$9</c:f>
              <c:numCache>
                <c:formatCode>General</c:formatCode>
                <c:ptCount val="8"/>
                <c:pt idx="0">
                  <c:v>22277</c:v>
                </c:pt>
                <c:pt idx="1">
                  <c:v>21988</c:v>
                </c:pt>
                <c:pt idx="2">
                  <c:v>43610</c:v>
                </c:pt>
                <c:pt idx="3">
                  <c:v>36565</c:v>
                </c:pt>
                <c:pt idx="4">
                  <c:v>39881</c:v>
                </c:pt>
                <c:pt idx="5">
                  <c:v>49549</c:v>
                </c:pt>
                <c:pt idx="6">
                  <c:v>54555</c:v>
                </c:pt>
                <c:pt idx="7" formatCode="#,##0">
                  <c:v>80029</c:v>
                </c:pt>
              </c:numCache>
            </c:numRef>
          </c:val>
          <c:extLst>
            <c:ext xmlns:c16="http://schemas.microsoft.com/office/drawing/2014/chart" uri="{C3380CC4-5D6E-409C-BE32-E72D297353CC}">
              <c16:uniqueId val="{00000000-1033-4824-8FFD-1FADD407EF6C}"/>
            </c:ext>
          </c:extLst>
        </c:ser>
        <c:dLbls>
          <c:showLegendKey val="0"/>
          <c:showVal val="0"/>
          <c:showCatName val="0"/>
          <c:showSerName val="0"/>
          <c:showPercent val="0"/>
          <c:showBubbleSize val="0"/>
        </c:dLbls>
        <c:gapWidth val="219"/>
        <c:overlap val="-27"/>
        <c:axId val="458826128"/>
        <c:axId val="458821552"/>
      </c:barChart>
      <c:catAx>
        <c:axId val="45882612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458821552"/>
        <c:crosses val="autoZero"/>
        <c:auto val="1"/>
        <c:lblAlgn val="ctr"/>
        <c:lblOffset val="100"/>
        <c:noMultiLvlLbl val="0"/>
      </c:catAx>
      <c:valAx>
        <c:axId val="458821552"/>
        <c:scaling>
          <c:orientation val="minMax"/>
        </c:scaling>
        <c:delete val="1"/>
        <c:axPos val="l"/>
        <c:numFmt formatCode="General" sourceLinked="1"/>
        <c:majorTickMark val="none"/>
        <c:minorTickMark val="none"/>
        <c:tickLblPos val="nextTo"/>
        <c:crossAx val="458826128"/>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simple1" qsCatId="simple" csTypeId="urn:microsoft.com/office/officeart/2005/8/colors/accent1_3" csCatId="accent1" phldr="1"/>
      <dgm:spPr/>
      <dgm:t>
        <a:bodyPr/>
        <a:lstStyle/>
        <a:p>
          <a:endParaRPr lang="en-US"/>
        </a:p>
      </dgm:t>
    </dgm:pt>
    <dgm:pt modelId="{8DB5D7D5-6A1C-4ABC-8850-759A9D876047}">
      <dgm:prSet/>
      <dgm:spPr>
        <a:solidFill>
          <a:srgbClr val="0F0532"/>
        </a:solidFill>
        <a:ln>
          <a:solidFill>
            <a:srgbClr val="0F0532"/>
          </a:solidFill>
        </a:ln>
      </dgm:spPr>
      <dgm:t>
        <a:bodyPr/>
        <a:lstStyle/>
        <a:p>
          <a:r>
            <a:rPr lang="en-US" dirty="0"/>
            <a:t>2013</a:t>
          </a:r>
        </a:p>
      </dgm:t>
    </dgm:pt>
    <dgm:pt modelId="{D8874F40-D7B0-41DE-BB6F-A6014FEAB2D7}" type="parTrans" cxnId="{C5202EE1-10E9-4076-9D55-9E0CF8B152AF}">
      <dgm:prSet/>
      <dgm:spPr/>
      <dgm:t>
        <a:bodyPr/>
        <a:lstStyle/>
        <a:p>
          <a:endParaRPr lang="en-US"/>
        </a:p>
      </dgm:t>
    </dgm:pt>
    <dgm:pt modelId="{BD6E0A2E-99C8-4F5A-971A-CD211D1099FF}" type="sibTrans" cxnId="{C5202EE1-10E9-4076-9D55-9E0CF8B152AF}">
      <dgm:prSet/>
      <dgm:spPr/>
      <dgm:t>
        <a:bodyPr/>
        <a:lstStyle/>
        <a:p>
          <a:endParaRPr lang="en-US"/>
        </a:p>
      </dgm:t>
    </dgm:pt>
    <dgm:pt modelId="{96262926-A67D-4E4E-9515-5EBC67F0B634}">
      <dgm:prSet custT="1"/>
      <dgm:spPr/>
      <dgm:t>
        <a:bodyPr/>
        <a:lstStyle/>
        <a:p>
          <a:r>
            <a:rPr lang="bg-BG" sz="1800" dirty="0">
              <a:solidFill>
                <a:srgbClr val="000000"/>
              </a:solidFill>
              <a:latin typeface="Corbel" panose="020B0503020204020204" pitchFamily="34" charset="0"/>
            </a:rPr>
            <a:t>Основаване. Издаване на първата Бяла Карта</a:t>
          </a:r>
          <a:endParaRPr lang="en-US" sz="1800" dirty="0"/>
        </a:p>
      </dgm:t>
    </dgm:pt>
    <dgm:pt modelId="{EC74E552-C501-4B0E-9400-E8B410F53D50}" type="parTrans" cxnId="{8C5B110A-FBC3-4CBF-BED2-413E87D4DAD5}">
      <dgm:prSet/>
      <dgm:spPr/>
      <dgm:t>
        <a:bodyPr/>
        <a:lstStyle/>
        <a:p>
          <a:endParaRPr lang="en-US"/>
        </a:p>
      </dgm:t>
    </dgm:pt>
    <dgm:pt modelId="{1DA7ACEB-F642-43C1-BCB5-F580B9B985B9}" type="sibTrans" cxnId="{8C5B110A-FBC3-4CBF-BED2-413E87D4DAD5}">
      <dgm:prSet/>
      <dgm:spPr/>
      <dgm:t>
        <a:bodyPr/>
        <a:lstStyle/>
        <a:p>
          <a:endParaRPr lang="en-US"/>
        </a:p>
      </dgm:t>
    </dgm:pt>
    <dgm:pt modelId="{C5146535-FD3D-4589-98A3-623B8DA4B8DB}">
      <dgm:prSet/>
      <dgm:spPr>
        <a:solidFill>
          <a:srgbClr val="0082AA"/>
        </a:solidFill>
        <a:ln>
          <a:solidFill>
            <a:srgbClr val="0F0532"/>
          </a:solidFill>
        </a:ln>
      </dgm:spPr>
      <dgm:t>
        <a:bodyPr/>
        <a:lstStyle/>
        <a:p>
          <a:r>
            <a:rPr lang="en-US" dirty="0"/>
            <a:t>2017</a:t>
          </a:r>
        </a:p>
      </dgm:t>
    </dgm:pt>
    <dgm:pt modelId="{20848F78-EC70-4162-96CE-CC68006930F0}" type="parTrans" cxnId="{8EBF857E-7408-4941-91E4-293B0F59EEF7}">
      <dgm:prSet/>
      <dgm:spPr/>
      <dgm:t>
        <a:bodyPr/>
        <a:lstStyle/>
        <a:p>
          <a:endParaRPr lang="en-US"/>
        </a:p>
      </dgm:t>
    </dgm:pt>
    <dgm:pt modelId="{7A3CCAF8-AC3A-401E-AEDD-44BBC1AA9C31}" type="sibTrans" cxnId="{8EBF857E-7408-4941-91E4-293B0F59EEF7}">
      <dgm:prSet/>
      <dgm:spPr/>
      <dgm:t>
        <a:bodyPr/>
        <a:lstStyle/>
        <a:p>
          <a:endParaRPr lang="en-US"/>
        </a:p>
      </dgm:t>
    </dgm:pt>
    <dgm:pt modelId="{E80CA270-6C90-4E17-ACEA-46B56AD54DD1}">
      <dgm:prSet custT="1"/>
      <dgm:spPr/>
      <dgm:t>
        <a:bodyPr/>
        <a:lstStyle/>
        <a:p>
          <a:r>
            <a:rPr lang="bg-BG" sz="1800" dirty="0">
              <a:solidFill>
                <a:srgbClr val="000000"/>
              </a:solidFill>
              <a:latin typeface="Corbel" panose="020B0503020204020204" pitchFamily="34" charset="0"/>
            </a:rPr>
            <a:t>Експанзия на румънския пазар под бранда </a:t>
          </a:r>
          <a:r>
            <a:rPr lang="en-US" sz="1800" dirty="0">
              <a:solidFill>
                <a:srgbClr val="000000"/>
              </a:solidFill>
              <a:latin typeface="Corbel" panose="020B0503020204020204" pitchFamily="34" charset="0"/>
            </a:rPr>
            <a:t>AXI</a:t>
          </a:r>
          <a:endParaRPr lang="en-US" sz="1800" dirty="0"/>
        </a:p>
      </dgm:t>
    </dgm:pt>
    <dgm:pt modelId="{7EEC8067-96EF-4BE0-8BE3-BA59ED78A31F}" type="parTrans" cxnId="{2DC28DF8-5C1B-4F53-A4C1-D5B63FB54BAF}">
      <dgm:prSet/>
      <dgm:spPr/>
      <dgm:t>
        <a:bodyPr/>
        <a:lstStyle/>
        <a:p>
          <a:endParaRPr lang="en-US"/>
        </a:p>
      </dgm:t>
    </dgm:pt>
    <dgm:pt modelId="{1AFE46E5-6B07-4894-8ECB-21BD7E7B8AF1}" type="sibTrans" cxnId="{2DC28DF8-5C1B-4F53-A4C1-D5B63FB54BAF}">
      <dgm:prSet/>
      <dgm:spPr/>
      <dgm:t>
        <a:bodyPr/>
        <a:lstStyle/>
        <a:p>
          <a:endParaRPr lang="en-US"/>
        </a:p>
      </dgm:t>
    </dgm:pt>
    <dgm:pt modelId="{09C152DA-7620-4852-8162-A77EC3609F3F}">
      <dgm:prSet/>
      <dgm:spPr>
        <a:solidFill>
          <a:srgbClr val="5AC3BE"/>
        </a:solidFill>
        <a:ln>
          <a:solidFill>
            <a:srgbClr val="0F0532"/>
          </a:solidFill>
        </a:ln>
      </dgm:spPr>
      <dgm:t>
        <a:bodyPr/>
        <a:lstStyle/>
        <a:p>
          <a:r>
            <a:rPr lang="en-US" dirty="0"/>
            <a:t>2018</a:t>
          </a:r>
        </a:p>
      </dgm:t>
    </dgm:pt>
    <dgm:pt modelId="{9F6D14C0-6C82-4CBD-8D6D-B0E117B6F2ED}" type="parTrans" cxnId="{23ECAC8B-17A4-4883-AA0E-06D66B7E788A}">
      <dgm:prSet/>
      <dgm:spPr/>
      <dgm:t>
        <a:bodyPr/>
        <a:lstStyle/>
        <a:p>
          <a:endParaRPr lang="en-US"/>
        </a:p>
      </dgm:t>
    </dgm:pt>
    <dgm:pt modelId="{0AE8D36D-0F0F-4206-AE39-0A2D73987B68}" type="sibTrans" cxnId="{23ECAC8B-17A4-4883-AA0E-06D66B7E788A}">
      <dgm:prSet/>
      <dgm:spPr/>
      <dgm:t>
        <a:bodyPr/>
        <a:lstStyle/>
        <a:p>
          <a:endParaRPr lang="en-US"/>
        </a:p>
      </dgm:t>
    </dgm:pt>
    <dgm:pt modelId="{6C8937BE-93F8-4DED-8538-1C601DAEBA66}">
      <dgm:prSet custT="1"/>
      <dgm:spPr/>
      <dgm:t>
        <a:bodyPr/>
        <a:lstStyle/>
        <a:p>
          <a:r>
            <a:rPr lang="bg-BG" sz="1800" dirty="0">
              <a:solidFill>
                <a:srgbClr val="000000"/>
              </a:solidFill>
              <a:latin typeface="Corbel" panose="020B0503020204020204" pitchFamily="34" charset="0"/>
            </a:rPr>
            <a:t>Навлизане на полския пазар с карта </a:t>
          </a:r>
          <a:r>
            <a:rPr lang="en-US" sz="1800" dirty="0">
              <a:solidFill>
                <a:srgbClr val="000000"/>
              </a:solidFill>
              <a:latin typeface="Corbel" panose="020B0503020204020204" pitchFamily="34" charset="0"/>
            </a:rPr>
            <a:t>AXI</a:t>
          </a:r>
          <a:endParaRPr lang="en-US" sz="1800" dirty="0"/>
        </a:p>
      </dgm:t>
    </dgm:pt>
    <dgm:pt modelId="{77D169C6-D77F-456D-B18B-D7BE016AD87A}" type="parTrans" cxnId="{FAA8D3DD-12E8-457D-9144-B037C5678347}">
      <dgm:prSet/>
      <dgm:spPr/>
      <dgm:t>
        <a:bodyPr/>
        <a:lstStyle/>
        <a:p>
          <a:endParaRPr lang="en-US"/>
        </a:p>
      </dgm:t>
    </dgm:pt>
    <dgm:pt modelId="{A97BE953-FA9D-4BA6-A92C-494DB1F3BA59}" type="sibTrans" cxnId="{FAA8D3DD-12E8-457D-9144-B037C5678347}">
      <dgm:prSet/>
      <dgm:spPr/>
      <dgm:t>
        <a:bodyPr/>
        <a:lstStyle/>
        <a:p>
          <a:endParaRPr lang="en-US"/>
        </a:p>
      </dgm:t>
    </dgm:pt>
    <dgm:pt modelId="{33777976-5999-4F12-83C1-34174CA920B4}">
      <dgm:prSet/>
      <dgm:spPr>
        <a:solidFill>
          <a:srgbClr val="0082AA"/>
        </a:solidFill>
        <a:ln>
          <a:solidFill>
            <a:srgbClr val="0F0532"/>
          </a:solidFill>
        </a:ln>
      </dgm:spPr>
      <dgm:t>
        <a:bodyPr/>
        <a:lstStyle/>
        <a:p>
          <a:r>
            <a:rPr lang="en-US" dirty="0"/>
            <a:t>2020</a:t>
          </a:r>
          <a:endParaRPr lang="bg-BG" dirty="0"/>
        </a:p>
      </dgm:t>
    </dgm:pt>
    <dgm:pt modelId="{6FF80B47-8DC0-45E7-A8A1-C5524E693DA0}" type="parTrans" cxnId="{A82143AF-6E60-4FE4-A788-B1B9DBB37786}">
      <dgm:prSet/>
      <dgm:spPr/>
      <dgm:t>
        <a:bodyPr/>
        <a:lstStyle/>
        <a:p>
          <a:endParaRPr lang="bg-BG"/>
        </a:p>
      </dgm:t>
    </dgm:pt>
    <dgm:pt modelId="{C586E36A-2715-4730-AA77-8D89FB25E586}" type="sibTrans" cxnId="{A82143AF-6E60-4FE4-A788-B1B9DBB37786}">
      <dgm:prSet/>
      <dgm:spPr/>
      <dgm:t>
        <a:bodyPr/>
        <a:lstStyle/>
        <a:p>
          <a:endParaRPr lang="bg-BG"/>
        </a:p>
      </dgm:t>
    </dgm:pt>
    <dgm:pt modelId="{D6BD70A2-79D8-4EA3-9D0B-7C590AC4F9E9}">
      <dgm:prSet/>
      <dgm:spPr>
        <a:solidFill>
          <a:srgbClr val="0F0532"/>
        </a:solidFill>
        <a:ln>
          <a:solidFill>
            <a:srgbClr val="0F0532"/>
          </a:solidFill>
        </a:ln>
      </dgm:spPr>
      <dgm:t>
        <a:bodyPr/>
        <a:lstStyle/>
        <a:p>
          <a:r>
            <a:rPr lang="en-US" dirty="0"/>
            <a:t>2022</a:t>
          </a:r>
          <a:endParaRPr lang="bg-BG" dirty="0"/>
        </a:p>
      </dgm:t>
    </dgm:pt>
    <dgm:pt modelId="{2712ED4D-338F-442A-BC6F-88F7FAAD9B30}" type="parTrans" cxnId="{22DAD494-85A5-471F-964A-F45E7C7E948E}">
      <dgm:prSet/>
      <dgm:spPr/>
      <dgm:t>
        <a:bodyPr/>
        <a:lstStyle/>
        <a:p>
          <a:endParaRPr lang="bg-BG"/>
        </a:p>
      </dgm:t>
    </dgm:pt>
    <dgm:pt modelId="{47ED4003-B06C-4340-8E61-B1E153CCD447}" type="sibTrans" cxnId="{22DAD494-85A5-471F-964A-F45E7C7E948E}">
      <dgm:prSet/>
      <dgm:spPr/>
      <dgm:t>
        <a:bodyPr/>
        <a:lstStyle/>
        <a:p>
          <a:endParaRPr lang="bg-BG"/>
        </a:p>
      </dgm:t>
    </dgm:pt>
    <dgm:pt modelId="{595844BB-686A-4D2B-A56B-DC723C225769}">
      <dgm:prSet custT="1"/>
      <dgm:spPr/>
      <dgm:t>
        <a:bodyPr/>
        <a:lstStyle/>
        <a:p>
          <a:r>
            <a:rPr lang="bg-BG" sz="1800" dirty="0">
              <a:solidFill>
                <a:srgbClr val="000000"/>
              </a:solidFill>
              <a:latin typeface="Corbel" panose="020B0503020204020204" pitchFamily="34" charset="0"/>
            </a:rPr>
            <a:t>Разширяване на бизнеса в Испания с карта </a:t>
          </a:r>
          <a:r>
            <a:rPr lang="en-US" sz="1800" dirty="0">
              <a:solidFill>
                <a:srgbClr val="000000"/>
              </a:solidFill>
              <a:latin typeface="Corbel" panose="020B0503020204020204" pitchFamily="34" charset="0"/>
            </a:rPr>
            <a:t>AXI</a:t>
          </a:r>
          <a:endParaRPr lang="bg-BG" sz="1800" dirty="0">
            <a:latin typeface="Corbel" panose="020B0503020204020204" pitchFamily="34" charset="0"/>
          </a:endParaRPr>
        </a:p>
      </dgm:t>
    </dgm:pt>
    <dgm:pt modelId="{B18BDC5B-93AD-41F3-9A63-DACEB8980006}" type="parTrans" cxnId="{8DCE3CD5-313E-4744-A263-A6B6D05D6DC4}">
      <dgm:prSet/>
      <dgm:spPr/>
      <dgm:t>
        <a:bodyPr/>
        <a:lstStyle/>
        <a:p>
          <a:endParaRPr lang="bg-BG"/>
        </a:p>
      </dgm:t>
    </dgm:pt>
    <dgm:pt modelId="{B41925F2-5DDD-4C5F-8840-7A6A8DBCAD90}" type="sibTrans" cxnId="{8DCE3CD5-313E-4744-A263-A6B6D05D6DC4}">
      <dgm:prSet/>
      <dgm:spPr/>
      <dgm:t>
        <a:bodyPr/>
        <a:lstStyle/>
        <a:p>
          <a:endParaRPr lang="bg-BG"/>
        </a:p>
      </dgm:t>
    </dgm:pt>
    <dgm:pt modelId="{C89C61B0-0264-4D52-9B3E-F6AC733731C9}">
      <dgm:prSet custT="1"/>
      <dgm:spPr/>
      <dgm:t>
        <a:bodyPr/>
        <a:lstStyle/>
        <a:p>
          <a:endParaRPr lang="bg-BG" sz="1800" dirty="0">
            <a:latin typeface="Corbel" panose="020B0503020204020204" pitchFamily="34" charset="0"/>
          </a:endParaRPr>
        </a:p>
      </dgm:t>
    </dgm:pt>
    <dgm:pt modelId="{F6CF8AC6-7560-417A-8F6D-01F652D4F2E7}" type="parTrans" cxnId="{BC6CAD28-41B5-472A-8A7D-D57B4C16706A}">
      <dgm:prSet/>
      <dgm:spPr/>
      <dgm:t>
        <a:bodyPr/>
        <a:lstStyle/>
        <a:p>
          <a:endParaRPr lang="bg-BG"/>
        </a:p>
      </dgm:t>
    </dgm:pt>
    <dgm:pt modelId="{9CFD4F0A-4E6F-4C8E-8E7C-D2930F2B8516}" type="sibTrans" cxnId="{BC6CAD28-41B5-472A-8A7D-D57B4C16706A}">
      <dgm:prSet/>
      <dgm:spPr/>
      <dgm:t>
        <a:bodyPr/>
        <a:lstStyle/>
        <a:p>
          <a:endParaRPr lang="bg-BG"/>
        </a:p>
      </dgm:t>
    </dgm:pt>
    <dgm:pt modelId="{C099A18B-96F9-417A-9E18-2D81F4AAEA43}">
      <dgm:prSet custT="1"/>
      <dgm:spPr/>
      <dgm:t>
        <a:bodyPr/>
        <a:lstStyle/>
        <a:p>
          <a:endParaRPr lang="bg-BG" sz="1800" dirty="0">
            <a:latin typeface="Corbel" panose="020B0503020204020204" pitchFamily="34" charset="0"/>
          </a:endParaRPr>
        </a:p>
      </dgm:t>
    </dgm:pt>
    <dgm:pt modelId="{8A6AFD93-3878-4F61-B233-48A0CA09E8CB}" type="parTrans" cxnId="{B5B67D2E-DA13-47EE-B6A7-C145FDF6B074}">
      <dgm:prSet/>
      <dgm:spPr/>
      <dgm:t>
        <a:bodyPr/>
        <a:lstStyle/>
        <a:p>
          <a:endParaRPr lang="bg-BG"/>
        </a:p>
      </dgm:t>
    </dgm:pt>
    <dgm:pt modelId="{D3720EA3-C802-4BB3-9FC3-8AF0DC980E43}" type="sibTrans" cxnId="{B5B67D2E-DA13-47EE-B6A7-C145FDF6B074}">
      <dgm:prSet/>
      <dgm:spPr/>
      <dgm:t>
        <a:bodyPr/>
        <a:lstStyle/>
        <a:p>
          <a:endParaRPr lang="bg-BG"/>
        </a:p>
      </dgm:t>
    </dgm:pt>
    <dgm:pt modelId="{88A12907-B2AE-497E-9763-2D25A3E01658}">
      <dgm:prSet custT="1"/>
      <dgm:spPr/>
      <dgm:t>
        <a:bodyPr/>
        <a:lstStyle/>
        <a:p>
          <a:r>
            <a:rPr lang="bg-BG" sz="1800" dirty="0">
              <a:solidFill>
                <a:srgbClr val="000000"/>
              </a:solidFill>
              <a:latin typeface="Corbel" panose="020B0503020204020204" pitchFamily="34" charset="0"/>
            </a:rPr>
            <a:t>Стартиране на операции в САЩ</a:t>
          </a:r>
        </a:p>
        <a:p>
          <a:r>
            <a:rPr lang="bg-BG" sz="1800" b="0" i="0" dirty="0">
              <a:solidFill>
                <a:srgbClr val="000000"/>
              </a:solidFill>
              <a:effectLst/>
              <a:latin typeface="Corbel" panose="020B0503020204020204" pitchFamily="34" charset="0"/>
            </a:rPr>
            <a:t>Мобилно приложение</a:t>
          </a:r>
        </a:p>
        <a:p>
          <a:r>
            <a:rPr lang="bg-BG" sz="1800" b="0" i="0" dirty="0">
              <a:solidFill>
                <a:srgbClr val="000000"/>
              </a:solidFill>
              <a:effectLst/>
              <a:latin typeface="Corbel" panose="020B0503020204020204" pitchFamily="34" charset="0"/>
            </a:rPr>
            <a:t>и </a:t>
          </a:r>
          <a:r>
            <a:rPr lang="bg-BG" sz="1800" dirty="0"/>
            <a:t>дигитална карта</a:t>
          </a:r>
          <a:r>
            <a:rPr lang="en-US" sz="1800" dirty="0"/>
            <a:t>, </a:t>
          </a:r>
          <a:r>
            <a:rPr lang="bg-BG" sz="1800" dirty="0"/>
            <a:t>интегрирани с</a:t>
          </a:r>
          <a:r>
            <a:rPr lang="en-US" sz="1800" dirty="0"/>
            <a:t> Apple Pay and Google Pay</a:t>
          </a:r>
          <a:endParaRPr lang="en-US" sz="1800" b="0" i="0" dirty="0">
            <a:solidFill>
              <a:srgbClr val="000000"/>
            </a:solidFill>
            <a:effectLst/>
            <a:latin typeface="Corbel" panose="020B0503020204020204" pitchFamily="34" charset="0"/>
          </a:endParaRPr>
        </a:p>
      </dgm:t>
    </dgm:pt>
    <dgm:pt modelId="{FC43C456-8928-4178-A6E6-AB506BF60856}" type="parTrans" cxnId="{3F5DCCBA-A6BD-4783-A81B-1F743C0EA459}">
      <dgm:prSet/>
      <dgm:spPr/>
      <dgm:t>
        <a:bodyPr/>
        <a:lstStyle/>
        <a:p>
          <a:endParaRPr lang="bg-BG"/>
        </a:p>
      </dgm:t>
    </dgm:pt>
    <dgm:pt modelId="{3C0C030A-E916-43F1-8A7C-8BE646ADF53F}" type="sibTrans" cxnId="{3F5DCCBA-A6BD-4783-A81B-1F743C0EA459}">
      <dgm:prSet/>
      <dgm:spPr/>
      <dgm:t>
        <a:bodyPr/>
        <a:lstStyle/>
        <a:p>
          <a:endParaRPr lang="bg-BG"/>
        </a:p>
      </dgm:t>
    </dgm:pt>
    <dgm:pt modelId="{AB52B3CC-6563-466D-BFC3-9B6B5AFA0881}" type="pres">
      <dgm:prSet presAssocID="{6A70FD8F-0050-42E3-8B3A-6ED7CFB9852E}" presName="Name0" presStyleCnt="0">
        <dgm:presLayoutVars>
          <dgm:chMax/>
          <dgm:chPref/>
          <dgm:animLvl val="lvl"/>
        </dgm:presLayoutVars>
      </dgm:prSet>
      <dgm:spPr/>
    </dgm:pt>
    <dgm:pt modelId="{815EDF7B-AC93-4A61-87AA-CAA5D85C31A8}" type="pres">
      <dgm:prSet presAssocID="{8DB5D7D5-6A1C-4ABC-8850-759A9D876047}" presName="composite1" presStyleCnt="0"/>
      <dgm:spPr/>
    </dgm:pt>
    <dgm:pt modelId="{954381E7-0584-46DD-8108-E9BF4F2B5005}" type="pres">
      <dgm:prSet presAssocID="{8DB5D7D5-6A1C-4ABC-8850-759A9D876047}" presName="parent1" presStyleLbl="alignNode1" presStyleIdx="0" presStyleCnt="5">
        <dgm:presLayoutVars>
          <dgm:chMax val="1"/>
          <dgm:chPref val="1"/>
          <dgm:bulletEnabled val="1"/>
        </dgm:presLayoutVars>
      </dgm:prSet>
      <dgm:spPr/>
    </dgm:pt>
    <dgm:pt modelId="{5A1B764B-0DC5-47CD-BDEA-9E67799496EC}" type="pres">
      <dgm:prSet presAssocID="{8DB5D7D5-6A1C-4ABC-8850-759A9D876047}" presName="Childtext1" presStyleLbl="revTx" presStyleIdx="0" presStyleCnt="5">
        <dgm:presLayoutVars>
          <dgm:bulletEnabled val="1"/>
        </dgm:presLayoutVars>
      </dgm:prSet>
      <dgm:spPr/>
    </dgm:pt>
    <dgm:pt modelId="{122B38A3-0442-4747-820C-1F37877E2B0E}" type="pres">
      <dgm:prSet presAssocID="{8DB5D7D5-6A1C-4ABC-8850-759A9D876047}" presName="ConnectLine1" presStyleLbl="sibTrans1D1" presStyleIdx="0" presStyleCnt="5"/>
      <dgm:spPr>
        <a:noFill/>
        <a:ln w="12700" cap="rnd" cmpd="sng" algn="ctr">
          <a:solidFill>
            <a:schemeClr val="accent1">
              <a:shade val="90000"/>
              <a:hueOff val="93466"/>
              <a:satOff val="1924"/>
              <a:lumOff val="8231"/>
              <a:alphaOff val="0"/>
            </a:schemeClr>
          </a:solidFill>
          <a:prstDash val="dash"/>
        </a:ln>
        <a:effectLst/>
      </dgm:spPr>
    </dgm:pt>
    <dgm:pt modelId="{A73181F6-69BB-4A47-8277-4671A45AC8C8}" type="pres">
      <dgm:prSet presAssocID="{8DB5D7D5-6A1C-4ABC-8850-759A9D876047}" presName="ConnectLineEnd1" presStyleLbl="lnNode1" presStyleIdx="0" presStyleCnt="5"/>
      <dgm:spPr/>
    </dgm:pt>
    <dgm:pt modelId="{6E76EADA-5F61-4A59-B2F8-FA10112079FC}" type="pres">
      <dgm:prSet presAssocID="{8DB5D7D5-6A1C-4ABC-8850-759A9D876047}" presName="EmptyPane1" presStyleCnt="0"/>
      <dgm:spPr/>
    </dgm:pt>
    <dgm:pt modelId="{A8189248-0785-43F1-844C-4DE92841F254}" type="pres">
      <dgm:prSet presAssocID="{BD6E0A2E-99C8-4F5A-971A-CD211D1099FF}" presName="spaceBetweenRectangles1" presStyleCnt="0"/>
      <dgm:spPr/>
    </dgm:pt>
    <dgm:pt modelId="{218D9CD7-D48D-464C-9A1C-0F322EC540B3}" type="pres">
      <dgm:prSet presAssocID="{C5146535-FD3D-4589-98A3-623B8DA4B8DB}" presName="composite1" presStyleCnt="0"/>
      <dgm:spPr/>
    </dgm:pt>
    <dgm:pt modelId="{30804A27-188E-4A17-8FFE-97BCCA0597B8}" type="pres">
      <dgm:prSet presAssocID="{C5146535-FD3D-4589-98A3-623B8DA4B8DB}" presName="parent1" presStyleLbl="alignNode1" presStyleIdx="1" presStyleCnt="5">
        <dgm:presLayoutVars>
          <dgm:chMax val="1"/>
          <dgm:chPref val="1"/>
          <dgm:bulletEnabled val="1"/>
        </dgm:presLayoutVars>
      </dgm:prSet>
      <dgm:spPr/>
    </dgm:pt>
    <dgm:pt modelId="{DF65791B-462E-4589-B98D-F60587330CA8}" type="pres">
      <dgm:prSet presAssocID="{C5146535-FD3D-4589-98A3-623B8DA4B8DB}" presName="Childtext1" presStyleLbl="revTx" presStyleIdx="1" presStyleCnt="5">
        <dgm:presLayoutVars>
          <dgm:bulletEnabled val="1"/>
        </dgm:presLayoutVars>
      </dgm:prSet>
      <dgm:spPr/>
    </dgm:pt>
    <dgm:pt modelId="{DBA410EB-5F61-4F46-92D9-C5B0AA59EE15}" type="pres">
      <dgm:prSet presAssocID="{C5146535-FD3D-4589-98A3-623B8DA4B8DB}" presName="ConnectLine1" presStyleLbl="sibTrans1D1" presStyleIdx="1" presStyleCnt="5"/>
      <dgm:spPr>
        <a:noFill/>
        <a:ln w="12700" cap="rnd" cmpd="sng" algn="ctr">
          <a:solidFill>
            <a:schemeClr val="accent1">
              <a:shade val="90000"/>
              <a:hueOff val="140199"/>
              <a:satOff val="2886"/>
              <a:lumOff val="12346"/>
              <a:alphaOff val="0"/>
            </a:schemeClr>
          </a:solidFill>
          <a:prstDash val="dash"/>
        </a:ln>
        <a:effectLst/>
      </dgm:spPr>
    </dgm:pt>
    <dgm:pt modelId="{E1220EDB-B75C-43A5-B862-97E4C09130A7}" type="pres">
      <dgm:prSet presAssocID="{C5146535-FD3D-4589-98A3-623B8DA4B8DB}" presName="ConnectLineEnd1" presStyleLbl="lnNode1" presStyleIdx="1" presStyleCnt="5"/>
      <dgm:spPr/>
    </dgm:pt>
    <dgm:pt modelId="{D8849157-215F-4E70-9735-315E97B5AC5C}" type="pres">
      <dgm:prSet presAssocID="{C5146535-FD3D-4589-98A3-623B8DA4B8DB}" presName="EmptyPane1" presStyleCnt="0"/>
      <dgm:spPr/>
    </dgm:pt>
    <dgm:pt modelId="{7C467054-22FE-4C18-9934-29D7168DFF63}" type="pres">
      <dgm:prSet presAssocID="{7A3CCAF8-AC3A-401E-AEDD-44BBC1AA9C31}" presName="spaceBetweenRectangles1" presStyleCnt="0"/>
      <dgm:spPr/>
    </dgm:pt>
    <dgm:pt modelId="{3E3E944D-A6EC-4962-9AC1-C585A4F97BDA}" type="pres">
      <dgm:prSet presAssocID="{09C152DA-7620-4852-8162-A77EC3609F3F}" presName="composite1" presStyleCnt="0"/>
      <dgm:spPr/>
    </dgm:pt>
    <dgm:pt modelId="{566B79CB-1A41-4F5C-BF91-58D94BF93913}" type="pres">
      <dgm:prSet presAssocID="{09C152DA-7620-4852-8162-A77EC3609F3F}" presName="parent1" presStyleLbl="alignNode1" presStyleIdx="2" presStyleCnt="5">
        <dgm:presLayoutVars>
          <dgm:chMax val="1"/>
          <dgm:chPref val="1"/>
          <dgm:bulletEnabled val="1"/>
        </dgm:presLayoutVars>
      </dgm:prSet>
      <dgm:spPr/>
    </dgm:pt>
    <dgm:pt modelId="{B4723E2A-4FF1-452A-BD25-8EC364F15A6F}" type="pres">
      <dgm:prSet presAssocID="{09C152DA-7620-4852-8162-A77EC3609F3F}" presName="Childtext1" presStyleLbl="revTx" presStyleIdx="2" presStyleCnt="5">
        <dgm:presLayoutVars>
          <dgm:bulletEnabled val="1"/>
        </dgm:presLayoutVars>
      </dgm:prSet>
      <dgm:spPr/>
    </dgm:pt>
    <dgm:pt modelId="{440E9361-37D2-4157-AF38-7B49AD23708B}" type="pres">
      <dgm:prSet presAssocID="{09C152DA-7620-4852-8162-A77EC3609F3F}" presName="ConnectLine1" presStyleLbl="sibTrans1D1" presStyleIdx="2" presStyleCnt="5"/>
      <dgm:spPr>
        <a:noFill/>
        <a:ln w="12700" cap="rnd" cmpd="sng" algn="ctr">
          <a:solidFill>
            <a:schemeClr val="accent1">
              <a:shade val="90000"/>
              <a:hueOff val="186931"/>
              <a:satOff val="3848"/>
              <a:lumOff val="16461"/>
              <a:alphaOff val="0"/>
            </a:schemeClr>
          </a:solidFill>
          <a:prstDash val="dash"/>
        </a:ln>
        <a:effectLst/>
      </dgm:spPr>
    </dgm:pt>
    <dgm:pt modelId="{C45E7B63-1C71-483E-A3A8-705CE86D4D8E}" type="pres">
      <dgm:prSet presAssocID="{09C152DA-7620-4852-8162-A77EC3609F3F}" presName="ConnectLineEnd1" presStyleLbl="lnNode1" presStyleIdx="2" presStyleCnt="5"/>
      <dgm:spPr/>
    </dgm:pt>
    <dgm:pt modelId="{4174F691-D9D3-451C-9893-D177DC3AED58}" type="pres">
      <dgm:prSet presAssocID="{09C152DA-7620-4852-8162-A77EC3609F3F}" presName="EmptyPane1" presStyleCnt="0"/>
      <dgm:spPr/>
    </dgm:pt>
    <dgm:pt modelId="{1FEA4E43-80F1-422B-AF91-BD540E0FB44A}" type="pres">
      <dgm:prSet presAssocID="{0AE8D36D-0F0F-4206-AE39-0A2D73987B68}" presName="spaceBetweenRectangles1" presStyleCnt="0"/>
      <dgm:spPr/>
    </dgm:pt>
    <dgm:pt modelId="{E3B4952B-B974-4201-BF72-AB136D109AF2}" type="pres">
      <dgm:prSet presAssocID="{33777976-5999-4F12-83C1-34174CA920B4}" presName="composite1" presStyleCnt="0"/>
      <dgm:spPr/>
    </dgm:pt>
    <dgm:pt modelId="{89330188-CF3A-4E6C-94C1-3356F2BDF620}" type="pres">
      <dgm:prSet presAssocID="{33777976-5999-4F12-83C1-34174CA920B4}" presName="parent1" presStyleLbl="alignNode1" presStyleIdx="3" presStyleCnt="5" custLinFactNeighborX="444" custLinFactNeighborY="-66261">
        <dgm:presLayoutVars>
          <dgm:chMax val="1"/>
          <dgm:chPref val="1"/>
          <dgm:bulletEnabled val="1"/>
        </dgm:presLayoutVars>
      </dgm:prSet>
      <dgm:spPr/>
    </dgm:pt>
    <dgm:pt modelId="{313F1313-CB1F-40B8-BA37-35256B72BC6C}" type="pres">
      <dgm:prSet presAssocID="{33777976-5999-4F12-83C1-34174CA920B4}" presName="Childtext1" presStyleLbl="revTx" presStyleIdx="3" presStyleCnt="5" custScaleY="23875" custLinFactNeighborX="-533" custLinFactNeighborY="-56843">
        <dgm:presLayoutVars>
          <dgm:bulletEnabled val="1"/>
        </dgm:presLayoutVars>
      </dgm:prSet>
      <dgm:spPr/>
    </dgm:pt>
    <dgm:pt modelId="{4D014470-37F8-4806-B344-5C3DF1C0E8B0}" type="pres">
      <dgm:prSet presAssocID="{33777976-5999-4F12-83C1-34174CA920B4}" presName="ConnectLine1" presStyleLbl="sibTrans1D1" presStyleIdx="3" presStyleCnt="5" custLinFactNeighborY="-85199"/>
      <dgm:spPr>
        <a:noFill/>
        <a:ln w="6350" cap="flat" cmpd="sng" algn="ctr">
          <a:solidFill>
            <a:schemeClr val="accent1">
              <a:shade val="90000"/>
              <a:hueOff val="209535"/>
              <a:satOff val="-3589"/>
              <a:lumOff val="14376"/>
              <a:alphaOff val="0"/>
            </a:schemeClr>
          </a:solidFill>
          <a:prstDash val="dash"/>
          <a:miter lim="800000"/>
        </a:ln>
        <a:effectLst/>
      </dgm:spPr>
    </dgm:pt>
    <dgm:pt modelId="{31A45E87-3781-44F8-8365-2C97B85C9C72}" type="pres">
      <dgm:prSet presAssocID="{33777976-5999-4F12-83C1-34174CA920B4}" presName="ConnectLineEnd1" presStyleLbl="lnNode1" presStyleIdx="3" presStyleCnt="5" custLinFactY="-150242" custLinFactNeighborX="0" custLinFactNeighborY="-200000"/>
      <dgm:spPr/>
    </dgm:pt>
    <dgm:pt modelId="{24C6223E-2EAD-42CB-A78D-6D450C80F2AE}" type="pres">
      <dgm:prSet presAssocID="{33777976-5999-4F12-83C1-34174CA920B4}" presName="EmptyPane1" presStyleCnt="0"/>
      <dgm:spPr/>
    </dgm:pt>
    <dgm:pt modelId="{1553510C-1886-4CF6-BE11-8B338972D95B}" type="pres">
      <dgm:prSet presAssocID="{C586E36A-2715-4730-AA77-8D89FB25E586}" presName="spaceBetweenRectangles1" presStyleCnt="0"/>
      <dgm:spPr/>
    </dgm:pt>
    <dgm:pt modelId="{73AFACF2-86D4-4F65-B881-BE0BEC1DCC16}" type="pres">
      <dgm:prSet presAssocID="{D6BD70A2-79D8-4EA3-9D0B-7C590AC4F9E9}" presName="composite1" presStyleCnt="0"/>
      <dgm:spPr/>
    </dgm:pt>
    <dgm:pt modelId="{A1CFD6C2-1DDF-4DFA-B3FB-45F8366F10FD}" type="pres">
      <dgm:prSet presAssocID="{D6BD70A2-79D8-4EA3-9D0B-7C590AC4F9E9}" presName="parent1" presStyleLbl="alignNode1" presStyleIdx="4" presStyleCnt="5" custScaleY="100959" custLinFactNeighborY="71939">
        <dgm:presLayoutVars>
          <dgm:chMax val="1"/>
          <dgm:chPref val="1"/>
          <dgm:bulletEnabled val="1"/>
        </dgm:presLayoutVars>
      </dgm:prSet>
      <dgm:spPr/>
    </dgm:pt>
    <dgm:pt modelId="{DFE13DE6-3D95-4C64-BF88-483077D94934}" type="pres">
      <dgm:prSet presAssocID="{D6BD70A2-79D8-4EA3-9D0B-7C590AC4F9E9}" presName="Childtext1" presStyleLbl="revTx" presStyleIdx="4" presStyleCnt="5" custScaleY="19178" custLinFactNeighborX="-1333" custLinFactNeighborY="61463">
        <dgm:presLayoutVars>
          <dgm:bulletEnabled val="1"/>
        </dgm:presLayoutVars>
      </dgm:prSet>
      <dgm:spPr/>
    </dgm:pt>
    <dgm:pt modelId="{6E7BADE8-59A8-451E-921A-5F87FDC7F0A7}" type="pres">
      <dgm:prSet presAssocID="{D6BD70A2-79D8-4EA3-9D0B-7C590AC4F9E9}" presName="ConnectLine1" presStyleLbl="sibTrans1D1" presStyleIdx="4" presStyleCnt="5" custLinFactNeighborY="87568"/>
      <dgm:spPr>
        <a:noFill/>
        <a:ln w="6350" cap="flat" cmpd="sng" algn="ctr">
          <a:solidFill>
            <a:schemeClr val="accent1">
              <a:shade val="90000"/>
              <a:hueOff val="349225"/>
              <a:satOff val="-5981"/>
              <a:lumOff val="23960"/>
              <a:alphaOff val="0"/>
            </a:schemeClr>
          </a:solidFill>
          <a:prstDash val="dash"/>
          <a:miter lim="800000"/>
        </a:ln>
        <a:effectLst/>
      </dgm:spPr>
    </dgm:pt>
    <dgm:pt modelId="{F14AC569-5D1C-46BC-A412-07B0E60B082F}" type="pres">
      <dgm:prSet presAssocID="{D6BD70A2-79D8-4EA3-9D0B-7C590AC4F9E9}" presName="ConnectLineEnd1" presStyleLbl="lnNode1" presStyleIdx="4" presStyleCnt="5" custLinFactY="150241" custLinFactNeighborY="200000"/>
      <dgm:spPr/>
    </dgm:pt>
    <dgm:pt modelId="{F280141B-79DC-417A-8557-B24CE33E06E0}" type="pres">
      <dgm:prSet presAssocID="{D6BD70A2-79D8-4EA3-9D0B-7C590AC4F9E9}" presName="EmptyPane1" presStyleCnt="0"/>
      <dgm:spPr/>
    </dgm:pt>
  </dgm:ptLst>
  <dgm:cxnLst>
    <dgm:cxn modelId="{86F2B002-9ECC-43E1-8893-A6E8F9492264}" type="presOf" srcId="{33777976-5999-4F12-83C1-34174CA920B4}" destId="{89330188-CF3A-4E6C-94C1-3356F2BDF620}" srcOrd="0" destOrd="0" presId="urn:microsoft.com/office/officeart/2016/7/layout/RoundedRectangleTimeline"/>
    <dgm:cxn modelId="{5C25BB02-FA66-40A4-9DA6-9E1CAE3A8D4E}" type="presOf" srcId="{C5146535-FD3D-4589-98A3-623B8DA4B8DB}" destId="{30804A27-188E-4A17-8FFE-97BCCA0597B8}" srcOrd="0" destOrd="0" presId="urn:microsoft.com/office/officeart/2016/7/layout/RoundedRectangleTimeline"/>
    <dgm:cxn modelId="{885E6E04-B1AC-4932-9FC2-CC00EA79D66A}" type="presOf" srcId="{D6BD70A2-79D8-4EA3-9D0B-7C590AC4F9E9}" destId="{A1CFD6C2-1DDF-4DFA-B3FB-45F8366F10FD}" srcOrd="0" destOrd="0" presId="urn:microsoft.com/office/officeart/2016/7/layout/RoundedRectangleTimeline"/>
    <dgm:cxn modelId="{8C5B110A-FBC3-4CBF-BED2-413E87D4DAD5}" srcId="{8DB5D7D5-6A1C-4ABC-8850-759A9D876047}" destId="{96262926-A67D-4E4E-9515-5EBC67F0B634}" srcOrd="0" destOrd="0" parTransId="{EC74E552-C501-4B0E-9400-E8B410F53D50}" sibTransId="{1DA7ACEB-F642-43C1-BCB5-F580B9B985B9}"/>
    <dgm:cxn modelId="{84C67813-55CE-4EBC-9032-03BD847DC17E}" type="presOf" srcId="{6A70FD8F-0050-42E3-8B3A-6ED7CFB9852E}" destId="{AB52B3CC-6563-466D-BFC3-9B6B5AFA0881}" srcOrd="0" destOrd="0" presId="urn:microsoft.com/office/officeart/2016/7/layout/RoundedRectangleTimeline"/>
    <dgm:cxn modelId="{22ECA226-C4EA-44F1-BCB5-77F78841DA6F}" type="presOf" srcId="{09C152DA-7620-4852-8162-A77EC3609F3F}" destId="{566B79CB-1A41-4F5C-BF91-58D94BF93913}" srcOrd="0" destOrd="0" presId="urn:microsoft.com/office/officeart/2016/7/layout/RoundedRectangleTimeline"/>
    <dgm:cxn modelId="{BC6CAD28-41B5-472A-8A7D-D57B4C16706A}" srcId="{D6BD70A2-79D8-4EA3-9D0B-7C590AC4F9E9}" destId="{C89C61B0-0264-4D52-9B3E-F6AC733731C9}" srcOrd="0" destOrd="0" parTransId="{F6CF8AC6-7560-417A-8F6D-01F652D4F2E7}" sibTransId="{9CFD4F0A-4E6F-4C8E-8E7C-D2930F2B8516}"/>
    <dgm:cxn modelId="{B5B67D2E-DA13-47EE-B6A7-C145FDF6B074}" srcId="{33777976-5999-4F12-83C1-34174CA920B4}" destId="{C099A18B-96F9-417A-9E18-2D81F4AAEA43}" srcOrd="1" destOrd="0" parTransId="{8A6AFD93-3878-4F61-B233-48A0CA09E8CB}" sibTransId="{D3720EA3-C802-4BB3-9FC3-8AF0DC980E43}"/>
    <dgm:cxn modelId="{E2BBA750-A5E4-4F50-BE16-016934379F81}" type="presOf" srcId="{6C8937BE-93F8-4DED-8538-1C601DAEBA66}" destId="{B4723E2A-4FF1-452A-BD25-8EC364F15A6F}" srcOrd="0" destOrd="0" presId="urn:microsoft.com/office/officeart/2016/7/layout/RoundedRectangleTimeline"/>
    <dgm:cxn modelId="{F9B2D375-40BE-4E5D-AA88-61805FBFF819}" type="presOf" srcId="{8DB5D7D5-6A1C-4ABC-8850-759A9D876047}" destId="{954381E7-0584-46DD-8108-E9BF4F2B5005}" srcOrd="0" destOrd="0" presId="urn:microsoft.com/office/officeart/2016/7/layout/RoundedRectangleTimeline"/>
    <dgm:cxn modelId="{8EBF857E-7408-4941-91E4-293B0F59EEF7}" srcId="{6A70FD8F-0050-42E3-8B3A-6ED7CFB9852E}" destId="{C5146535-FD3D-4589-98A3-623B8DA4B8DB}" srcOrd="1" destOrd="0" parTransId="{20848F78-EC70-4162-96CE-CC68006930F0}" sibTransId="{7A3CCAF8-AC3A-401E-AEDD-44BBC1AA9C31}"/>
    <dgm:cxn modelId="{78F3117F-D705-4002-A6B8-C14253BE88F4}" type="presOf" srcId="{88A12907-B2AE-497E-9763-2D25A3E01658}" destId="{DFE13DE6-3D95-4C64-BF88-483077D94934}" srcOrd="0" destOrd="1" presId="urn:microsoft.com/office/officeart/2016/7/layout/RoundedRectangleTimeline"/>
    <dgm:cxn modelId="{23ECAC8B-17A4-4883-AA0E-06D66B7E788A}" srcId="{6A70FD8F-0050-42E3-8B3A-6ED7CFB9852E}" destId="{09C152DA-7620-4852-8162-A77EC3609F3F}" srcOrd="2" destOrd="0" parTransId="{9F6D14C0-6C82-4CBD-8D6D-B0E117B6F2ED}" sibTransId="{0AE8D36D-0F0F-4206-AE39-0A2D73987B68}"/>
    <dgm:cxn modelId="{22DAD494-85A5-471F-964A-F45E7C7E948E}" srcId="{6A70FD8F-0050-42E3-8B3A-6ED7CFB9852E}" destId="{D6BD70A2-79D8-4EA3-9D0B-7C590AC4F9E9}" srcOrd="4" destOrd="0" parTransId="{2712ED4D-338F-442A-BC6F-88F7FAAD9B30}" sibTransId="{47ED4003-B06C-4340-8E61-B1E153CCD447}"/>
    <dgm:cxn modelId="{F9540599-A193-456C-A9A9-8962E3855B0B}" type="presOf" srcId="{96262926-A67D-4E4E-9515-5EBC67F0B634}" destId="{5A1B764B-0DC5-47CD-BDEA-9E67799496EC}" srcOrd="0" destOrd="0" presId="urn:microsoft.com/office/officeart/2016/7/layout/RoundedRectangleTimeline"/>
    <dgm:cxn modelId="{E13585A2-54F2-486A-B317-F4D6AF7E83B9}" type="presOf" srcId="{E80CA270-6C90-4E17-ACEA-46B56AD54DD1}" destId="{DF65791B-462E-4589-B98D-F60587330CA8}" srcOrd="0" destOrd="0" presId="urn:microsoft.com/office/officeart/2016/7/layout/RoundedRectangleTimeline"/>
    <dgm:cxn modelId="{A8EF65A4-4E37-42BC-B4E1-E513C8B46B71}" type="presOf" srcId="{C89C61B0-0264-4D52-9B3E-F6AC733731C9}" destId="{DFE13DE6-3D95-4C64-BF88-483077D94934}" srcOrd="0" destOrd="0" presId="urn:microsoft.com/office/officeart/2016/7/layout/RoundedRectangleTimeline"/>
    <dgm:cxn modelId="{A82143AF-6E60-4FE4-A788-B1B9DBB37786}" srcId="{6A70FD8F-0050-42E3-8B3A-6ED7CFB9852E}" destId="{33777976-5999-4F12-83C1-34174CA920B4}" srcOrd="3" destOrd="0" parTransId="{6FF80B47-8DC0-45E7-A8A1-C5524E693DA0}" sibTransId="{C586E36A-2715-4730-AA77-8D89FB25E586}"/>
    <dgm:cxn modelId="{3F5DCCBA-A6BD-4783-A81B-1F743C0EA459}" srcId="{D6BD70A2-79D8-4EA3-9D0B-7C590AC4F9E9}" destId="{88A12907-B2AE-497E-9763-2D25A3E01658}" srcOrd="1" destOrd="0" parTransId="{FC43C456-8928-4178-A6E6-AB506BF60856}" sibTransId="{3C0C030A-E916-43F1-8A7C-8BE646ADF53F}"/>
    <dgm:cxn modelId="{4C1666D2-493B-4718-9193-13A978A70D32}" type="presOf" srcId="{C099A18B-96F9-417A-9E18-2D81F4AAEA43}" destId="{313F1313-CB1F-40B8-BA37-35256B72BC6C}" srcOrd="0" destOrd="1" presId="urn:microsoft.com/office/officeart/2016/7/layout/RoundedRectangleTimeline"/>
    <dgm:cxn modelId="{8DCE3CD5-313E-4744-A263-A6B6D05D6DC4}" srcId="{33777976-5999-4F12-83C1-34174CA920B4}" destId="{595844BB-686A-4D2B-A56B-DC723C225769}" srcOrd="0" destOrd="0" parTransId="{B18BDC5B-93AD-41F3-9A63-DACEB8980006}" sibTransId="{B41925F2-5DDD-4C5F-8840-7A6A8DBCAD90}"/>
    <dgm:cxn modelId="{FAA8D3DD-12E8-457D-9144-B037C5678347}" srcId="{09C152DA-7620-4852-8162-A77EC3609F3F}" destId="{6C8937BE-93F8-4DED-8538-1C601DAEBA66}" srcOrd="0" destOrd="0" parTransId="{77D169C6-D77F-456D-B18B-D7BE016AD87A}" sibTransId="{A97BE953-FA9D-4BA6-A92C-494DB1F3BA59}"/>
    <dgm:cxn modelId="{C5202EE1-10E9-4076-9D55-9E0CF8B152AF}" srcId="{6A70FD8F-0050-42E3-8B3A-6ED7CFB9852E}" destId="{8DB5D7D5-6A1C-4ABC-8850-759A9D876047}" srcOrd="0" destOrd="0" parTransId="{D8874F40-D7B0-41DE-BB6F-A6014FEAB2D7}" sibTransId="{BD6E0A2E-99C8-4F5A-971A-CD211D1099FF}"/>
    <dgm:cxn modelId="{3D208BE1-EB2D-428C-9709-28D56678B9A9}" type="presOf" srcId="{595844BB-686A-4D2B-A56B-DC723C225769}" destId="{313F1313-CB1F-40B8-BA37-35256B72BC6C}" srcOrd="0" destOrd="0" presId="urn:microsoft.com/office/officeart/2016/7/layout/RoundedRectangleTimeline"/>
    <dgm:cxn modelId="{2DC28DF8-5C1B-4F53-A4C1-D5B63FB54BAF}" srcId="{C5146535-FD3D-4589-98A3-623B8DA4B8DB}" destId="{E80CA270-6C90-4E17-ACEA-46B56AD54DD1}" srcOrd="0" destOrd="0" parTransId="{7EEC8067-96EF-4BE0-8BE3-BA59ED78A31F}" sibTransId="{1AFE46E5-6B07-4894-8ECB-21BD7E7B8AF1}"/>
    <dgm:cxn modelId="{76459B4A-BC95-4631-A3CC-1410E80D5DFD}" type="presParOf" srcId="{AB52B3CC-6563-466D-BFC3-9B6B5AFA0881}" destId="{815EDF7B-AC93-4A61-87AA-CAA5D85C31A8}" srcOrd="0" destOrd="0" presId="urn:microsoft.com/office/officeart/2016/7/layout/RoundedRectangleTimeline"/>
    <dgm:cxn modelId="{4238FA88-CE43-4680-BFB0-73DED5612698}" type="presParOf" srcId="{815EDF7B-AC93-4A61-87AA-CAA5D85C31A8}" destId="{954381E7-0584-46DD-8108-E9BF4F2B5005}" srcOrd="0" destOrd="0" presId="urn:microsoft.com/office/officeart/2016/7/layout/RoundedRectangleTimeline"/>
    <dgm:cxn modelId="{6497CE05-0893-4952-B18A-28D71D90B841}" type="presParOf" srcId="{815EDF7B-AC93-4A61-87AA-CAA5D85C31A8}" destId="{5A1B764B-0DC5-47CD-BDEA-9E67799496EC}" srcOrd="1" destOrd="0" presId="urn:microsoft.com/office/officeart/2016/7/layout/RoundedRectangleTimeline"/>
    <dgm:cxn modelId="{CB8BA570-C0D4-4400-BED8-C9BC961A6553}" type="presParOf" srcId="{815EDF7B-AC93-4A61-87AA-CAA5D85C31A8}" destId="{122B38A3-0442-4747-820C-1F37877E2B0E}" srcOrd="2" destOrd="0" presId="urn:microsoft.com/office/officeart/2016/7/layout/RoundedRectangleTimeline"/>
    <dgm:cxn modelId="{82FC1E36-99F3-4E1F-8BD1-229D77A82EB1}" type="presParOf" srcId="{815EDF7B-AC93-4A61-87AA-CAA5D85C31A8}" destId="{A73181F6-69BB-4A47-8277-4671A45AC8C8}" srcOrd="3" destOrd="0" presId="urn:microsoft.com/office/officeart/2016/7/layout/RoundedRectangleTimeline"/>
    <dgm:cxn modelId="{7EAD7967-836C-4AB6-AAA2-ED2EF3F29E78}" type="presParOf" srcId="{815EDF7B-AC93-4A61-87AA-CAA5D85C31A8}" destId="{6E76EADA-5F61-4A59-B2F8-FA10112079FC}" srcOrd="4" destOrd="0" presId="urn:microsoft.com/office/officeart/2016/7/layout/RoundedRectangleTimeline"/>
    <dgm:cxn modelId="{3783DE09-7B3D-423E-960C-ED9DB81E314E}" type="presParOf" srcId="{AB52B3CC-6563-466D-BFC3-9B6B5AFA0881}" destId="{A8189248-0785-43F1-844C-4DE92841F254}" srcOrd="1" destOrd="0" presId="urn:microsoft.com/office/officeart/2016/7/layout/RoundedRectangleTimeline"/>
    <dgm:cxn modelId="{38B07C9C-D21D-4E2B-A78B-C30877B2689A}" type="presParOf" srcId="{AB52B3CC-6563-466D-BFC3-9B6B5AFA0881}" destId="{218D9CD7-D48D-464C-9A1C-0F322EC540B3}" srcOrd="2" destOrd="0" presId="urn:microsoft.com/office/officeart/2016/7/layout/RoundedRectangleTimeline"/>
    <dgm:cxn modelId="{E6790483-7B9E-44FB-9EAE-A282A4B9AB73}" type="presParOf" srcId="{218D9CD7-D48D-464C-9A1C-0F322EC540B3}" destId="{30804A27-188E-4A17-8FFE-97BCCA0597B8}" srcOrd="0" destOrd="0" presId="urn:microsoft.com/office/officeart/2016/7/layout/RoundedRectangleTimeline"/>
    <dgm:cxn modelId="{B31BDB48-FB8E-47F4-8F76-B90009D28A96}" type="presParOf" srcId="{218D9CD7-D48D-464C-9A1C-0F322EC540B3}" destId="{DF65791B-462E-4589-B98D-F60587330CA8}" srcOrd="1" destOrd="0" presId="urn:microsoft.com/office/officeart/2016/7/layout/RoundedRectangleTimeline"/>
    <dgm:cxn modelId="{517AE913-68B2-41AC-BE20-5D4195845D6F}" type="presParOf" srcId="{218D9CD7-D48D-464C-9A1C-0F322EC540B3}" destId="{DBA410EB-5F61-4F46-92D9-C5B0AA59EE15}" srcOrd="2" destOrd="0" presId="urn:microsoft.com/office/officeart/2016/7/layout/RoundedRectangleTimeline"/>
    <dgm:cxn modelId="{0F089045-7542-47F1-8B17-68354869406A}" type="presParOf" srcId="{218D9CD7-D48D-464C-9A1C-0F322EC540B3}" destId="{E1220EDB-B75C-43A5-B862-97E4C09130A7}" srcOrd="3" destOrd="0" presId="urn:microsoft.com/office/officeart/2016/7/layout/RoundedRectangleTimeline"/>
    <dgm:cxn modelId="{79B44ECC-99D2-49DD-9DEE-58B1D2AE6C6C}" type="presParOf" srcId="{218D9CD7-D48D-464C-9A1C-0F322EC540B3}" destId="{D8849157-215F-4E70-9735-315E97B5AC5C}" srcOrd="4" destOrd="0" presId="urn:microsoft.com/office/officeart/2016/7/layout/RoundedRectangleTimeline"/>
    <dgm:cxn modelId="{6930EC12-FB60-44F8-973F-19AC06AA90BB}" type="presParOf" srcId="{AB52B3CC-6563-466D-BFC3-9B6B5AFA0881}" destId="{7C467054-22FE-4C18-9934-29D7168DFF63}" srcOrd="3" destOrd="0" presId="urn:microsoft.com/office/officeart/2016/7/layout/RoundedRectangleTimeline"/>
    <dgm:cxn modelId="{1F4A4777-E935-453F-A5B9-015C6946FC6A}" type="presParOf" srcId="{AB52B3CC-6563-466D-BFC3-9B6B5AFA0881}" destId="{3E3E944D-A6EC-4962-9AC1-C585A4F97BDA}" srcOrd="4" destOrd="0" presId="urn:microsoft.com/office/officeart/2016/7/layout/RoundedRectangleTimeline"/>
    <dgm:cxn modelId="{94AC8B5D-A9B9-4EF3-AD1C-6024606B5BF8}" type="presParOf" srcId="{3E3E944D-A6EC-4962-9AC1-C585A4F97BDA}" destId="{566B79CB-1A41-4F5C-BF91-58D94BF93913}" srcOrd="0" destOrd="0" presId="urn:microsoft.com/office/officeart/2016/7/layout/RoundedRectangleTimeline"/>
    <dgm:cxn modelId="{A151554E-10B3-429A-9E0D-D40262ED6857}" type="presParOf" srcId="{3E3E944D-A6EC-4962-9AC1-C585A4F97BDA}" destId="{B4723E2A-4FF1-452A-BD25-8EC364F15A6F}" srcOrd="1" destOrd="0" presId="urn:microsoft.com/office/officeart/2016/7/layout/RoundedRectangleTimeline"/>
    <dgm:cxn modelId="{329635D9-081F-4DC9-88AA-E074B7400415}" type="presParOf" srcId="{3E3E944D-A6EC-4962-9AC1-C585A4F97BDA}" destId="{440E9361-37D2-4157-AF38-7B49AD23708B}" srcOrd="2" destOrd="0" presId="urn:microsoft.com/office/officeart/2016/7/layout/RoundedRectangleTimeline"/>
    <dgm:cxn modelId="{0F0D3AEA-9F0C-400E-A955-6CD1F474B6A4}" type="presParOf" srcId="{3E3E944D-A6EC-4962-9AC1-C585A4F97BDA}" destId="{C45E7B63-1C71-483E-A3A8-705CE86D4D8E}" srcOrd="3" destOrd="0" presId="urn:microsoft.com/office/officeart/2016/7/layout/RoundedRectangleTimeline"/>
    <dgm:cxn modelId="{91F0BE33-39D4-4457-A5CC-3F1682DB166D}" type="presParOf" srcId="{3E3E944D-A6EC-4962-9AC1-C585A4F97BDA}" destId="{4174F691-D9D3-451C-9893-D177DC3AED58}" srcOrd="4" destOrd="0" presId="urn:microsoft.com/office/officeart/2016/7/layout/RoundedRectangleTimeline"/>
    <dgm:cxn modelId="{79BFC3B6-823B-47D6-BA97-DE14C74CBAB8}" type="presParOf" srcId="{AB52B3CC-6563-466D-BFC3-9B6B5AFA0881}" destId="{1FEA4E43-80F1-422B-AF91-BD540E0FB44A}" srcOrd="5" destOrd="0" presId="urn:microsoft.com/office/officeart/2016/7/layout/RoundedRectangleTimeline"/>
    <dgm:cxn modelId="{181D2EB2-C30D-4B4B-BAC5-51F1827D8E5C}" type="presParOf" srcId="{AB52B3CC-6563-466D-BFC3-9B6B5AFA0881}" destId="{E3B4952B-B974-4201-BF72-AB136D109AF2}" srcOrd="6" destOrd="0" presId="urn:microsoft.com/office/officeart/2016/7/layout/RoundedRectangleTimeline"/>
    <dgm:cxn modelId="{55D2C045-CA8F-4AD0-9011-47D2ABC2FABE}" type="presParOf" srcId="{E3B4952B-B974-4201-BF72-AB136D109AF2}" destId="{89330188-CF3A-4E6C-94C1-3356F2BDF620}" srcOrd="0" destOrd="0" presId="urn:microsoft.com/office/officeart/2016/7/layout/RoundedRectangleTimeline"/>
    <dgm:cxn modelId="{18B0B973-67F4-45A4-B6D8-D3BD4BC1A0B9}" type="presParOf" srcId="{E3B4952B-B974-4201-BF72-AB136D109AF2}" destId="{313F1313-CB1F-40B8-BA37-35256B72BC6C}" srcOrd="1" destOrd="0" presId="urn:microsoft.com/office/officeart/2016/7/layout/RoundedRectangleTimeline"/>
    <dgm:cxn modelId="{5BDE524F-098C-49B8-AF90-8ED5A6A297B3}" type="presParOf" srcId="{E3B4952B-B974-4201-BF72-AB136D109AF2}" destId="{4D014470-37F8-4806-B344-5C3DF1C0E8B0}" srcOrd="2" destOrd="0" presId="urn:microsoft.com/office/officeart/2016/7/layout/RoundedRectangleTimeline"/>
    <dgm:cxn modelId="{846D9E6A-5A32-49F4-A2E2-21D3AE8D10DD}" type="presParOf" srcId="{E3B4952B-B974-4201-BF72-AB136D109AF2}" destId="{31A45E87-3781-44F8-8365-2C97B85C9C72}" srcOrd="3" destOrd="0" presId="urn:microsoft.com/office/officeart/2016/7/layout/RoundedRectangleTimeline"/>
    <dgm:cxn modelId="{10D6F9A4-9100-4E80-8647-70C8BCC48FC9}" type="presParOf" srcId="{E3B4952B-B974-4201-BF72-AB136D109AF2}" destId="{24C6223E-2EAD-42CB-A78D-6D450C80F2AE}" srcOrd="4" destOrd="0" presId="urn:microsoft.com/office/officeart/2016/7/layout/RoundedRectangleTimeline"/>
    <dgm:cxn modelId="{F828DA09-6EA5-4A3A-B31D-2375D33E0B58}" type="presParOf" srcId="{AB52B3CC-6563-466D-BFC3-9B6B5AFA0881}" destId="{1553510C-1886-4CF6-BE11-8B338972D95B}" srcOrd="7" destOrd="0" presId="urn:microsoft.com/office/officeart/2016/7/layout/RoundedRectangleTimeline"/>
    <dgm:cxn modelId="{BC36BF12-C32E-4537-AA52-6B9D02053821}" type="presParOf" srcId="{AB52B3CC-6563-466D-BFC3-9B6B5AFA0881}" destId="{73AFACF2-86D4-4F65-B881-BE0BEC1DCC16}" srcOrd="8" destOrd="0" presId="urn:microsoft.com/office/officeart/2016/7/layout/RoundedRectangleTimeline"/>
    <dgm:cxn modelId="{5E51E25D-5324-4C8D-BDCB-8A6803855DE0}" type="presParOf" srcId="{73AFACF2-86D4-4F65-B881-BE0BEC1DCC16}" destId="{A1CFD6C2-1DDF-4DFA-B3FB-45F8366F10FD}" srcOrd="0" destOrd="0" presId="urn:microsoft.com/office/officeart/2016/7/layout/RoundedRectangleTimeline"/>
    <dgm:cxn modelId="{5FAEDC4C-A038-45F9-894D-668FFF1019D7}" type="presParOf" srcId="{73AFACF2-86D4-4F65-B881-BE0BEC1DCC16}" destId="{DFE13DE6-3D95-4C64-BF88-483077D94934}" srcOrd="1" destOrd="0" presId="urn:microsoft.com/office/officeart/2016/7/layout/RoundedRectangleTimeline"/>
    <dgm:cxn modelId="{603F0831-74BF-4225-95F0-F3B301BC7B36}" type="presParOf" srcId="{73AFACF2-86D4-4F65-B881-BE0BEC1DCC16}" destId="{6E7BADE8-59A8-451E-921A-5F87FDC7F0A7}" srcOrd="2" destOrd="0" presId="urn:microsoft.com/office/officeart/2016/7/layout/RoundedRectangleTimeline"/>
    <dgm:cxn modelId="{4A8E7CC3-D931-4D59-80ED-62CC7BCF101C}" type="presParOf" srcId="{73AFACF2-86D4-4F65-B881-BE0BEC1DCC16}" destId="{F14AC569-5D1C-46BC-A412-07B0E60B082F}" srcOrd="3" destOrd="0" presId="urn:microsoft.com/office/officeart/2016/7/layout/RoundedRectangleTimeline"/>
    <dgm:cxn modelId="{589DAC80-60FC-4F67-BBAC-DFEEC715D226}" type="presParOf" srcId="{73AFACF2-86D4-4F65-B881-BE0BEC1DCC16}" destId="{F280141B-79DC-417A-8557-B24CE33E06E0}"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381E7-0584-46DD-8108-E9BF4F2B5005}">
      <dsp:nvSpPr>
        <dsp:cNvPr id="0" name=""/>
        <dsp:cNvSpPr/>
      </dsp:nvSpPr>
      <dsp:spPr>
        <a:xfrm rot="16200000">
          <a:off x="1331019" y="1248365"/>
          <a:ext cx="435133" cy="1854606"/>
        </a:xfrm>
        <a:prstGeom prst="round2SameRect">
          <a:avLst/>
        </a:prstGeom>
        <a:solidFill>
          <a:srgbClr val="0F0532"/>
        </a:solidFill>
        <a:ln w="12700" cap="flat" cmpd="sng" algn="ctr">
          <a:solidFill>
            <a:srgbClr val="0F053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t>2013</a:t>
          </a:r>
        </a:p>
      </dsp:txBody>
      <dsp:txXfrm rot="5400000">
        <a:off x="642524" y="1979343"/>
        <a:ext cx="1833365" cy="392651"/>
      </dsp:txXfrm>
    </dsp:sp>
    <dsp:sp modelId="{5A1B764B-0DC5-47CD-BDEA-9E67799496EC}">
      <dsp:nvSpPr>
        <dsp:cNvPr id="0" name=""/>
        <dsp:cNvSpPr/>
      </dsp:nvSpPr>
      <dsp:spPr>
        <a:xfrm>
          <a:off x="3080" y="0"/>
          <a:ext cx="3091011"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None/>
          </a:pPr>
          <a:r>
            <a:rPr lang="bg-BG" sz="1800" kern="1200" dirty="0">
              <a:solidFill>
                <a:srgbClr val="000000"/>
              </a:solidFill>
              <a:latin typeface="Corbel" panose="020B0503020204020204" pitchFamily="34" charset="0"/>
            </a:rPr>
            <a:t>Основаване. Издаване на първата Бяла Карта</a:t>
          </a:r>
          <a:endParaRPr lang="en-US" sz="1800" kern="1200" dirty="0"/>
        </a:p>
      </dsp:txBody>
      <dsp:txXfrm>
        <a:off x="3080" y="0"/>
        <a:ext cx="3091011" cy="1522968"/>
      </dsp:txXfrm>
    </dsp:sp>
    <dsp:sp modelId="{122B38A3-0442-4747-820C-1F37877E2B0E}">
      <dsp:nvSpPr>
        <dsp:cNvPr id="0" name=""/>
        <dsp:cNvSpPr/>
      </dsp:nvSpPr>
      <dsp:spPr>
        <a:xfrm>
          <a:off x="1548586" y="1609995"/>
          <a:ext cx="0" cy="348107"/>
        </a:xfrm>
        <a:prstGeom prst="line">
          <a:avLst/>
        </a:prstGeom>
        <a:noFill/>
        <a:ln w="12700" cap="rnd" cmpd="sng" algn="ctr">
          <a:solidFill>
            <a:schemeClr val="accent1">
              <a:shade val="90000"/>
              <a:hueOff val="93466"/>
              <a:satOff val="1924"/>
              <a:lumOff val="8231"/>
              <a:alphaOff val="0"/>
            </a:schemeClr>
          </a:solidFill>
          <a:prstDash val="dash"/>
          <a:miter lim="800000"/>
        </a:ln>
        <a:effectLst/>
      </dsp:spPr>
      <dsp:style>
        <a:lnRef idx="1">
          <a:scrgbClr r="0" g="0" b="0"/>
        </a:lnRef>
        <a:fillRef idx="0">
          <a:scrgbClr r="0" g="0" b="0"/>
        </a:fillRef>
        <a:effectRef idx="0">
          <a:scrgbClr r="0" g="0" b="0"/>
        </a:effectRef>
        <a:fontRef idx="minor"/>
      </dsp:style>
    </dsp:sp>
    <dsp:sp modelId="{A73181F6-69BB-4A47-8277-4671A45AC8C8}">
      <dsp:nvSpPr>
        <dsp:cNvPr id="0" name=""/>
        <dsp:cNvSpPr/>
      </dsp:nvSpPr>
      <dsp:spPr>
        <a:xfrm>
          <a:off x="1505073" y="1522968"/>
          <a:ext cx="87026" cy="87026"/>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804A27-188E-4A17-8FFE-97BCCA0597B8}">
      <dsp:nvSpPr>
        <dsp:cNvPr id="0" name=""/>
        <dsp:cNvSpPr/>
      </dsp:nvSpPr>
      <dsp:spPr>
        <a:xfrm>
          <a:off x="2475889" y="1958102"/>
          <a:ext cx="1854606" cy="435133"/>
        </a:xfrm>
        <a:prstGeom prst="rect">
          <a:avLst/>
        </a:prstGeom>
        <a:solidFill>
          <a:srgbClr val="0082AA"/>
        </a:solidFill>
        <a:ln w="12700" cap="flat" cmpd="sng" algn="ctr">
          <a:solidFill>
            <a:srgbClr val="0F053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t>2017</a:t>
          </a:r>
        </a:p>
      </dsp:txBody>
      <dsp:txXfrm>
        <a:off x="2475889" y="1958102"/>
        <a:ext cx="1854606" cy="435133"/>
      </dsp:txXfrm>
    </dsp:sp>
    <dsp:sp modelId="{DF65791B-462E-4589-B98D-F60587330CA8}">
      <dsp:nvSpPr>
        <dsp:cNvPr id="0" name=""/>
        <dsp:cNvSpPr/>
      </dsp:nvSpPr>
      <dsp:spPr>
        <a:xfrm>
          <a:off x="1857687" y="2828369"/>
          <a:ext cx="3091011"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None/>
          </a:pPr>
          <a:r>
            <a:rPr lang="bg-BG" sz="1800" kern="1200" dirty="0">
              <a:solidFill>
                <a:srgbClr val="000000"/>
              </a:solidFill>
              <a:latin typeface="Corbel" panose="020B0503020204020204" pitchFamily="34" charset="0"/>
            </a:rPr>
            <a:t>Експанзия на румънския пазар под бранда </a:t>
          </a:r>
          <a:r>
            <a:rPr lang="en-US" sz="1800" kern="1200" dirty="0">
              <a:solidFill>
                <a:srgbClr val="000000"/>
              </a:solidFill>
              <a:latin typeface="Corbel" panose="020B0503020204020204" pitchFamily="34" charset="0"/>
            </a:rPr>
            <a:t>AXI</a:t>
          </a:r>
          <a:endParaRPr lang="en-US" sz="1800" kern="1200" dirty="0"/>
        </a:p>
      </dsp:txBody>
      <dsp:txXfrm>
        <a:off x="1857687" y="2828369"/>
        <a:ext cx="3091011" cy="1522968"/>
      </dsp:txXfrm>
    </dsp:sp>
    <dsp:sp modelId="{DBA410EB-5F61-4F46-92D9-C5B0AA59EE15}">
      <dsp:nvSpPr>
        <dsp:cNvPr id="0" name=""/>
        <dsp:cNvSpPr/>
      </dsp:nvSpPr>
      <dsp:spPr>
        <a:xfrm>
          <a:off x="3403193" y="2393235"/>
          <a:ext cx="0" cy="348107"/>
        </a:xfrm>
        <a:prstGeom prst="line">
          <a:avLst/>
        </a:prstGeom>
        <a:noFill/>
        <a:ln w="12700" cap="rnd" cmpd="sng" algn="ctr">
          <a:solidFill>
            <a:schemeClr val="accent1">
              <a:shade val="90000"/>
              <a:hueOff val="140199"/>
              <a:satOff val="2886"/>
              <a:lumOff val="12346"/>
              <a:alphaOff val="0"/>
            </a:schemeClr>
          </a:solidFill>
          <a:prstDash val="dash"/>
          <a:miter lim="800000"/>
        </a:ln>
        <a:effectLst/>
      </dsp:spPr>
      <dsp:style>
        <a:lnRef idx="1">
          <a:scrgbClr r="0" g="0" b="0"/>
        </a:lnRef>
        <a:fillRef idx="0">
          <a:scrgbClr r="0" g="0" b="0"/>
        </a:fillRef>
        <a:effectRef idx="0">
          <a:scrgbClr r="0" g="0" b="0"/>
        </a:effectRef>
        <a:fontRef idx="minor"/>
      </dsp:style>
    </dsp:sp>
    <dsp:sp modelId="{E1220EDB-B75C-43A5-B862-97E4C09130A7}">
      <dsp:nvSpPr>
        <dsp:cNvPr id="0" name=""/>
        <dsp:cNvSpPr/>
      </dsp:nvSpPr>
      <dsp:spPr>
        <a:xfrm>
          <a:off x="3359679" y="2741342"/>
          <a:ext cx="87026" cy="87026"/>
        </a:xfrm>
        <a:prstGeom prst="ellipse">
          <a:avLst/>
        </a:prstGeom>
        <a:solidFill>
          <a:schemeClr val="accent1">
            <a:shade val="80000"/>
            <a:hueOff val="87321"/>
            <a:satOff val="-1564"/>
            <a:lumOff val="6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6B79CB-1A41-4F5C-BF91-58D94BF93913}">
      <dsp:nvSpPr>
        <dsp:cNvPr id="0" name=""/>
        <dsp:cNvSpPr/>
      </dsp:nvSpPr>
      <dsp:spPr>
        <a:xfrm>
          <a:off x="4330496" y="1958102"/>
          <a:ext cx="1854606" cy="435133"/>
        </a:xfrm>
        <a:prstGeom prst="rect">
          <a:avLst/>
        </a:prstGeom>
        <a:solidFill>
          <a:srgbClr val="5AC3BE"/>
        </a:solidFill>
        <a:ln w="12700" cap="flat" cmpd="sng" algn="ctr">
          <a:solidFill>
            <a:srgbClr val="0F053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t>2018</a:t>
          </a:r>
        </a:p>
      </dsp:txBody>
      <dsp:txXfrm>
        <a:off x="4330496" y="1958102"/>
        <a:ext cx="1854606" cy="435133"/>
      </dsp:txXfrm>
    </dsp:sp>
    <dsp:sp modelId="{B4723E2A-4FF1-452A-BD25-8EC364F15A6F}">
      <dsp:nvSpPr>
        <dsp:cNvPr id="0" name=""/>
        <dsp:cNvSpPr/>
      </dsp:nvSpPr>
      <dsp:spPr>
        <a:xfrm>
          <a:off x="3712294" y="0"/>
          <a:ext cx="3091011"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None/>
          </a:pPr>
          <a:r>
            <a:rPr lang="bg-BG" sz="1800" kern="1200" dirty="0">
              <a:solidFill>
                <a:srgbClr val="000000"/>
              </a:solidFill>
              <a:latin typeface="Corbel" panose="020B0503020204020204" pitchFamily="34" charset="0"/>
            </a:rPr>
            <a:t>Навлизане на полския пазар с карта </a:t>
          </a:r>
          <a:r>
            <a:rPr lang="en-US" sz="1800" kern="1200" dirty="0">
              <a:solidFill>
                <a:srgbClr val="000000"/>
              </a:solidFill>
              <a:latin typeface="Corbel" panose="020B0503020204020204" pitchFamily="34" charset="0"/>
            </a:rPr>
            <a:t>AXI</a:t>
          </a:r>
          <a:endParaRPr lang="en-US" sz="1800" kern="1200" dirty="0"/>
        </a:p>
      </dsp:txBody>
      <dsp:txXfrm>
        <a:off x="3712294" y="0"/>
        <a:ext cx="3091011" cy="1522968"/>
      </dsp:txXfrm>
    </dsp:sp>
    <dsp:sp modelId="{440E9361-37D2-4157-AF38-7B49AD23708B}">
      <dsp:nvSpPr>
        <dsp:cNvPr id="0" name=""/>
        <dsp:cNvSpPr/>
      </dsp:nvSpPr>
      <dsp:spPr>
        <a:xfrm>
          <a:off x="5257799" y="1609995"/>
          <a:ext cx="0" cy="348107"/>
        </a:xfrm>
        <a:prstGeom prst="line">
          <a:avLst/>
        </a:prstGeom>
        <a:noFill/>
        <a:ln w="12700" cap="rnd" cmpd="sng" algn="ctr">
          <a:solidFill>
            <a:schemeClr val="accent1">
              <a:shade val="90000"/>
              <a:hueOff val="186931"/>
              <a:satOff val="3848"/>
              <a:lumOff val="16461"/>
              <a:alphaOff val="0"/>
            </a:schemeClr>
          </a:solidFill>
          <a:prstDash val="dash"/>
          <a:miter lim="800000"/>
        </a:ln>
        <a:effectLst/>
      </dsp:spPr>
      <dsp:style>
        <a:lnRef idx="1">
          <a:scrgbClr r="0" g="0" b="0"/>
        </a:lnRef>
        <a:fillRef idx="0">
          <a:scrgbClr r="0" g="0" b="0"/>
        </a:fillRef>
        <a:effectRef idx="0">
          <a:scrgbClr r="0" g="0" b="0"/>
        </a:effectRef>
        <a:fontRef idx="minor"/>
      </dsp:style>
    </dsp:sp>
    <dsp:sp modelId="{C45E7B63-1C71-483E-A3A8-705CE86D4D8E}">
      <dsp:nvSpPr>
        <dsp:cNvPr id="0" name=""/>
        <dsp:cNvSpPr/>
      </dsp:nvSpPr>
      <dsp:spPr>
        <a:xfrm>
          <a:off x="5214286" y="1522968"/>
          <a:ext cx="87026" cy="87026"/>
        </a:xfrm>
        <a:prstGeom prst="ellipse">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330188-CF3A-4E6C-94C1-3356F2BDF620}">
      <dsp:nvSpPr>
        <dsp:cNvPr id="0" name=""/>
        <dsp:cNvSpPr/>
      </dsp:nvSpPr>
      <dsp:spPr>
        <a:xfrm>
          <a:off x="6193337" y="1959617"/>
          <a:ext cx="1854606" cy="435133"/>
        </a:xfrm>
        <a:prstGeom prst="rect">
          <a:avLst/>
        </a:prstGeom>
        <a:solidFill>
          <a:srgbClr val="0082AA"/>
        </a:solidFill>
        <a:ln w="12700" cap="flat" cmpd="sng" algn="ctr">
          <a:solidFill>
            <a:srgbClr val="0F053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t>2020</a:t>
          </a:r>
          <a:endParaRPr lang="bg-BG" sz="1300" kern="1200" dirty="0"/>
        </a:p>
      </dsp:txBody>
      <dsp:txXfrm>
        <a:off x="6193337" y="1959617"/>
        <a:ext cx="1854606" cy="435133"/>
      </dsp:txXfrm>
    </dsp:sp>
    <dsp:sp modelId="{313F1313-CB1F-40B8-BA37-35256B72BC6C}">
      <dsp:nvSpPr>
        <dsp:cNvPr id="0" name=""/>
        <dsp:cNvSpPr/>
      </dsp:nvSpPr>
      <dsp:spPr>
        <a:xfrm>
          <a:off x="5550426" y="2832188"/>
          <a:ext cx="3091011" cy="363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None/>
          </a:pPr>
          <a:r>
            <a:rPr lang="bg-BG" sz="1800" kern="1200" dirty="0">
              <a:solidFill>
                <a:srgbClr val="000000"/>
              </a:solidFill>
              <a:latin typeface="Corbel" panose="020B0503020204020204" pitchFamily="34" charset="0"/>
            </a:rPr>
            <a:t>Разширяване на бизнеса в Испания с карта </a:t>
          </a:r>
          <a:r>
            <a:rPr lang="en-US" sz="1800" kern="1200" dirty="0">
              <a:solidFill>
                <a:srgbClr val="000000"/>
              </a:solidFill>
              <a:latin typeface="Corbel" panose="020B0503020204020204" pitchFamily="34" charset="0"/>
            </a:rPr>
            <a:t>AXI</a:t>
          </a:r>
          <a:endParaRPr lang="bg-BG" sz="1800" kern="1200" dirty="0">
            <a:latin typeface="Corbel" panose="020B0503020204020204" pitchFamily="34" charset="0"/>
          </a:endParaRPr>
        </a:p>
        <a:p>
          <a:pPr marL="0" lvl="0" indent="0" algn="ctr" defTabSz="800100">
            <a:lnSpc>
              <a:spcPct val="90000"/>
            </a:lnSpc>
            <a:spcBef>
              <a:spcPct val="0"/>
            </a:spcBef>
            <a:spcAft>
              <a:spcPct val="35000"/>
            </a:spcAft>
            <a:buNone/>
          </a:pPr>
          <a:endParaRPr lang="bg-BG" sz="1800" kern="1200" dirty="0">
            <a:latin typeface="Corbel" panose="020B0503020204020204" pitchFamily="34" charset="0"/>
          </a:endParaRPr>
        </a:p>
      </dsp:txBody>
      <dsp:txXfrm>
        <a:off x="5550426" y="2832188"/>
        <a:ext cx="3091011" cy="363608"/>
      </dsp:txXfrm>
    </dsp:sp>
    <dsp:sp modelId="{4D014470-37F8-4806-B344-5C3DF1C0E8B0}">
      <dsp:nvSpPr>
        <dsp:cNvPr id="0" name=""/>
        <dsp:cNvSpPr/>
      </dsp:nvSpPr>
      <dsp:spPr>
        <a:xfrm>
          <a:off x="7112406" y="2386492"/>
          <a:ext cx="0" cy="348107"/>
        </a:xfrm>
        <a:prstGeom prst="line">
          <a:avLst/>
        </a:prstGeom>
        <a:noFill/>
        <a:ln w="6350" cap="flat" cmpd="sng" algn="ctr">
          <a:solidFill>
            <a:schemeClr val="accent1">
              <a:shade val="90000"/>
              <a:hueOff val="209535"/>
              <a:satOff val="-3589"/>
              <a:lumOff val="14376"/>
              <a:alphaOff val="0"/>
            </a:schemeClr>
          </a:solidFill>
          <a:prstDash val="dash"/>
          <a:miter lim="800000"/>
        </a:ln>
        <a:effectLst/>
      </dsp:spPr>
      <dsp:style>
        <a:lnRef idx="1">
          <a:scrgbClr r="0" g="0" b="0"/>
        </a:lnRef>
        <a:fillRef idx="0">
          <a:scrgbClr r="0" g="0" b="0"/>
        </a:fillRef>
        <a:effectRef idx="0">
          <a:scrgbClr r="0" g="0" b="0"/>
        </a:effectRef>
        <a:fontRef idx="minor"/>
      </dsp:style>
    </dsp:sp>
    <dsp:sp modelId="{31A45E87-3781-44F8-8365-2C97B85C9C72}">
      <dsp:nvSpPr>
        <dsp:cNvPr id="0" name=""/>
        <dsp:cNvSpPr/>
      </dsp:nvSpPr>
      <dsp:spPr>
        <a:xfrm>
          <a:off x="7068893" y="2726378"/>
          <a:ext cx="87026" cy="87026"/>
        </a:xfrm>
        <a:prstGeom prst="ellipse">
          <a:avLst/>
        </a:prstGeom>
        <a:solidFill>
          <a:schemeClr val="accent1">
            <a:shade val="80000"/>
            <a:hueOff val="261962"/>
            <a:satOff val="-4692"/>
            <a:lumOff val="199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CFD6C2-1DDF-4DFA-B3FB-45F8366F10FD}">
      <dsp:nvSpPr>
        <dsp:cNvPr id="0" name=""/>
        <dsp:cNvSpPr/>
      </dsp:nvSpPr>
      <dsp:spPr>
        <a:xfrm rot="5400000">
          <a:off x="8747360" y="1253673"/>
          <a:ext cx="439306" cy="1854606"/>
        </a:xfrm>
        <a:prstGeom prst="round2SameRect">
          <a:avLst/>
        </a:prstGeom>
        <a:solidFill>
          <a:srgbClr val="0F0532"/>
        </a:solidFill>
        <a:ln w="12700" cap="flat" cmpd="sng" algn="ctr">
          <a:solidFill>
            <a:srgbClr val="0F053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t>2022</a:t>
          </a:r>
          <a:endParaRPr lang="bg-BG" sz="1300" kern="1200" dirty="0"/>
        </a:p>
      </dsp:txBody>
      <dsp:txXfrm rot="-5400000">
        <a:off x="8039711" y="1982768"/>
        <a:ext cx="1833161" cy="396416"/>
      </dsp:txXfrm>
    </dsp:sp>
    <dsp:sp modelId="{DFE13DE6-3D95-4C64-BF88-483077D94934}">
      <dsp:nvSpPr>
        <dsp:cNvPr id="0" name=""/>
        <dsp:cNvSpPr/>
      </dsp:nvSpPr>
      <dsp:spPr>
        <a:xfrm>
          <a:off x="7380304" y="1243785"/>
          <a:ext cx="3091011" cy="292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None/>
          </a:pPr>
          <a:endParaRPr lang="bg-BG" sz="1800" kern="1200" dirty="0">
            <a:latin typeface="Corbel" panose="020B0503020204020204" pitchFamily="34" charset="0"/>
          </a:endParaRPr>
        </a:p>
        <a:p>
          <a:pPr marL="0" lvl="0" indent="0" algn="ctr" defTabSz="800100">
            <a:lnSpc>
              <a:spcPct val="90000"/>
            </a:lnSpc>
            <a:spcBef>
              <a:spcPct val="0"/>
            </a:spcBef>
            <a:spcAft>
              <a:spcPct val="35000"/>
            </a:spcAft>
            <a:buNone/>
          </a:pPr>
          <a:r>
            <a:rPr lang="bg-BG" sz="1800" kern="1200" dirty="0">
              <a:solidFill>
                <a:srgbClr val="000000"/>
              </a:solidFill>
              <a:latin typeface="Corbel" panose="020B0503020204020204" pitchFamily="34" charset="0"/>
            </a:rPr>
            <a:t>Стартиране на операции в САЩ</a:t>
          </a:r>
        </a:p>
        <a:p>
          <a:pPr marL="0" lvl="0" indent="0" algn="ctr" defTabSz="800100">
            <a:lnSpc>
              <a:spcPct val="90000"/>
            </a:lnSpc>
            <a:spcBef>
              <a:spcPct val="0"/>
            </a:spcBef>
            <a:spcAft>
              <a:spcPct val="35000"/>
            </a:spcAft>
            <a:buNone/>
          </a:pPr>
          <a:r>
            <a:rPr lang="bg-BG" sz="1800" b="0" i="0" kern="1200" dirty="0">
              <a:solidFill>
                <a:srgbClr val="000000"/>
              </a:solidFill>
              <a:effectLst/>
              <a:latin typeface="Corbel" panose="020B0503020204020204" pitchFamily="34" charset="0"/>
            </a:rPr>
            <a:t>Мобилно приложение</a:t>
          </a:r>
        </a:p>
        <a:p>
          <a:pPr marL="0" lvl="0" indent="0" algn="ctr" defTabSz="800100">
            <a:lnSpc>
              <a:spcPct val="90000"/>
            </a:lnSpc>
            <a:spcBef>
              <a:spcPct val="0"/>
            </a:spcBef>
            <a:spcAft>
              <a:spcPct val="35000"/>
            </a:spcAft>
            <a:buNone/>
          </a:pPr>
          <a:r>
            <a:rPr lang="bg-BG" sz="1800" b="0" i="0" kern="1200" dirty="0">
              <a:solidFill>
                <a:srgbClr val="000000"/>
              </a:solidFill>
              <a:effectLst/>
              <a:latin typeface="Corbel" panose="020B0503020204020204" pitchFamily="34" charset="0"/>
            </a:rPr>
            <a:t>и </a:t>
          </a:r>
          <a:r>
            <a:rPr lang="bg-BG" sz="1800" kern="1200" dirty="0"/>
            <a:t>дигитална карта</a:t>
          </a:r>
          <a:r>
            <a:rPr lang="en-US" sz="1800" kern="1200" dirty="0"/>
            <a:t>, </a:t>
          </a:r>
          <a:r>
            <a:rPr lang="bg-BG" sz="1800" kern="1200" dirty="0"/>
            <a:t>интегрирани с</a:t>
          </a:r>
          <a:r>
            <a:rPr lang="en-US" sz="1800" kern="1200" dirty="0"/>
            <a:t> Apple Pay and Google Pay</a:t>
          </a:r>
          <a:endParaRPr lang="en-US" sz="1800" b="0" i="0" kern="1200" dirty="0">
            <a:solidFill>
              <a:srgbClr val="000000"/>
            </a:solidFill>
            <a:effectLst/>
            <a:latin typeface="Corbel" panose="020B0503020204020204" pitchFamily="34" charset="0"/>
          </a:endParaRPr>
        </a:p>
      </dsp:txBody>
      <dsp:txXfrm>
        <a:off x="7380304" y="1243785"/>
        <a:ext cx="3091011" cy="292074"/>
      </dsp:txXfrm>
    </dsp:sp>
    <dsp:sp modelId="{6E7BADE8-59A8-451E-921A-5F87FDC7F0A7}">
      <dsp:nvSpPr>
        <dsp:cNvPr id="0" name=""/>
        <dsp:cNvSpPr/>
      </dsp:nvSpPr>
      <dsp:spPr>
        <a:xfrm>
          <a:off x="8967013" y="1607102"/>
          <a:ext cx="0" cy="348107"/>
        </a:xfrm>
        <a:prstGeom prst="line">
          <a:avLst/>
        </a:prstGeom>
        <a:noFill/>
        <a:ln w="6350" cap="flat" cmpd="sng" algn="ctr">
          <a:solidFill>
            <a:schemeClr val="accent1">
              <a:shade val="90000"/>
              <a:hueOff val="349225"/>
              <a:satOff val="-5981"/>
              <a:lumOff val="23960"/>
              <a:alphaOff val="0"/>
            </a:schemeClr>
          </a:solidFill>
          <a:prstDash val="dash"/>
          <a:miter lim="800000"/>
        </a:ln>
        <a:effectLst/>
      </dsp:spPr>
      <dsp:style>
        <a:lnRef idx="1">
          <a:scrgbClr r="0" g="0" b="0"/>
        </a:lnRef>
        <a:fillRef idx="0">
          <a:scrgbClr r="0" g="0" b="0"/>
        </a:fillRef>
        <a:effectRef idx="0">
          <a:scrgbClr r="0" g="0" b="0"/>
        </a:effectRef>
        <a:fontRef idx="minor"/>
      </dsp:style>
    </dsp:sp>
    <dsp:sp modelId="{F14AC569-5D1C-46BC-A412-07B0E60B082F}">
      <dsp:nvSpPr>
        <dsp:cNvPr id="0" name=""/>
        <dsp:cNvSpPr/>
      </dsp:nvSpPr>
      <dsp:spPr>
        <a:xfrm>
          <a:off x="8923500" y="1520048"/>
          <a:ext cx="87026" cy="87026"/>
        </a:xfrm>
        <a:prstGeom prst="ellipse">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F244-A661-4C06-8C05-EA89B558DD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BF5B9E6-5C5D-477F-B024-1C431FFF6E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91DD170-9C96-4929-912E-66CF1B4CF6F3}"/>
              </a:ext>
            </a:extLst>
          </p:cNvPr>
          <p:cNvSpPr>
            <a:spLocks noGrp="1"/>
          </p:cNvSpPr>
          <p:nvPr>
            <p:ph type="dt" sz="half" idx="10"/>
          </p:nvPr>
        </p:nvSpPr>
        <p:spPr/>
        <p:txBody>
          <a:bodyPr/>
          <a:lstStyle/>
          <a:p>
            <a:fld id="{0284DA36-C54F-41D4-A6F5-CCFA27366014}" type="datetimeFigureOut">
              <a:rPr lang="en-AU" smtClean="0"/>
              <a:t>1/11/2022</a:t>
            </a:fld>
            <a:endParaRPr lang="en-AU"/>
          </a:p>
        </p:txBody>
      </p:sp>
      <p:sp>
        <p:nvSpPr>
          <p:cNvPr id="5" name="Footer Placeholder 4">
            <a:extLst>
              <a:ext uri="{FF2B5EF4-FFF2-40B4-BE49-F238E27FC236}">
                <a16:creationId xmlns:a16="http://schemas.microsoft.com/office/drawing/2014/main" id="{63B35BAD-30BB-467A-AAD9-E5531E3161A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E065408-5135-4146-B77D-C5E37CE08A1E}"/>
              </a:ext>
            </a:extLst>
          </p:cNvPr>
          <p:cNvSpPr>
            <a:spLocks noGrp="1"/>
          </p:cNvSpPr>
          <p:nvPr>
            <p:ph type="sldNum" sz="quarter" idx="12"/>
          </p:nvPr>
        </p:nvSpPr>
        <p:spPr/>
        <p:txBody>
          <a:bodyPr/>
          <a:lstStyle/>
          <a:p>
            <a:fld id="{A43C9B34-8FAF-4A91-8627-8E69C2BD4E72}" type="slidenum">
              <a:rPr lang="en-AU" smtClean="0"/>
              <a:t>‹#›</a:t>
            </a:fld>
            <a:endParaRPr lang="en-AU"/>
          </a:p>
        </p:txBody>
      </p:sp>
    </p:spTree>
    <p:extLst>
      <p:ext uri="{BB962C8B-B14F-4D97-AF65-F5344CB8AC3E}">
        <p14:creationId xmlns:p14="http://schemas.microsoft.com/office/powerpoint/2010/main" val="307595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B6893-3876-4D92-823A-46BB2FF3DD9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B0EBF76-F6B4-4801-B226-2D587ED26A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05401C8-BCB0-4C02-A106-05A1D2CC1770}"/>
              </a:ext>
            </a:extLst>
          </p:cNvPr>
          <p:cNvSpPr>
            <a:spLocks noGrp="1"/>
          </p:cNvSpPr>
          <p:nvPr>
            <p:ph type="dt" sz="half" idx="10"/>
          </p:nvPr>
        </p:nvSpPr>
        <p:spPr/>
        <p:txBody>
          <a:bodyPr/>
          <a:lstStyle/>
          <a:p>
            <a:fld id="{0284DA36-C54F-41D4-A6F5-CCFA27366014}" type="datetimeFigureOut">
              <a:rPr lang="en-AU" smtClean="0"/>
              <a:t>1/11/2022</a:t>
            </a:fld>
            <a:endParaRPr lang="en-AU"/>
          </a:p>
        </p:txBody>
      </p:sp>
      <p:sp>
        <p:nvSpPr>
          <p:cNvPr id="5" name="Footer Placeholder 4">
            <a:extLst>
              <a:ext uri="{FF2B5EF4-FFF2-40B4-BE49-F238E27FC236}">
                <a16:creationId xmlns:a16="http://schemas.microsoft.com/office/drawing/2014/main" id="{1FAAED85-EE4C-4015-BBD2-DFEFEA0AC7E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5E5E41F-746F-46A4-BFF8-14AC8407C30B}"/>
              </a:ext>
            </a:extLst>
          </p:cNvPr>
          <p:cNvSpPr>
            <a:spLocks noGrp="1"/>
          </p:cNvSpPr>
          <p:nvPr>
            <p:ph type="sldNum" sz="quarter" idx="12"/>
          </p:nvPr>
        </p:nvSpPr>
        <p:spPr/>
        <p:txBody>
          <a:bodyPr/>
          <a:lstStyle/>
          <a:p>
            <a:fld id="{A43C9B34-8FAF-4A91-8627-8E69C2BD4E72}" type="slidenum">
              <a:rPr lang="en-AU" smtClean="0"/>
              <a:t>‹#›</a:t>
            </a:fld>
            <a:endParaRPr lang="en-AU"/>
          </a:p>
        </p:txBody>
      </p:sp>
    </p:spTree>
    <p:extLst>
      <p:ext uri="{BB962C8B-B14F-4D97-AF65-F5344CB8AC3E}">
        <p14:creationId xmlns:p14="http://schemas.microsoft.com/office/powerpoint/2010/main" val="1476353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B7D816-3B29-4383-9491-787DAC4C02C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01DE416-BF1A-49B4-A6CB-D29EF1EC64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895E78A-7009-476B-BEF6-DCFC6974D79C}"/>
              </a:ext>
            </a:extLst>
          </p:cNvPr>
          <p:cNvSpPr>
            <a:spLocks noGrp="1"/>
          </p:cNvSpPr>
          <p:nvPr>
            <p:ph type="dt" sz="half" idx="10"/>
          </p:nvPr>
        </p:nvSpPr>
        <p:spPr/>
        <p:txBody>
          <a:bodyPr/>
          <a:lstStyle/>
          <a:p>
            <a:fld id="{0284DA36-C54F-41D4-A6F5-CCFA27366014}" type="datetimeFigureOut">
              <a:rPr lang="en-AU" smtClean="0"/>
              <a:t>1/11/2022</a:t>
            </a:fld>
            <a:endParaRPr lang="en-AU"/>
          </a:p>
        </p:txBody>
      </p:sp>
      <p:sp>
        <p:nvSpPr>
          <p:cNvPr id="5" name="Footer Placeholder 4">
            <a:extLst>
              <a:ext uri="{FF2B5EF4-FFF2-40B4-BE49-F238E27FC236}">
                <a16:creationId xmlns:a16="http://schemas.microsoft.com/office/drawing/2014/main" id="{F4EC99E4-F4B2-480B-A576-42B9D3D9B86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FD0332E-24FF-42B2-A1CD-86F6EFFDCA5E}"/>
              </a:ext>
            </a:extLst>
          </p:cNvPr>
          <p:cNvSpPr>
            <a:spLocks noGrp="1"/>
          </p:cNvSpPr>
          <p:nvPr>
            <p:ph type="sldNum" sz="quarter" idx="12"/>
          </p:nvPr>
        </p:nvSpPr>
        <p:spPr/>
        <p:txBody>
          <a:bodyPr/>
          <a:lstStyle/>
          <a:p>
            <a:fld id="{A43C9B34-8FAF-4A91-8627-8E69C2BD4E72}" type="slidenum">
              <a:rPr lang="en-AU" smtClean="0"/>
              <a:t>‹#›</a:t>
            </a:fld>
            <a:endParaRPr lang="en-AU"/>
          </a:p>
        </p:txBody>
      </p:sp>
    </p:spTree>
    <p:extLst>
      <p:ext uri="{BB962C8B-B14F-4D97-AF65-F5344CB8AC3E}">
        <p14:creationId xmlns:p14="http://schemas.microsoft.com/office/powerpoint/2010/main" val="291570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39AB2-A18B-4BB2-97C1-ACC6998ADFD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2BB8A4F-425B-4A50-A4ED-8F8BFFC45F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A85BCD6-73D4-4D56-90A0-F88B569F6EC7}"/>
              </a:ext>
            </a:extLst>
          </p:cNvPr>
          <p:cNvSpPr>
            <a:spLocks noGrp="1"/>
          </p:cNvSpPr>
          <p:nvPr>
            <p:ph type="dt" sz="half" idx="10"/>
          </p:nvPr>
        </p:nvSpPr>
        <p:spPr/>
        <p:txBody>
          <a:bodyPr/>
          <a:lstStyle/>
          <a:p>
            <a:fld id="{0284DA36-C54F-41D4-A6F5-CCFA27366014}" type="datetimeFigureOut">
              <a:rPr lang="en-AU" smtClean="0"/>
              <a:t>1/11/2022</a:t>
            </a:fld>
            <a:endParaRPr lang="en-AU"/>
          </a:p>
        </p:txBody>
      </p:sp>
      <p:sp>
        <p:nvSpPr>
          <p:cNvPr id="5" name="Footer Placeholder 4">
            <a:extLst>
              <a:ext uri="{FF2B5EF4-FFF2-40B4-BE49-F238E27FC236}">
                <a16:creationId xmlns:a16="http://schemas.microsoft.com/office/drawing/2014/main" id="{8E9AFE40-3FEF-4740-A5F5-C51378E2447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3C5A09D-0A1D-4DFB-A4BC-7798F989DBFB}"/>
              </a:ext>
            </a:extLst>
          </p:cNvPr>
          <p:cNvSpPr>
            <a:spLocks noGrp="1"/>
          </p:cNvSpPr>
          <p:nvPr>
            <p:ph type="sldNum" sz="quarter" idx="12"/>
          </p:nvPr>
        </p:nvSpPr>
        <p:spPr/>
        <p:txBody>
          <a:bodyPr/>
          <a:lstStyle/>
          <a:p>
            <a:fld id="{A43C9B34-8FAF-4A91-8627-8E69C2BD4E72}" type="slidenum">
              <a:rPr lang="en-AU" smtClean="0"/>
              <a:t>‹#›</a:t>
            </a:fld>
            <a:endParaRPr lang="en-AU"/>
          </a:p>
        </p:txBody>
      </p:sp>
    </p:spTree>
    <p:extLst>
      <p:ext uri="{BB962C8B-B14F-4D97-AF65-F5344CB8AC3E}">
        <p14:creationId xmlns:p14="http://schemas.microsoft.com/office/powerpoint/2010/main" val="755171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A4C95-FA2A-4247-A0D1-CCD9F339F4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0E9D4E32-1350-431A-B2EE-36343103EC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924FAF-9729-48B3-84C7-1C5EA498CDB2}"/>
              </a:ext>
            </a:extLst>
          </p:cNvPr>
          <p:cNvSpPr>
            <a:spLocks noGrp="1"/>
          </p:cNvSpPr>
          <p:nvPr>
            <p:ph type="dt" sz="half" idx="10"/>
          </p:nvPr>
        </p:nvSpPr>
        <p:spPr/>
        <p:txBody>
          <a:bodyPr/>
          <a:lstStyle/>
          <a:p>
            <a:fld id="{0284DA36-C54F-41D4-A6F5-CCFA27366014}" type="datetimeFigureOut">
              <a:rPr lang="en-AU" smtClean="0"/>
              <a:t>1/11/2022</a:t>
            </a:fld>
            <a:endParaRPr lang="en-AU"/>
          </a:p>
        </p:txBody>
      </p:sp>
      <p:sp>
        <p:nvSpPr>
          <p:cNvPr id="5" name="Footer Placeholder 4">
            <a:extLst>
              <a:ext uri="{FF2B5EF4-FFF2-40B4-BE49-F238E27FC236}">
                <a16:creationId xmlns:a16="http://schemas.microsoft.com/office/drawing/2014/main" id="{D233463A-E658-48FC-897E-392FD67FF15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1EC58EA-75A9-4FCB-8F93-44656AB6434A}"/>
              </a:ext>
            </a:extLst>
          </p:cNvPr>
          <p:cNvSpPr>
            <a:spLocks noGrp="1"/>
          </p:cNvSpPr>
          <p:nvPr>
            <p:ph type="sldNum" sz="quarter" idx="12"/>
          </p:nvPr>
        </p:nvSpPr>
        <p:spPr/>
        <p:txBody>
          <a:bodyPr/>
          <a:lstStyle/>
          <a:p>
            <a:fld id="{A43C9B34-8FAF-4A91-8627-8E69C2BD4E72}" type="slidenum">
              <a:rPr lang="en-AU" smtClean="0"/>
              <a:t>‹#›</a:t>
            </a:fld>
            <a:endParaRPr lang="en-AU"/>
          </a:p>
        </p:txBody>
      </p:sp>
    </p:spTree>
    <p:extLst>
      <p:ext uri="{BB962C8B-B14F-4D97-AF65-F5344CB8AC3E}">
        <p14:creationId xmlns:p14="http://schemas.microsoft.com/office/powerpoint/2010/main" val="697292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5261D-A955-4BFE-B696-F37FCD6F646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E59FCA5-02D9-4663-AEE8-6726BBEB7F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17D9FF3-9CEF-4FD4-91C6-B77365D19D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C3C0AE3-CF7E-466E-AEF1-64E68F705427}"/>
              </a:ext>
            </a:extLst>
          </p:cNvPr>
          <p:cNvSpPr>
            <a:spLocks noGrp="1"/>
          </p:cNvSpPr>
          <p:nvPr>
            <p:ph type="dt" sz="half" idx="10"/>
          </p:nvPr>
        </p:nvSpPr>
        <p:spPr/>
        <p:txBody>
          <a:bodyPr/>
          <a:lstStyle/>
          <a:p>
            <a:fld id="{0284DA36-C54F-41D4-A6F5-CCFA27366014}" type="datetimeFigureOut">
              <a:rPr lang="en-AU" smtClean="0"/>
              <a:t>1/11/2022</a:t>
            </a:fld>
            <a:endParaRPr lang="en-AU"/>
          </a:p>
        </p:txBody>
      </p:sp>
      <p:sp>
        <p:nvSpPr>
          <p:cNvPr id="6" name="Footer Placeholder 5">
            <a:extLst>
              <a:ext uri="{FF2B5EF4-FFF2-40B4-BE49-F238E27FC236}">
                <a16:creationId xmlns:a16="http://schemas.microsoft.com/office/drawing/2014/main" id="{00FB4795-AABD-4C3C-B3DA-A40B26D32AC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33DFB0C-F07E-4CE1-A251-45C3D2EC8905}"/>
              </a:ext>
            </a:extLst>
          </p:cNvPr>
          <p:cNvSpPr>
            <a:spLocks noGrp="1"/>
          </p:cNvSpPr>
          <p:nvPr>
            <p:ph type="sldNum" sz="quarter" idx="12"/>
          </p:nvPr>
        </p:nvSpPr>
        <p:spPr/>
        <p:txBody>
          <a:bodyPr/>
          <a:lstStyle/>
          <a:p>
            <a:fld id="{A43C9B34-8FAF-4A91-8627-8E69C2BD4E72}" type="slidenum">
              <a:rPr lang="en-AU" smtClean="0"/>
              <a:t>‹#›</a:t>
            </a:fld>
            <a:endParaRPr lang="en-AU"/>
          </a:p>
        </p:txBody>
      </p:sp>
    </p:spTree>
    <p:extLst>
      <p:ext uri="{BB962C8B-B14F-4D97-AF65-F5344CB8AC3E}">
        <p14:creationId xmlns:p14="http://schemas.microsoft.com/office/powerpoint/2010/main" val="2332413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5C23E-08D9-46BF-9697-D8E36C8174BC}"/>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B1A2884-B06F-407B-B156-E1B77690B1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EBC056-1C13-44B9-96BE-0C07C827B0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1574BF0-5154-46D9-BB8C-DBEF33F022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1B40D7-8F2F-4777-AB02-8D0CAADAEE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6A2B4A3D-9A10-4642-AB20-EB051F04FEC7}"/>
              </a:ext>
            </a:extLst>
          </p:cNvPr>
          <p:cNvSpPr>
            <a:spLocks noGrp="1"/>
          </p:cNvSpPr>
          <p:nvPr>
            <p:ph type="dt" sz="half" idx="10"/>
          </p:nvPr>
        </p:nvSpPr>
        <p:spPr/>
        <p:txBody>
          <a:bodyPr/>
          <a:lstStyle/>
          <a:p>
            <a:fld id="{0284DA36-C54F-41D4-A6F5-CCFA27366014}" type="datetimeFigureOut">
              <a:rPr lang="en-AU" smtClean="0"/>
              <a:t>1/11/2022</a:t>
            </a:fld>
            <a:endParaRPr lang="en-AU"/>
          </a:p>
        </p:txBody>
      </p:sp>
      <p:sp>
        <p:nvSpPr>
          <p:cNvPr id="8" name="Footer Placeholder 7">
            <a:extLst>
              <a:ext uri="{FF2B5EF4-FFF2-40B4-BE49-F238E27FC236}">
                <a16:creationId xmlns:a16="http://schemas.microsoft.com/office/drawing/2014/main" id="{C4298805-E13B-48FA-BCDE-52A147BE5A55}"/>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A9F9E2A-7B42-4FE1-8027-A5EA6600BF77}"/>
              </a:ext>
            </a:extLst>
          </p:cNvPr>
          <p:cNvSpPr>
            <a:spLocks noGrp="1"/>
          </p:cNvSpPr>
          <p:nvPr>
            <p:ph type="sldNum" sz="quarter" idx="12"/>
          </p:nvPr>
        </p:nvSpPr>
        <p:spPr/>
        <p:txBody>
          <a:bodyPr/>
          <a:lstStyle/>
          <a:p>
            <a:fld id="{A43C9B34-8FAF-4A91-8627-8E69C2BD4E72}" type="slidenum">
              <a:rPr lang="en-AU" smtClean="0"/>
              <a:t>‹#›</a:t>
            </a:fld>
            <a:endParaRPr lang="en-AU"/>
          </a:p>
        </p:txBody>
      </p:sp>
    </p:spTree>
    <p:extLst>
      <p:ext uri="{BB962C8B-B14F-4D97-AF65-F5344CB8AC3E}">
        <p14:creationId xmlns:p14="http://schemas.microsoft.com/office/powerpoint/2010/main" val="1758971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A867B-C975-416B-95D5-64E30F7F986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8E1F536-ED56-4F1C-883A-EDB8AFD73B37}"/>
              </a:ext>
            </a:extLst>
          </p:cNvPr>
          <p:cNvSpPr>
            <a:spLocks noGrp="1"/>
          </p:cNvSpPr>
          <p:nvPr>
            <p:ph type="dt" sz="half" idx="10"/>
          </p:nvPr>
        </p:nvSpPr>
        <p:spPr/>
        <p:txBody>
          <a:bodyPr/>
          <a:lstStyle/>
          <a:p>
            <a:fld id="{0284DA36-C54F-41D4-A6F5-CCFA27366014}" type="datetimeFigureOut">
              <a:rPr lang="en-AU" smtClean="0"/>
              <a:t>1/11/2022</a:t>
            </a:fld>
            <a:endParaRPr lang="en-AU"/>
          </a:p>
        </p:txBody>
      </p:sp>
      <p:sp>
        <p:nvSpPr>
          <p:cNvPr id="4" name="Footer Placeholder 3">
            <a:extLst>
              <a:ext uri="{FF2B5EF4-FFF2-40B4-BE49-F238E27FC236}">
                <a16:creationId xmlns:a16="http://schemas.microsoft.com/office/drawing/2014/main" id="{80982CC3-89A3-40A8-856D-F92AC168E1D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F968AD6-261E-4BF8-89D9-11E6487F99D0}"/>
              </a:ext>
            </a:extLst>
          </p:cNvPr>
          <p:cNvSpPr>
            <a:spLocks noGrp="1"/>
          </p:cNvSpPr>
          <p:nvPr>
            <p:ph type="sldNum" sz="quarter" idx="12"/>
          </p:nvPr>
        </p:nvSpPr>
        <p:spPr/>
        <p:txBody>
          <a:bodyPr/>
          <a:lstStyle/>
          <a:p>
            <a:fld id="{A43C9B34-8FAF-4A91-8627-8E69C2BD4E72}" type="slidenum">
              <a:rPr lang="en-AU" smtClean="0"/>
              <a:t>‹#›</a:t>
            </a:fld>
            <a:endParaRPr lang="en-AU"/>
          </a:p>
        </p:txBody>
      </p:sp>
    </p:spTree>
    <p:extLst>
      <p:ext uri="{BB962C8B-B14F-4D97-AF65-F5344CB8AC3E}">
        <p14:creationId xmlns:p14="http://schemas.microsoft.com/office/powerpoint/2010/main" val="3806914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ACD0F5-DAE8-41BE-A33D-D14743AABC73}"/>
              </a:ext>
            </a:extLst>
          </p:cNvPr>
          <p:cNvSpPr>
            <a:spLocks noGrp="1"/>
          </p:cNvSpPr>
          <p:nvPr>
            <p:ph type="dt" sz="half" idx="10"/>
          </p:nvPr>
        </p:nvSpPr>
        <p:spPr/>
        <p:txBody>
          <a:bodyPr/>
          <a:lstStyle/>
          <a:p>
            <a:fld id="{0284DA36-C54F-41D4-A6F5-CCFA27366014}" type="datetimeFigureOut">
              <a:rPr lang="en-AU" smtClean="0"/>
              <a:t>1/11/2022</a:t>
            </a:fld>
            <a:endParaRPr lang="en-AU"/>
          </a:p>
        </p:txBody>
      </p:sp>
      <p:sp>
        <p:nvSpPr>
          <p:cNvPr id="3" name="Footer Placeholder 2">
            <a:extLst>
              <a:ext uri="{FF2B5EF4-FFF2-40B4-BE49-F238E27FC236}">
                <a16:creationId xmlns:a16="http://schemas.microsoft.com/office/drawing/2014/main" id="{7E119A8A-F795-4C2C-9A4C-6F698466947F}"/>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91DF7F3-4E57-4E0A-9271-29EFDE1FD413}"/>
              </a:ext>
            </a:extLst>
          </p:cNvPr>
          <p:cNvSpPr>
            <a:spLocks noGrp="1"/>
          </p:cNvSpPr>
          <p:nvPr>
            <p:ph type="sldNum" sz="quarter" idx="12"/>
          </p:nvPr>
        </p:nvSpPr>
        <p:spPr/>
        <p:txBody>
          <a:bodyPr/>
          <a:lstStyle/>
          <a:p>
            <a:fld id="{A43C9B34-8FAF-4A91-8627-8E69C2BD4E72}" type="slidenum">
              <a:rPr lang="en-AU" smtClean="0"/>
              <a:t>‹#›</a:t>
            </a:fld>
            <a:endParaRPr lang="en-AU"/>
          </a:p>
        </p:txBody>
      </p:sp>
    </p:spTree>
    <p:extLst>
      <p:ext uri="{BB962C8B-B14F-4D97-AF65-F5344CB8AC3E}">
        <p14:creationId xmlns:p14="http://schemas.microsoft.com/office/powerpoint/2010/main" val="3357517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3A727-E14B-47B5-BCFE-9731809F37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C502BF1-A00C-4FB3-B818-4A976A0700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9084796B-EF02-4A34-A6F9-0B9F1ECBBF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9B2783-CA0F-42E5-9A77-949ADFDAFB75}"/>
              </a:ext>
            </a:extLst>
          </p:cNvPr>
          <p:cNvSpPr>
            <a:spLocks noGrp="1"/>
          </p:cNvSpPr>
          <p:nvPr>
            <p:ph type="dt" sz="half" idx="10"/>
          </p:nvPr>
        </p:nvSpPr>
        <p:spPr/>
        <p:txBody>
          <a:bodyPr/>
          <a:lstStyle/>
          <a:p>
            <a:fld id="{0284DA36-C54F-41D4-A6F5-CCFA27366014}" type="datetimeFigureOut">
              <a:rPr lang="en-AU" smtClean="0"/>
              <a:t>1/11/2022</a:t>
            </a:fld>
            <a:endParaRPr lang="en-AU"/>
          </a:p>
        </p:txBody>
      </p:sp>
      <p:sp>
        <p:nvSpPr>
          <p:cNvPr id="6" name="Footer Placeholder 5">
            <a:extLst>
              <a:ext uri="{FF2B5EF4-FFF2-40B4-BE49-F238E27FC236}">
                <a16:creationId xmlns:a16="http://schemas.microsoft.com/office/drawing/2014/main" id="{5C9ABE00-21DD-445B-BCA3-C0BE6AD9C5D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C9C42AF-1C1D-4E2B-B258-9111EEA2F179}"/>
              </a:ext>
            </a:extLst>
          </p:cNvPr>
          <p:cNvSpPr>
            <a:spLocks noGrp="1"/>
          </p:cNvSpPr>
          <p:nvPr>
            <p:ph type="sldNum" sz="quarter" idx="12"/>
          </p:nvPr>
        </p:nvSpPr>
        <p:spPr/>
        <p:txBody>
          <a:bodyPr/>
          <a:lstStyle/>
          <a:p>
            <a:fld id="{A43C9B34-8FAF-4A91-8627-8E69C2BD4E72}" type="slidenum">
              <a:rPr lang="en-AU" smtClean="0"/>
              <a:t>‹#›</a:t>
            </a:fld>
            <a:endParaRPr lang="en-AU"/>
          </a:p>
        </p:txBody>
      </p:sp>
    </p:spTree>
    <p:extLst>
      <p:ext uri="{BB962C8B-B14F-4D97-AF65-F5344CB8AC3E}">
        <p14:creationId xmlns:p14="http://schemas.microsoft.com/office/powerpoint/2010/main" val="3564576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2AF0C-3D67-42B0-BE32-0FB6D0117F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BC12EDA-5360-45B8-B16E-62A6DC4A0D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AFA16C6-96F3-4B91-B802-DC6792658F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CB47D2-1B35-4AAC-9BF0-26F249AC0834}"/>
              </a:ext>
            </a:extLst>
          </p:cNvPr>
          <p:cNvSpPr>
            <a:spLocks noGrp="1"/>
          </p:cNvSpPr>
          <p:nvPr>
            <p:ph type="dt" sz="half" idx="10"/>
          </p:nvPr>
        </p:nvSpPr>
        <p:spPr/>
        <p:txBody>
          <a:bodyPr/>
          <a:lstStyle/>
          <a:p>
            <a:fld id="{0284DA36-C54F-41D4-A6F5-CCFA27366014}" type="datetimeFigureOut">
              <a:rPr lang="en-AU" smtClean="0"/>
              <a:t>1/11/2022</a:t>
            </a:fld>
            <a:endParaRPr lang="en-AU"/>
          </a:p>
        </p:txBody>
      </p:sp>
      <p:sp>
        <p:nvSpPr>
          <p:cNvPr id="6" name="Footer Placeholder 5">
            <a:extLst>
              <a:ext uri="{FF2B5EF4-FFF2-40B4-BE49-F238E27FC236}">
                <a16:creationId xmlns:a16="http://schemas.microsoft.com/office/drawing/2014/main" id="{A2223331-FD2A-40B9-87EC-CB4AAB0380A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2AC1475-88F4-4CC8-AEFF-CE1B6D14C4C8}"/>
              </a:ext>
            </a:extLst>
          </p:cNvPr>
          <p:cNvSpPr>
            <a:spLocks noGrp="1"/>
          </p:cNvSpPr>
          <p:nvPr>
            <p:ph type="sldNum" sz="quarter" idx="12"/>
          </p:nvPr>
        </p:nvSpPr>
        <p:spPr/>
        <p:txBody>
          <a:bodyPr/>
          <a:lstStyle/>
          <a:p>
            <a:fld id="{A43C9B34-8FAF-4A91-8627-8E69C2BD4E72}" type="slidenum">
              <a:rPr lang="en-AU" smtClean="0"/>
              <a:t>‹#›</a:t>
            </a:fld>
            <a:endParaRPr lang="en-AU"/>
          </a:p>
        </p:txBody>
      </p:sp>
    </p:spTree>
    <p:extLst>
      <p:ext uri="{BB962C8B-B14F-4D97-AF65-F5344CB8AC3E}">
        <p14:creationId xmlns:p14="http://schemas.microsoft.com/office/powerpoint/2010/main" val="3794584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8A8104-9EA9-49B5-ADF3-B5AC0AEC8F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D9BCA0A-F803-4F67-9FD9-FD8DE39AF6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23D7157-0E18-440C-884C-44A8486A45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4DA36-C54F-41D4-A6F5-CCFA27366014}" type="datetimeFigureOut">
              <a:rPr lang="en-AU" smtClean="0"/>
              <a:t>1/11/2022</a:t>
            </a:fld>
            <a:endParaRPr lang="en-AU"/>
          </a:p>
        </p:txBody>
      </p:sp>
      <p:sp>
        <p:nvSpPr>
          <p:cNvPr id="5" name="Footer Placeholder 4">
            <a:extLst>
              <a:ext uri="{FF2B5EF4-FFF2-40B4-BE49-F238E27FC236}">
                <a16:creationId xmlns:a16="http://schemas.microsoft.com/office/drawing/2014/main" id="{BC94E36F-E7D9-4859-BBC8-EA34DD4210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D96A35FE-F779-40C0-BCF7-144DD5E6A6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3C9B34-8FAF-4A91-8627-8E69C2BD4E72}" type="slidenum">
              <a:rPr lang="en-AU" smtClean="0"/>
              <a:t>‹#›</a:t>
            </a:fld>
            <a:endParaRPr lang="en-AU"/>
          </a:p>
        </p:txBody>
      </p:sp>
    </p:spTree>
    <p:extLst>
      <p:ext uri="{BB962C8B-B14F-4D97-AF65-F5344CB8AC3E}">
        <p14:creationId xmlns:p14="http://schemas.microsoft.com/office/powerpoint/2010/main" val="2990524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28CD44F-5A05-499B-9EFC-FA63D32987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Title 1">
            <a:extLst>
              <a:ext uri="{FF2B5EF4-FFF2-40B4-BE49-F238E27FC236}">
                <a16:creationId xmlns:a16="http://schemas.microsoft.com/office/drawing/2014/main" id="{25872107-BA20-49BA-87ED-07AEA6DD5EE7}"/>
              </a:ext>
            </a:extLst>
          </p:cNvPr>
          <p:cNvSpPr>
            <a:spLocks noGrp="1"/>
          </p:cNvSpPr>
          <p:nvPr>
            <p:ph type="ctrTitle"/>
          </p:nvPr>
        </p:nvSpPr>
        <p:spPr>
          <a:xfrm>
            <a:off x="1221205" y="3009523"/>
            <a:ext cx="9749589" cy="838952"/>
          </a:xfrm>
        </p:spPr>
        <p:txBody>
          <a:bodyPr>
            <a:normAutofit/>
          </a:bodyPr>
          <a:lstStyle/>
          <a:p>
            <a:r>
              <a:rPr lang="ru-RU" sz="4000" b="1" i="0" dirty="0">
                <a:solidFill>
                  <a:srgbClr val="000000"/>
                </a:solidFill>
                <a:effectLst/>
                <a:latin typeface="Azoft Sans" panose="02000000000000000000" pitchFamily="50" charset="-52"/>
              </a:rPr>
              <a:t>"</a:t>
            </a:r>
            <a:r>
              <a:rPr lang="ru-RU" sz="4000" b="1" i="0" dirty="0" err="1">
                <a:solidFill>
                  <a:srgbClr val="000000"/>
                </a:solidFill>
                <a:effectLst/>
                <a:latin typeface="Azoft Sans" panose="02000000000000000000" pitchFamily="50" charset="-52"/>
              </a:rPr>
              <a:t>Аксес</a:t>
            </a:r>
            <a:r>
              <a:rPr lang="ru-RU" sz="4000" b="1" i="0" dirty="0">
                <a:solidFill>
                  <a:srgbClr val="000000"/>
                </a:solidFill>
                <a:effectLst/>
                <a:latin typeface="Azoft Sans" panose="02000000000000000000" pitchFamily="50" charset="-52"/>
              </a:rPr>
              <a:t> </a:t>
            </a:r>
            <a:r>
              <a:rPr lang="ru-RU" sz="4000" b="1" i="0" dirty="0" err="1">
                <a:solidFill>
                  <a:srgbClr val="000000"/>
                </a:solidFill>
                <a:effectLst/>
                <a:latin typeface="Azoft Sans" panose="02000000000000000000" pitchFamily="50" charset="-52"/>
              </a:rPr>
              <a:t>Файнанс</a:t>
            </a:r>
            <a:r>
              <a:rPr lang="ru-RU" sz="4000" b="1" i="0" dirty="0">
                <a:solidFill>
                  <a:srgbClr val="000000"/>
                </a:solidFill>
                <a:effectLst/>
                <a:latin typeface="Azoft Sans" panose="02000000000000000000" pitchFamily="50" charset="-52"/>
              </a:rPr>
              <a:t>" </a:t>
            </a:r>
            <a:r>
              <a:rPr lang="bg-BG" sz="4000" b="1" dirty="0">
                <a:solidFill>
                  <a:srgbClr val="000000"/>
                </a:solidFill>
                <a:latin typeface="Azoft Sans" panose="02000000000000000000" pitchFamily="50" charset="-52"/>
              </a:rPr>
              <a:t>А</a:t>
            </a:r>
            <a:r>
              <a:rPr lang="ru-RU" sz="4000" b="1" i="0" dirty="0">
                <a:solidFill>
                  <a:srgbClr val="000000"/>
                </a:solidFill>
                <a:effectLst/>
                <a:latin typeface="Azoft Sans" panose="02000000000000000000" pitchFamily="50" charset="-52"/>
              </a:rPr>
              <a:t>Д</a:t>
            </a:r>
            <a:endParaRPr lang="en-AU" sz="4000" dirty="0">
              <a:solidFill>
                <a:srgbClr val="0F0532"/>
              </a:solidFill>
              <a:latin typeface="Corbel" panose="020B0503020204020204" pitchFamily="34" charset="0"/>
            </a:endParaRPr>
          </a:p>
        </p:txBody>
      </p:sp>
    </p:spTree>
    <p:extLst>
      <p:ext uri="{BB962C8B-B14F-4D97-AF65-F5344CB8AC3E}">
        <p14:creationId xmlns:p14="http://schemas.microsoft.com/office/powerpoint/2010/main" val="2446202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28CD44F-5A05-499B-9EFC-FA63D32987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1"/>
            <a:ext cx="12192000" cy="6858001"/>
          </a:xfrm>
          <a:prstGeom prst="rect">
            <a:avLst/>
          </a:prstGeom>
        </p:spPr>
      </p:pic>
      <p:sp>
        <p:nvSpPr>
          <p:cNvPr id="2" name="TextBox 1">
            <a:extLst>
              <a:ext uri="{FF2B5EF4-FFF2-40B4-BE49-F238E27FC236}">
                <a16:creationId xmlns:a16="http://schemas.microsoft.com/office/drawing/2014/main" id="{2F64D624-9CD1-4883-B367-2C8683D41E97}"/>
              </a:ext>
            </a:extLst>
          </p:cNvPr>
          <p:cNvSpPr txBox="1"/>
          <p:nvPr/>
        </p:nvSpPr>
        <p:spPr>
          <a:xfrm>
            <a:off x="3615097" y="3090891"/>
            <a:ext cx="4961807" cy="584775"/>
          </a:xfrm>
          <a:prstGeom prst="rect">
            <a:avLst/>
          </a:prstGeom>
          <a:noFill/>
        </p:spPr>
        <p:txBody>
          <a:bodyPr wrap="none" rtlCol="0">
            <a:spAutoFit/>
          </a:bodyPr>
          <a:lstStyle/>
          <a:p>
            <a:pPr algn="ctr"/>
            <a:r>
              <a:rPr lang="bg-BG" sz="3200" b="1" dirty="0">
                <a:solidFill>
                  <a:srgbClr val="000520"/>
                </a:solidFill>
                <a:latin typeface="Azoft Sans" panose="02000000000000000000" pitchFamily="50" charset="-52"/>
              </a:rPr>
              <a:t>Благодарим за доверието!</a:t>
            </a:r>
            <a:endParaRPr lang="en-AU" sz="3200" b="1" dirty="0">
              <a:solidFill>
                <a:srgbClr val="000520"/>
              </a:solidFill>
              <a:latin typeface="Azoft Sans" panose="02000000000000000000" pitchFamily="50" charset="-52"/>
            </a:endParaRPr>
          </a:p>
        </p:txBody>
      </p:sp>
    </p:spTree>
    <p:extLst>
      <p:ext uri="{BB962C8B-B14F-4D97-AF65-F5344CB8AC3E}">
        <p14:creationId xmlns:p14="http://schemas.microsoft.com/office/powerpoint/2010/main" val="317837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28CD44F-5A05-499B-9EFC-FA63D32987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3" name="Subtitle 2">
            <a:extLst>
              <a:ext uri="{FF2B5EF4-FFF2-40B4-BE49-F238E27FC236}">
                <a16:creationId xmlns:a16="http://schemas.microsoft.com/office/drawing/2014/main" id="{C4612CE5-09F8-46F7-992D-D89661DE149D}"/>
              </a:ext>
            </a:extLst>
          </p:cNvPr>
          <p:cNvSpPr>
            <a:spLocks noGrp="1"/>
          </p:cNvSpPr>
          <p:nvPr>
            <p:ph type="subTitle" idx="1"/>
          </p:nvPr>
        </p:nvSpPr>
        <p:spPr>
          <a:xfrm>
            <a:off x="2351901" y="2455936"/>
            <a:ext cx="7488193" cy="1927169"/>
          </a:xfrm>
        </p:spPr>
        <p:txBody>
          <a:bodyPr>
            <a:noAutofit/>
          </a:bodyPr>
          <a:lstStyle/>
          <a:p>
            <a:pPr algn="just" fontAlgn="base"/>
            <a:r>
              <a:rPr lang="ru-RU" sz="1800" b="0" i="0" dirty="0">
                <a:solidFill>
                  <a:srgbClr val="000000"/>
                </a:solidFill>
                <a:effectLst/>
                <a:latin typeface="Corbel" panose="020B0503020204020204" pitchFamily="34" charset="0"/>
              </a:rPr>
              <a:t>„</a:t>
            </a:r>
            <a:r>
              <a:rPr lang="ru-RU" sz="1800" b="0" i="0" dirty="0" err="1">
                <a:solidFill>
                  <a:srgbClr val="000000"/>
                </a:solidFill>
                <a:effectLst/>
                <a:latin typeface="Corbel" panose="020B0503020204020204" pitchFamily="34" charset="0"/>
              </a:rPr>
              <a:t>Аксес</a:t>
            </a:r>
            <a:r>
              <a:rPr lang="ru-RU" sz="1800" b="0" i="0" dirty="0">
                <a:solidFill>
                  <a:srgbClr val="000000"/>
                </a:solidFill>
                <a:effectLst/>
                <a:latin typeface="Corbel" panose="020B0503020204020204" pitchFamily="34" charset="0"/>
              </a:rPr>
              <a:t> </a:t>
            </a:r>
            <a:r>
              <a:rPr lang="ru-RU" sz="1800" b="0" i="0" dirty="0" err="1">
                <a:solidFill>
                  <a:srgbClr val="000000"/>
                </a:solidFill>
                <a:effectLst/>
                <a:latin typeface="Corbel" panose="020B0503020204020204" pitchFamily="34" charset="0"/>
              </a:rPr>
              <a:t>Файнанс</a:t>
            </a:r>
            <a:r>
              <a:rPr lang="ru-RU" sz="1800" b="0" i="0" dirty="0">
                <a:solidFill>
                  <a:srgbClr val="000000"/>
                </a:solidFill>
                <a:effectLst/>
                <a:latin typeface="Corbel" panose="020B0503020204020204" pitchFamily="34" charset="0"/>
              </a:rPr>
              <a:t>“ АД е универсален </a:t>
            </a:r>
            <a:r>
              <a:rPr lang="ru-RU" sz="1800" b="0" i="0" dirty="0" err="1">
                <a:solidFill>
                  <a:srgbClr val="000000"/>
                </a:solidFill>
                <a:effectLst/>
                <a:latin typeface="Corbel" panose="020B0503020204020204" pitchFamily="34" charset="0"/>
              </a:rPr>
              <a:t>правоприемник</a:t>
            </a:r>
            <a:r>
              <a:rPr lang="ru-RU" sz="1800" b="0" i="0" dirty="0">
                <a:solidFill>
                  <a:srgbClr val="000000"/>
                </a:solidFill>
                <a:effectLst/>
                <a:latin typeface="Corbel" panose="020B0503020204020204" pitchFamily="34" charset="0"/>
              </a:rPr>
              <a:t> на </a:t>
            </a:r>
            <a:r>
              <a:rPr lang="ru-RU" sz="1800" b="0" i="0" dirty="0" err="1">
                <a:solidFill>
                  <a:srgbClr val="000000"/>
                </a:solidFill>
                <a:effectLst/>
                <a:latin typeface="Corbel" panose="020B0503020204020204" pitchFamily="34" charset="0"/>
              </a:rPr>
              <a:t>създадената</a:t>
            </a:r>
            <a:r>
              <a:rPr lang="ru-RU" sz="1800" b="0" i="0" dirty="0">
                <a:solidFill>
                  <a:srgbClr val="000000"/>
                </a:solidFill>
                <a:effectLst/>
                <a:latin typeface="Corbel" panose="020B0503020204020204" pitchFamily="34" charset="0"/>
              </a:rPr>
              <a:t> </a:t>
            </a:r>
            <a:r>
              <a:rPr lang="ru-RU" sz="1800" b="0" i="0" dirty="0" err="1">
                <a:solidFill>
                  <a:srgbClr val="000000"/>
                </a:solidFill>
                <a:effectLst/>
                <a:latin typeface="Corbel" panose="020B0503020204020204" pitchFamily="34" charset="0"/>
              </a:rPr>
              <a:t>през</a:t>
            </a:r>
            <a:r>
              <a:rPr lang="ru-RU" sz="1800" b="0" i="0" dirty="0">
                <a:solidFill>
                  <a:srgbClr val="000000"/>
                </a:solidFill>
                <a:effectLst/>
                <a:latin typeface="Corbel" panose="020B0503020204020204" pitchFamily="34" charset="0"/>
              </a:rPr>
              <a:t> 2013 г. </a:t>
            </a:r>
            <a:r>
              <a:rPr lang="ru-RU" sz="1800" b="0" i="0" dirty="0" err="1">
                <a:solidFill>
                  <a:srgbClr val="000000"/>
                </a:solidFill>
                <a:effectLst/>
                <a:latin typeface="Corbel" panose="020B0503020204020204" pitchFamily="34" charset="0"/>
              </a:rPr>
              <a:t>небанкова</a:t>
            </a:r>
            <a:r>
              <a:rPr lang="ru-RU" sz="1800" b="0" i="0" dirty="0">
                <a:solidFill>
                  <a:srgbClr val="000000"/>
                </a:solidFill>
                <a:effectLst/>
                <a:latin typeface="Corbel" panose="020B0503020204020204" pitchFamily="34" charset="0"/>
              </a:rPr>
              <a:t> </a:t>
            </a:r>
            <a:r>
              <a:rPr lang="ru-RU" sz="1800" b="0" i="0" dirty="0" err="1">
                <a:solidFill>
                  <a:srgbClr val="000000"/>
                </a:solidFill>
                <a:effectLst/>
                <a:latin typeface="Corbel" panose="020B0503020204020204" pitchFamily="34" charset="0"/>
              </a:rPr>
              <a:t>финансова</a:t>
            </a:r>
            <a:r>
              <a:rPr lang="ru-RU" sz="1800" b="0" i="0" dirty="0">
                <a:solidFill>
                  <a:srgbClr val="000000"/>
                </a:solidFill>
                <a:effectLst/>
                <a:latin typeface="Corbel" panose="020B0503020204020204" pitchFamily="34" charset="0"/>
              </a:rPr>
              <a:t> институция "</a:t>
            </a:r>
            <a:r>
              <a:rPr lang="ru-RU" sz="1800" b="0" i="0" dirty="0" err="1">
                <a:solidFill>
                  <a:srgbClr val="000000"/>
                </a:solidFill>
                <a:effectLst/>
                <a:latin typeface="Corbel" panose="020B0503020204020204" pitchFamily="34" charset="0"/>
              </a:rPr>
              <a:t>Аксес</a:t>
            </a:r>
            <a:r>
              <a:rPr lang="ru-RU" sz="1800" b="0" i="0" dirty="0">
                <a:solidFill>
                  <a:srgbClr val="000000"/>
                </a:solidFill>
                <a:effectLst/>
                <a:latin typeface="Corbel" panose="020B0503020204020204" pitchFamily="34" charset="0"/>
              </a:rPr>
              <a:t> </a:t>
            </a:r>
            <a:r>
              <a:rPr lang="ru-RU" sz="1800" b="0" i="0" dirty="0" err="1">
                <a:solidFill>
                  <a:srgbClr val="000000"/>
                </a:solidFill>
                <a:effectLst/>
                <a:latin typeface="Corbel" panose="020B0503020204020204" pitchFamily="34" charset="0"/>
              </a:rPr>
              <a:t>Файнанс</a:t>
            </a:r>
            <a:r>
              <a:rPr lang="ru-RU" sz="1800" b="0" i="0" dirty="0">
                <a:solidFill>
                  <a:srgbClr val="000000"/>
                </a:solidFill>
                <a:effectLst/>
                <a:latin typeface="Corbel" panose="020B0503020204020204" pitchFamily="34" charset="0"/>
              </a:rPr>
              <a:t>" АД</a:t>
            </a:r>
            <a:r>
              <a:rPr lang="bg-BG" sz="1800" b="0" i="0" dirty="0">
                <a:solidFill>
                  <a:srgbClr val="000000"/>
                </a:solidFill>
                <a:effectLst/>
                <a:latin typeface="Corbel" panose="020B0503020204020204" pitchFamily="34" charset="0"/>
              </a:rPr>
              <a:t>.</a:t>
            </a:r>
            <a:endParaRPr lang="en-US" sz="1800" b="0" i="0" dirty="0">
              <a:solidFill>
                <a:srgbClr val="000000"/>
              </a:solidFill>
              <a:effectLst/>
              <a:latin typeface="Corbel" panose="020B0503020204020204" pitchFamily="34" charset="0"/>
            </a:endParaRPr>
          </a:p>
          <a:p>
            <a:pPr algn="just" fontAlgn="base"/>
            <a:r>
              <a:rPr lang="ru-RU" sz="1800" b="0" i="0" dirty="0">
                <a:solidFill>
                  <a:srgbClr val="000000"/>
                </a:solidFill>
                <a:effectLst/>
                <a:latin typeface="Corbel" panose="020B0503020204020204" pitchFamily="34" charset="0"/>
              </a:rPr>
              <a:t>Вписана е в регистъра при БНБ под № BGR</a:t>
            </a:r>
            <a:r>
              <a:rPr lang="ru-RU" sz="1800" b="1" dirty="0">
                <a:solidFill>
                  <a:srgbClr val="000000"/>
                </a:solidFill>
                <a:latin typeface="Corbel" panose="020B0503020204020204" pitchFamily="34" charset="0"/>
                <a:cs typeface="Calibri Light" panose="020F0302020204030204" pitchFamily="34" charset="0"/>
              </a:rPr>
              <a:t>00332</a:t>
            </a:r>
            <a:r>
              <a:rPr lang="ru-RU" sz="1800" b="0" i="0" dirty="0">
                <a:solidFill>
                  <a:srgbClr val="000000"/>
                </a:solidFill>
                <a:effectLst/>
                <a:latin typeface="Corbel" panose="020B0503020204020204" pitchFamily="34" charset="0"/>
              </a:rPr>
              <a:t>. </a:t>
            </a:r>
            <a:endParaRPr lang="en-US" sz="1800" b="0" i="0" dirty="0">
              <a:solidFill>
                <a:srgbClr val="000000"/>
              </a:solidFill>
              <a:effectLst/>
              <a:latin typeface="Corbel" panose="020B0503020204020204" pitchFamily="34" charset="0"/>
            </a:endParaRPr>
          </a:p>
          <a:p>
            <a:pPr algn="just" fontAlgn="base"/>
            <a:r>
              <a:rPr lang="ru-RU" sz="1800" b="0" i="0" dirty="0" err="1">
                <a:solidFill>
                  <a:srgbClr val="000000"/>
                </a:solidFill>
                <a:effectLst/>
                <a:latin typeface="Corbel" panose="020B0503020204020204" pitchFamily="34" charset="0"/>
              </a:rPr>
              <a:t>Основната</a:t>
            </a:r>
            <a:r>
              <a:rPr lang="ru-RU" sz="1800" b="0" i="0" dirty="0">
                <a:solidFill>
                  <a:srgbClr val="000000"/>
                </a:solidFill>
                <a:effectLst/>
                <a:latin typeface="Corbel" panose="020B0503020204020204" pitchFamily="34" charset="0"/>
              </a:rPr>
              <a:t> </a:t>
            </a:r>
            <a:r>
              <a:rPr lang="ru-RU" sz="1800" b="0" i="0" dirty="0" err="1">
                <a:solidFill>
                  <a:srgbClr val="000000"/>
                </a:solidFill>
                <a:effectLst/>
                <a:latin typeface="Corbel" panose="020B0503020204020204" pitchFamily="34" charset="0"/>
              </a:rPr>
              <a:t>дейност</a:t>
            </a:r>
            <a:r>
              <a:rPr lang="ru-RU" sz="1800" b="0" i="0" dirty="0">
                <a:solidFill>
                  <a:srgbClr val="000000"/>
                </a:solidFill>
                <a:effectLst/>
                <a:latin typeface="Corbel" panose="020B0503020204020204" pitchFamily="34" charset="0"/>
              </a:rPr>
              <a:t> на "</a:t>
            </a:r>
            <a:r>
              <a:rPr lang="ru-RU" sz="1800" b="0" i="0" dirty="0" err="1">
                <a:solidFill>
                  <a:srgbClr val="000000"/>
                </a:solidFill>
                <a:effectLst/>
                <a:latin typeface="Corbel" panose="020B0503020204020204" pitchFamily="34" charset="0"/>
              </a:rPr>
              <a:t>Аксес</a:t>
            </a:r>
            <a:r>
              <a:rPr lang="ru-RU" sz="1800" b="0" i="0" dirty="0">
                <a:solidFill>
                  <a:srgbClr val="000000"/>
                </a:solidFill>
                <a:effectLst/>
                <a:latin typeface="Corbel" panose="020B0503020204020204" pitchFamily="34" charset="0"/>
              </a:rPr>
              <a:t> </a:t>
            </a:r>
            <a:r>
              <a:rPr lang="ru-RU" sz="1800" b="0" i="0" dirty="0" err="1">
                <a:solidFill>
                  <a:srgbClr val="000000"/>
                </a:solidFill>
                <a:effectLst/>
                <a:latin typeface="Corbel" panose="020B0503020204020204" pitchFamily="34" charset="0"/>
              </a:rPr>
              <a:t>Файнанс</a:t>
            </a:r>
            <a:r>
              <a:rPr lang="ru-RU" sz="1800" b="0" i="0" dirty="0">
                <a:solidFill>
                  <a:srgbClr val="000000"/>
                </a:solidFill>
                <a:effectLst/>
                <a:latin typeface="Corbel" panose="020B0503020204020204" pitchFamily="34" charset="0"/>
              </a:rPr>
              <a:t>" </a:t>
            </a:r>
            <a:r>
              <a:rPr lang="ru-RU" sz="1800" dirty="0">
                <a:solidFill>
                  <a:srgbClr val="000000"/>
                </a:solidFill>
                <a:latin typeface="Corbel" panose="020B0503020204020204" pitchFamily="34" charset="0"/>
              </a:rPr>
              <a:t>А</a:t>
            </a:r>
            <a:r>
              <a:rPr lang="ru-RU" sz="1800" b="0" i="0" dirty="0">
                <a:solidFill>
                  <a:srgbClr val="000000"/>
                </a:solidFill>
                <a:effectLst/>
                <a:latin typeface="Corbel" panose="020B0503020204020204" pitchFamily="34" charset="0"/>
              </a:rPr>
              <a:t>Д е </a:t>
            </a:r>
            <a:r>
              <a:rPr lang="ru-RU" sz="1800" b="0" i="0" dirty="0" err="1">
                <a:solidFill>
                  <a:srgbClr val="000000"/>
                </a:solidFill>
                <a:effectLst/>
                <a:latin typeface="Corbel" panose="020B0503020204020204" pitchFamily="34" charset="0"/>
              </a:rPr>
              <a:t>предоставяне</a:t>
            </a:r>
            <a:r>
              <a:rPr lang="ru-RU" sz="1800" b="0" i="0" dirty="0">
                <a:solidFill>
                  <a:srgbClr val="000000"/>
                </a:solidFill>
                <a:effectLst/>
                <a:latin typeface="Corbel" panose="020B0503020204020204" pitchFamily="34" charset="0"/>
              </a:rPr>
              <a:t> на </a:t>
            </a:r>
            <a:r>
              <a:rPr lang="ru-RU" sz="1800" b="0" i="0" dirty="0" err="1">
                <a:solidFill>
                  <a:srgbClr val="000000"/>
                </a:solidFill>
                <a:effectLst/>
                <a:latin typeface="Corbel" panose="020B0503020204020204" pitchFamily="34" charset="0"/>
              </a:rPr>
              <a:t>парични</a:t>
            </a:r>
            <a:r>
              <a:rPr lang="ru-RU" sz="1800" b="0" i="0" dirty="0">
                <a:solidFill>
                  <a:srgbClr val="000000"/>
                </a:solidFill>
                <a:effectLst/>
                <a:latin typeface="Corbel" panose="020B0503020204020204" pitchFamily="34" charset="0"/>
              </a:rPr>
              <a:t> </a:t>
            </a:r>
            <a:r>
              <a:rPr lang="ru-RU" sz="1800" b="0" i="0" dirty="0" err="1">
                <a:solidFill>
                  <a:srgbClr val="000000"/>
                </a:solidFill>
                <a:effectLst/>
                <a:latin typeface="Corbel" panose="020B0503020204020204" pitchFamily="34" charset="0"/>
              </a:rPr>
              <a:t>заеми</a:t>
            </a:r>
            <a:r>
              <a:rPr lang="ru-RU" sz="1800" b="0" i="0" dirty="0">
                <a:solidFill>
                  <a:srgbClr val="000000"/>
                </a:solidFill>
                <a:effectLst/>
                <a:latin typeface="Corbel" panose="020B0503020204020204" pitchFamily="34" charset="0"/>
              </a:rPr>
              <a:t> </a:t>
            </a:r>
            <a:r>
              <a:rPr lang="ru-RU" sz="1800" b="0" i="0" dirty="0" err="1">
                <a:solidFill>
                  <a:srgbClr val="000000"/>
                </a:solidFill>
                <a:effectLst/>
                <a:latin typeface="Corbel" panose="020B0503020204020204" pitchFamily="34" charset="0"/>
              </a:rPr>
              <a:t>със</a:t>
            </a:r>
            <a:r>
              <a:rPr lang="ru-RU" sz="1800" b="0" i="0" dirty="0">
                <a:solidFill>
                  <a:srgbClr val="000000"/>
                </a:solidFill>
                <a:effectLst/>
                <a:latin typeface="Corbel" panose="020B0503020204020204" pitchFamily="34" charset="0"/>
              </a:rPr>
              <a:t> </a:t>
            </a:r>
            <a:r>
              <a:rPr lang="ru-RU" sz="1800" b="0" i="0" dirty="0" err="1">
                <a:solidFill>
                  <a:srgbClr val="000000"/>
                </a:solidFill>
                <a:effectLst/>
                <a:latin typeface="Corbel" panose="020B0503020204020204" pitchFamily="34" charset="0"/>
              </a:rPr>
              <a:t>собствени</a:t>
            </a:r>
            <a:r>
              <a:rPr lang="ru-RU" sz="1800" b="0" i="0" dirty="0">
                <a:solidFill>
                  <a:srgbClr val="000000"/>
                </a:solidFill>
                <a:effectLst/>
                <a:latin typeface="Corbel" panose="020B0503020204020204" pitchFamily="34" charset="0"/>
              </a:rPr>
              <a:t> средства, </a:t>
            </a:r>
            <a:r>
              <a:rPr lang="ru-RU" sz="1800" b="0" i="0" dirty="0" err="1">
                <a:solidFill>
                  <a:srgbClr val="000000"/>
                </a:solidFill>
                <a:effectLst/>
                <a:latin typeface="Corbel" panose="020B0503020204020204" pitchFamily="34" charset="0"/>
              </a:rPr>
              <a:t>съгласно</a:t>
            </a:r>
            <a:r>
              <a:rPr lang="ru-RU" sz="1800" b="0" i="0" dirty="0">
                <a:solidFill>
                  <a:srgbClr val="000000"/>
                </a:solidFill>
                <a:effectLst/>
                <a:latin typeface="Corbel" panose="020B0503020204020204" pitchFamily="34" charset="0"/>
              </a:rPr>
              <a:t> Закона за </a:t>
            </a:r>
            <a:r>
              <a:rPr lang="ru-RU" sz="1800" b="0" i="0" dirty="0" err="1">
                <a:solidFill>
                  <a:srgbClr val="000000"/>
                </a:solidFill>
                <a:effectLst/>
                <a:latin typeface="Corbel" panose="020B0503020204020204" pitchFamily="34" charset="0"/>
              </a:rPr>
              <a:t>кредитните</a:t>
            </a:r>
            <a:r>
              <a:rPr lang="ru-RU" sz="1800" b="0" i="0" dirty="0">
                <a:solidFill>
                  <a:srgbClr val="000000"/>
                </a:solidFill>
                <a:effectLst/>
                <a:latin typeface="Corbel" panose="020B0503020204020204" pitchFamily="34" charset="0"/>
              </a:rPr>
              <a:t> институции. </a:t>
            </a:r>
            <a:endParaRPr lang="en-US" sz="1800" b="0" i="0" dirty="0">
              <a:solidFill>
                <a:srgbClr val="000000"/>
              </a:solidFill>
              <a:effectLst/>
              <a:latin typeface="Corbel" panose="020B0503020204020204" pitchFamily="34" charset="0"/>
            </a:endParaRPr>
          </a:p>
        </p:txBody>
      </p:sp>
      <p:sp>
        <p:nvSpPr>
          <p:cNvPr id="5" name="TextBox 4">
            <a:extLst>
              <a:ext uri="{FF2B5EF4-FFF2-40B4-BE49-F238E27FC236}">
                <a16:creationId xmlns:a16="http://schemas.microsoft.com/office/drawing/2014/main" id="{39DE0DAF-EBE9-0D74-B730-A4B29C36638E}"/>
              </a:ext>
            </a:extLst>
          </p:cNvPr>
          <p:cNvSpPr txBox="1"/>
          <p:nvPr/>
        </p:nvSpPr>
        <p:spPr>
          <a:xfrm>
            <a:off x="2283939" y="751237"/>
            <a:ext cx="7624119" cy="584775"/>
          </a:xfrm>
          <a:prstGeom prst="rect">
            <a:avLst/>
          </a:prstGeom>
          <a:noFill/>
        </p:spPr>
        <p:txBody>
          <a:bodyPr wrap="square">
            <a:spAutoFit/>
          </a:bodyPr>
          <a:lstStyle/>
          <a:p>
            <a:pPr algn="ctr" fontAlgn="base"/>
            <a:r>
              <a:rPr lang="ru-RU" sz="3200" b="1" i="0" dirty="0" err="1">
                <a:solidFill>
                  <a:srgbClr val="000000"/>
                </a:solidFill>
                <a:effectLst/>
                <a:latin typeface="Azoft Sans" panose="02000000000000000000" pitchFamily="50" charset="-52"/>
              </a:rPr>
              <a:t>Ние</a:t>
            </a:r>
            <a:r>
              <a:rPr lang="ru-RU" sz="3200" b="1" i="0" dirty="0">
                <a:solidFill>
                  <a:srgbClr val="000000"/>
                </a:solidFill>
                <a:effectLst/>
                <a:latin typeface="Azoft Sans" panose="02000000000000000000" pitchFamily="50" charset="-52"/>
              </a:rPr>
              <a:t> </a:t>
            </a:r>
            <a:r>
              <a:rPr lang="ru-RU" sz="3200" b="1" i="0" dirty="0" err="1">
                <a:solidFill>
                  <a:srgbClr val="000000"/>
                </a:solidFill>
                <a:effectLst/>
                <a:latin typeface="Azoft Sans" panose="02000000000000000000" pitchFamily="50" charset="-52"/>
              </a:rPr>
              <a:t>сме</a:t>
            </a:r>
            <a:r>
              <a:rPr lang="ru-RU" sz="3200" b="1" i="0" dirty="0">
                <a:solidFill>
                  <a:srgbClr val="000000"/>
                </a:solidFill>
                <a:effectLst/>
                <a:latin typeface="Azoft Sans" panose="02000000000000000000" pitchFamily="50" charset="-52"/>
              </a:rPr>
              <a:t> "</a:t>
            </a:r>
            <a:r>
              <a:rPr lang="ru-RU" sz="3200" b="1" i="0" dirty="0" err="1">
                <a:solidFill>
                  <a:srgbClr val="000000"/>
                </a:solidFill>
                <a:effectLst/>
                <a:latin typeface="Azoft Sans" panose="02000000000000000000" pitchFamily="50" charset="-52"/>
              </a:rPr>
              <a:t>Аксес</a:t>
            </a:r>
            <a:r>
              <a:rPr lang="ru-RU" sz="3200" b="1" i="0" dirty="0">
                <a:solidFill>
                  <a:srgbClr val="000000"/>
                </a:solidFill>
                <a:effectLst/>
                <a:latin typeface="Azoft Sans" panose="02000000000000000000" pitchFamily="50" charset="-52"/>
              </a:rPr>
              <a:t> </a:t>
            </a:r>
            <a:r>
              <a:rPr lang="ru-RU" sz="3200" b="1" i="0" dirty="0" err="1">
                <a:solidFill>
                  <a:srgbClr val="000000"/>
                </a:solidFill>
                <a:effectLst/>
                <a:latin typeface="Azoft Sans" panose="02000000000000000000" pitchFamily="50" charset="-52"/>
              </a:rPr>
              <a:t>Файнанс</a:t>
            </a:r>
            <a:r>
              <a:rPr lang="ru-RU" sz="3200" b="1" i="0" dirty="0">
                <a:solidFill>
                  <a:srgbClr val="000000"/>
                </a:solidFill>
                <a:effectLst/>
                <a:latin typeface="Azoft Sans" panose="02000000000000000000" pitchFamily="50" charset="-52"/>
              </a:rPr>
              <a:t>" </a:t>
            </a:r>
            <a:r>
              <a:rPr lang="ru-RU" sz="3200" b="1" dirty="0">
                <a:solidFill>
                  <a:srgbClr val="000000"/>
                </a:solidFill>
                <a:latin typeface="Azoft Sans" panose="02000000000000000000" pitchFamily="50" charset="-52"/>
              </a:rPr>
              <a:t>А</a:t>
            </a:r>
            <a:r>
              <a:rPr lang="ru-RU" sz="3200" b="1" i="0" dirty="0">
                <a:solidFill>
                  <a:srgbClr val="000000"/>
                </a:solidFill>
                <a:effectLst/>
                <a:latin typeface="Azoft Sans" panose="02000000000000000000" pitchFamily="50" charset="-52"/>
              </a:rPr>
              <a:t>Д</a:t>
            </a:r>
          </a:p>
        </p:txBody>
      </p:sp>
    </p:spTree>
    <p:extLst>
      <p:ext uri="{BB962C8B-B14F-4D97-AF65-F5344CB8AC3E}">
        <p14:creationId xmlns:p14="http://schemas.microsoft.com/office/powerpoint/2010/main" val="2485529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28CD44F-5A05-499B-9EFC-FA63D32987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7" name="Picture 6">
            <a:extLst>
              <a:ext uri="{FF2B5EF4-FFF2-40B4-BE49-F238E27FC236}">
                <a16:creationId xmlns:a16="http://schemas.microsoft.com/office/drawing/2014/main" id="{E3BD3CEB-DE78-CFDC-8039-AB2CA38603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6269" y="2348743"/>
            <a:ext cx="6539459" cy="4205674"/>
          </a:xfrm>
          <a:prstGeom prst="rect">
            <a:avLst/>
          </a:prstGeom>
        </p:spPr>
      </p:pic>
      <p:sp>
        <p:nvSpPr>
          <p:cNvPr id="5" name="TextBox 4">
            <a:extLst>
              <a:ext uri="{FF2B5EF4-FFF2-40B4-BE49-F238E27FC236}">
                <a16:creationId xmlns:a16="http://schemas.microsoft.com/office/drawing/2014/main" id="{39DE0DAF-EBE9-0D74-B730-A4B29C36638E}"/>
              </a:ext>
            </a:extLst>
          </p:cNvPr>
          <p:cNvSpPr txBox="1"/>
          <p:nvPr/>
        </p:nvSpPr>
        <p:spPr>
          <a:xfrm>
            <a:off x="2345723" y="545441"/>
            <a:ext cx="8067055" cy="1077218"/>
          </a:xfrm>
          <a:prstGeom prst="rect">
            <a:avLst/>
          </a:prstGeom>
          <a:noFill/>
        </p:spPr>
        <p:txBody>
          <a:bodyPr wrap="square">
            <a:spAutoFit/>
          </a:bodyPr>
          <a:lstStyle/>
          <a:p>
            <a:pPr fontAlgn="base"/>
            <a:r>
              <a:rPr lang="ru-RU" sz="3200" b="1" i="0" dirty="0" err="1">
                <a:solidFill>
                  <a:srgbClr val="000000"/>
                </a:solidFill>
                <a:effectLst/>
                <a:latin typeface="Azoft Sans" panose="02000000000000000000" pitchFamily="50" charset="-52"/>
              </a:rPr>
              <a:t>Ние</a:t>
            </a:r>
            <a:r>
              <a:rPr lang="ru-RU" sz="3200" b="1" i="0" dirty="0">
                <a:solidFill>
                  <a:srgbClr val="000000"/>
                </a:solidFill>
                <a:effectLst/>
                <a:latin typeface="Azoft Sans" panose="02000000000000000000" pitchFamily="50" charset="-52"/>
              </a:rPr>
              <a:t> </a:t>
            </a:r>
            <a:r>
              <a:rPr lang="ru-RU" sz="3200" b="1" i="0" dirty="0" err="1">
                <a:solidFill>
                  <a:srgbClr val="000000"/>
                </a:solidFill>
                <a:effectLst/>
                <a:latin typeface="Azoft Sans" panose="02000000000000000000" pitchFamily="50" charset="-52"/>
              </a:rPr>
              <a:t>сме</a:t>
            </a:r>
            <a:r>
              <a:rPr lang="ru-RU" sz="3200" b="1" i="0" dirty="0">
                <a:solidFill>
                  <a:srgbClr val="000000"/>
                </a:solidFill>
                <a:effectLst/>
                <a:latin typeface="Azoft Sans" panose="02000000000000000000" pitchFamily="50" charset="-52"/>
              </a:rPr>
              <a:t> част от </a:t>
            </a:r>
            <a:endParaRPr lang="en-US" sz="3200" b="1" i="0" dirty="0">
              <a:solidFill>
                <a:srgbClr val="000000"/>
              </a:solidFill>
              <a:effectLst/>
              <a:latin typeface="Azoft Sans" panose="02000000000000000000" pitchFamily="50" charset="-52"/>
            </a:endParaRPr>
          </a:p>
          <a:p>
            <a:pPr fontAlgn="base"/>
            <a:r>
              <a:rPr lang="en-US" sz="3200" b="1" i="0" dirty="0">
                <a:solidFill>
                  <a:srgbClr val="000000"/>
                </a:solidFill>
                <a:effectLst/>
                <a:latin typeface="Azoft Sans" panose="02000000000000000000" pitchFamily="50" charset="-52"/>
              </a:rPr>
              <a:t>Management Financial Group</a:t>
            </a:r>
            <a:endParaRPr lang="ru-RU" sz="3200" b="1" i="0" dirty="0">
              <a:solidFill>
                <a:srgbClr val="000000"/>
              </a:solidFill>
              <a:effectLst/>
              <a:latin typeface="Azoft Sans" panose="02000000000000000000" pitchFamily="50" charset="-52"/>
            </a:endParaRPr>
          </a:p>
        </p:txBody>
      </p:sp>
      <p:sp>
        <p:nvSpPr>
          <p:cNvPr id="10" name="TextBox 9">
            <a:extLst>
              <a:ext uri="{FF2B5EF4-FFF2-40B4-BE49-F238E27FC236}">
                <a16:creationId xmlns:a16="http://schemas.microsoft.com/office/drawing/2014/main" id="{21265379-595D-08B5-2B81-5B13B60528F6}"/>
              </a:ext>
            </a:extLst>
          </p:cNvPr>
          <p:cNvSpPr txBox="1"/>
          <p:nvPr/>
        </p:nvSpPr>
        <p:spPr>
          <a:xfrm>
            <a:off x="2345724" y="1675828"/>
            <a:ext cx="7500551" cy="369332"/>
          </a:xfrm>
          <a:prstGeom prst="rect">
            <a:avLst/>
          </a:prstGeom>
          <a:noFill/>
        </p:spPr>
        <p:txBody>
          <a:bodyPr wrap="square">
            <a:spAutoFit/>
          </a:bodyPr>
          <a:lstStyle/>
          <a:p>
            <a:r>
              <a:rPr lang="bg-BG" dirty="0">
                <a:latin typeface="Corbel" panose="020B0503020204020204" pitchFamily="34" charset="0"/>
              </a:rPr>
              <a:t>постоянно еволюираща </a:t>
            </a:r>
            <a:r>
              <a:rPr lang="bg-BG" dirty="0" err="1">
                <a:latin typeface="Corbel" panose="020B0503020204020204" pitchFamily="34" charset="0"/>
              </a:rPr>
              <a:t>финтех</a:t>
            </a:r>
            <a:r>
              <a:rPr lang="bg-BG" dirty="0">
                <a:latin typeface="Corbel" panose="020B0503020204020204" pitchFamily="34" charset="0"/>
              </a:rPr>
              <a:t> екосистема с обща мисия и ценности </a:t>
            </a:r>
          </a:p>
        </p:txBody>
      </p:sp>
    </p:spTree>
    <p:extLst>
      <p:ext uri="{BB962C8B-B14F-4D97-AF65-F5344CB8AC3E}">
        <p14:creationId xmlns:p14="http://schemas.microsoft.com/office/powerpoint/2010/main" val="3212695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5F932E-6657-57C8-D7CC-156D873CE7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9730" y="-12357"/>
            <a:ext cx="4580238" cy="6870357"/>
          </a:xfrm>
          <a:prstGeom prst="rect">
            <a:avLst/>
          </a:prstGeom>
        </p:spPr>
      </p:pic>
      <p:sp>
        <p:nvSpPr>
          <p:cNvPr id="3" name="Subtitle 2">
            <a:extLst>
              <a:ext uri="{FF2B5EF4-FFF2-40B4-BE49-F238E27FC236}">
                <a16:creationId xmlns:a16="http://schemas.microsoft.com/office/drawing/2014/main" id="{C4612CE5-09F8-46F7-992D-D89661DE149D}"/>
              </a:ext>
            </a:extLst>
          </p:cNvPr>
          <p:cNvSpPr>
            <a:spLocks noGrp="1"/>
          </p:cNvSpPr>
          <p:nvPr>
            <p:ph type="subTitle" idx="1"/>
          </p:nvPr>
        </p:nvSpPr>
        <p:spPr>
          <a:xfrm>
            <a:off x="846600" y="2808156"/>
            <a:ext cx="5906530" cy="1229329"/>
          </a:xfrm>
        </p:spPr>
        <p:txBody>
          <a:bodyPr>
            <a:noAutofit/>
          </a:bodyPr>
          <a:lstStyle/>
          <a:p>
            <a:pPr algn="just" fontAlgn="base"/>
            <a:r>
              <a:rPr lang="ru-RU" sz="1800" b="0" i="0" dirty="0">
                <a:solidFill>
                  <a:srgbClr val="000000"/>
                </a:solidFill>
                <a:effectLst/>
                <a:latin typeface="Corbel" panose="020B0503020204020204" pitchFamily="34" charset="0"/>
              </a:rPr>
              <a:t>"</a:t>
            </a:r>
            <a:r>
              <a:rPr lang="ru-RU" sz="1800" dirty="0" err="1">
                <a:solidFill>
                  <a:srgbClr val="000000"/>
                </a:solidFill>
                <a:latin typeface="Corbel" panose="020B0503020204020204" pitchFamily="34" charset="0"/>
              </a:rPr>
              <a:t>Бяхме</a:t>
            </a:r>
            <a:r>
              <a:rPr lang="ru-RU" sz="1800" dirty="0">
                <a:solidFill>
                  <a:srgbClr val="000000"/>
                </a:solidFill>
                <a:latin typeface="Corbel" panose="020B0503020204020204" pitchFamily="34" charset="0"/>
              </a:rPr>
              <a:t> две </a:t>
            </a:r>
            <a:r>
              <a:rPr lang="ru-RU" sz="1800" dirty="0" err="1">
                <a:solidFill>
                  <a:srgbClr val="000000"/>
                </a:solidFill>
                <a:latin typeface="Corbel" panose="020B0503020204020204" pitchFamily="34" charset="0"/>
              </a:rPr>
              <a:t>хлапета</a:t>
            </a:r>
            <a:r>
              <a:rPr lang="ru-RU" sz="1800" dirty="0">
                <a:solidFill>
                  <a:srgbClr val="000000"/>
                </a:solidFill>
                <a:latin typeface="Corbel" panose="020B0503020204020204" pitchFamily="34" charset="0"/>
              </a:rPr>
              <a:t> в стая 4 </a:t>
            </a:r>
            <a:r>
              <a:rPr lang="ru-RU" sz="1800" dirty="0" err="1">
                <a:solidFill>
                  <a:srgbClr val="000000"/>
                </a:solidFill>
                <a:latin typeface="Corbel" panose="020B0503020204020204" pitchFamily="34" charset="0"/>
              </a:rPr>
              <a:t>кв.м</a:t>
            </a:r>
            <a:r>
              <a:rPr lang="ru-RU" sz="1800" dirty="0">
                <a:solidFill>
                  <a:srgbClr val="000000"/>
                </a:solidFill>
                <a:latin typeface="Corbel" panose="020B0503020204020204" pitchFamily="34" charset="0"/>
              </a:rPr>
              <a:t>, а </a:t>
            </a:r>
            <a:r>
              <a:rPr lang="ru-RU" sz="1800" dirty="0" err="1">
                <a:solidFill>
                  <a:srgbClr val="000000"/>
                </a:solidFill>
                <a:latin typeface="Corbel" panose="020B0503020204020204" pitchFamily="34" charset="0"/>
              </a:rPr>
              <a:t>днес</a:t>
            </a:r>
            <a:r>
              <a:rPr lang="ru-RU" sz="1800" dirty="0">
                <a:solidFill>
                  <a:srgbClr val="000000"/>
                </a:solidFill>
                <a:latin typeface="Corbel" panose="020B0503020204020204" pitchFamily="34" charset="0"/>
              </a:rPr>
              <a:t> </a:t>
            </a:r>
            <a:r>
              <a:rPr lang="ru-RU" sz="1800" dirty="0" err="1">
                <a:solidFill>
                  <a:srgbClr val="000000"/>
                </a:solidFill>
                <a:latin typeface="Corbel" panose="020B0503020204020204" pitchFamily="34" charset="0"/>
              </a:rPr>
              <a:t>сме</a:t>
            </a:r>
            <a:r>
              <a:rPr lang="ru-RU" sz="1800" dirty="0">
                <a:solidFill>
                  <a:srgbClr val="000000"/>
                </a:solidFill>
                <a:latin typeface="Corbel" panose="020B0503020204020204" pitchFamily="34" charset="0"/>
              </a:rPr>
              <a:t> на 4 </a:t>
            </a:r>
            <a:r>
              <a:rPr lang="ru-RU" sz="1800" dirty="0" err="1">
                <a:solidFill>
                  <a:srgbClr val="000000"/>
                </a:solidFill>
                <a:latin typeface="Corbel" panose="020B0503020204020204" pitchFamily="34" charset="0"/>
              </a:rPr>
              <a:t>пазара</a:t>
            </a:r>
            <a:r>
              <a:rPr lang="ru-RU" sz="1800" dirty="0">
                <a:solidFill>
                  <a:srgbClr val="000000"/>
                </a:solidFill>
                <a:latin typeface="Corbel" panose="020B0503020204020204" pitchFamily="34" charset="0"/>
              </a:rPr>
              <a:t> с </a:t>
            </a:r>
            <a:r>
              <a:rPr lang="ru-RU" sz="1800" dirty="0" err="1">
                <a:solidFill>
                  <a:srgbClr val="000000"/>
                </a:solidFill>
                <a:latin typeface="Corbel" panose="020B0503020204020204" pitchFamily="34" charset="0"/>
              </a:rPr>
              <a:t>екип</a:t>
            </a:r>
            <a:r>
              <a:rPr lang="ru-RU" sz="1800" dirty="0">
                <a:solidFill>
                  <a:srgbClr val="000000"/>
                </a:solidFill>
                <a:latin typeface="Corbel" panose="020B0503020204020204" pitchFamily="34" charset="0"/>
              </a:rPr>
              <a:t> от 200 души.</a:t>
            </a:r>
          </a:p>
          <a:p>
            <a:pPr algn="just" fontAlgn="base"/>
            <a:r>
              <a:rPr lang="bg-BG" sz="1800" b="0" i="0" dirty="0">
                <a:solidFill>
                  <a:srgbClr val="000000"/>
                </a:solidFill>
                <a:effectLst/>
                <a:latin typeface="Corbel" panose="020B0503020204020204" pitchFamily="34" charset="0"/>
              </a:rPr>
              <a:t>За мен и моя екип е удоволствие да работим с грижа за клиентите си </a:t>
            </a:r>
            <a:r>
              <a:rPr lang="bg-BG" sz="1800" dirty="0">
                <a:solidFill>
                  <a:srgbClr val="000000"/>
                </a:solidFill>
                <a:latin typeface="Corbel" panose="020B0503020204020204" pitchFamily="34" charset="0"/>
              </a:rPr>
              <a:t>за дългосрочни взаимоотношения.</a:t>
            </a:r>
            <a:r>
              <a:rPr lang="ru-RU" sz="1800" b="0" i="0" dirty="0">
                <a:solidFill>
                  <a:srgbClr val="000000"/>
                </a:solidFill>
                <a:effectLst/>
                <a:latin typeface="Corbel" panose="020B0503020204020204" pitchFamily="34" charset="0"/>
              </a:rPr>
              <a:t>"</a:t>
            </a:r>
            <a:endParaRPr lang="bg-BG" sz="1800" dirty="0">
              <a:solidFill>
                <a:srgbClr val="000000"/>
              </a:solidFill>
              <a:latin typeface="Corbel" panose="020B0503020204020204" pitchFamily="34" charset="0"/>
            </a:endParaRPr>
          </a:p>
        </p:txBody>
      </p:sp>
      <p:pic>
        <p:nvPicPr>
          <p:cNvPr id="6" name="Picture 5">
            <a:extLst>
              <a:ext uri="{FF2B5EF4-FFF2-40B4-BE49-F238E27FC236}">
                <a16:creationId xmlns:a16="http://schemas.microsoft.com/office/drawing/2014/main" id="{07D93D22-F7A2-9B29-FDFF-96D7A29F7D05}"/>
              </a:ext>
            </a:extLst>
          </p:cNvPr>
          <p:cNvPicPr>
            <a:picLocks noChangeAspect="1"/>
          </p:cNvPicPr>
          <p:nvPr/>
        </p:nvPicPr>
        <p:blipFill>
          <a:blip r:embed="rId3"/>
          <a:stretch>
            <a:fillRect/>
          </a:stretch>
        </p:blipFill>
        <p:spPr>
          <a:xfrm>
            <a:off x="5995256" y="5237573"/>
            <a:ext cx="756356" cy="598311"/>
          </a:xfrm>
          <a:prstGeom prst="rect">
            <a:avLst/>
          </a:prstGeom>
        </p:spPr>
      </p:pic>
      <p:sp>
        <p:nvSpPr>
          <p:cNvPr id="7" name="TextBox 6">
            <a:extLst>
              <a:ext uri="{FF2B5EF4-FFF2-40B4-BE49-F238E27FC236}">
                <a16:creationId xmlns:a16="http://schemas.microsoft.com/office/drawing/2014/main" id="{5D886A99-E136-4164-D2E5-6D7AA2D7C7A7}"/>
              </a:ext>
            </a:extLst>
          </p:cNvPr>
          <p:cNvSpPr txBox="1"/>
          <p:nvPr/>
        </p:nvSpPr>
        <p:spPr>
          <a:xfrm>
            <a:off x="2171373" y="4235503"/>
            <a:ext cx="4580239" cy="584775"/>
          </a:xfrm>
          <a:prstGeom prst="rect">
            <a:avLst/>
          </a:prstGeom>
          <a:noFill/>
        </p:spPr>
        <p:txBody>
          <a:bodyPr wrap="square">
            <a:spAutoFit/>
          </a:bodyPr>
          <a:lstStyle/>
          <a:p>
            <a:pPr algn="r" fontAlgn="base"/>
            <a:r>
              <a:rPr lang="ru-RU" sz="1600" b="0" i="0" dirty="0">
                <a:solidFill>
                  <a:srgbClr val="000000"/>
                </a:solidFill>
                <a:effectLst/>
                <a:latin typeface="Corbel" panose="020B0503020204020204" pitchFamily="34" charset="0"/>
              </a:rPr>
              <a:t>Цветан </a:t>
            </a:r>
            <a:r>
              <a:rPr lang="ru-RU" sz="1600" b="0" i="0" dirty="0" err="1">
                <a:solidFill>
                  <a:srgbClr val="000000"/>
                </a:solidFill>
                <a:effectLst/>
                <a:latin typeface="Corbel" panose="020B0503020204020204" pitchFamily="34" charset="0"/>
              </a:rPr>
              <a:t>Кръстев</a:t>
            </a:r>
            <a:r>
              <a:rPr lang="ru-RU" sz="1600" dirty="0">
                <a:solidFill>
                  <a:srgbClr val="000000"/>
                </a:solidFill>
                <a:latin typeface="Corbel" panose="020B0503020204020204" pitchFamily="34" charset="0"/>
              </a:rPr>
              <a:t>, </a:t>
            </a:r>
            <a:r>
              <a:rPr lang="ru-RU" sz="1600" dirty="0" err="1">
                <a:solidFill>
                  <a:srgbClr val="000000"/>
                </a:solidFill>
                <a:latin typeface="Corbel" panose="020B0503020204020204" pitchFamily="34" charset="0"/>
              </a:rPr>
              <a:t>съосновател</a:t>
            </a:r>
            <a:r>
              <a:rPr lang="ru-RU" sz="1600" dirty="0">
                <a:solidFill>
                  <a:srgbClr val="000000"/>
                </a:solidFill>
                <a:latin typeface="Corbel" panose="020B0503020204020204" pitchFamily="34" charset="0"/>
              </a:rPr>
              <a:t> и </a:t>
            </a:r>
            <a:r>
              <a:rPr lang="ru-RU" sz="1600" dirty="0" err="1">
                <a:solidFill>
                  <a:srgbClr val="000000"/>
                </a:solidFill>
                <a:latin typeface="Corbel" panose="020B0503020204020204" pitchFamily="34" charset="0"/>
              </a:rPr>
              <a:t>Изпълнителен</a:t>
            </a:r>
            <a:r>
              <a:rPr lang="ru-RU" sz="1600" dirty="0">
                <a:solidFill>
                  <a:srgbClr val="000000"/>
                </a:solidFill>
                <a:latin typeface="Corbel" panose="020B0503020204020204" pitchFamily="34" charset="0"/>
              </a:rPr>
              <a:t> директор на </a:t>
            </a:r>
            <a:r>
              <a:rPr lang="ru-RU" sz="1600" b="0" i="0" dirty="0">
                <a:solidFill>
                  <a:srgbClr val="000000"/>
                </a:solidFill>
                <a:effectLst/>
                <a:latin typeface="Corbel" panose="020B0503020204020204" pitchFamily="34" charset="0"/>
              </a:rPr>
              <a:t>"</a:t>
            </a:r>
            <a:r>
              <a:rPr lang="ru-RU" sz="1600" b="0" i="0" dirty="0" err="1">
                <a:solidFill>
                  <a:srgbClr val="000000"/>
                </a:solidFill>
                <a:effectLst/>
                <a:latin typeface="Corbel" panose="020B0503020204020204" pitchFamily="34" charset="0"/>
              </a:rPr>
              <a:t>Аксес</a:t>
            </a:r>
            <a:r>
              <a:rPr lang="ru-RU" sz="1600" b="0" i="0" dirty="0">
                <a:solidFill>
                  <a:srgbClr val="000000"/>
                </a:solidFill>
                <a:effectLst/>
                <a:latin typeface="Corbel" panose="020B0503020204020204" pitchFamily="34" charset="0"/>
              </a:rPr>
              <a:t> </a:t>
            </a:r>
            <a:r>
              <a:rPr lang="ru-RU" sz="1600" b="0" i="0" dirty="0" err="1">
                <a:solidFill>
                  <a:srgbClr val="000000"/>
                </a:solidFill>
                <a:effectLst/>
                <a:latin typeface="Corbel" panose="020B0503020204020204" pitchFamily="34" charset="0"/>
              </a:rPr>
              <a:t>Файнанс</a:t>
            </a:r>
            <a:r>
              <a:rPr lang="ru-RU" sz="1600" b="0" i="0" dirty="0">
                <a:solidFill>
                  <a:srgbClr val="000000"/>
                </a:solidFill>
                <a:effectLst/>
                <a:latin typeface="Corbel" panose="020B0503020204020204" pitchFamily="34" charset="0"/>
              </a:rPr>
              <a:t>" </a:t>
            </a:r>
            <a:r>
              <a:rPr lang="ru-RU" sz="1600" dirty="0">
                <a:solidFill>
                  <a:srgbClr val="000000"/>
                </a:solidFill>
                <a:latin typeface="Corbel" panose="020B0503020204020204" pitchFamily="34" charset="0"/>
              </a:rPr>
              <a:t>А</a:t>
            </a:r>
            <a:r>
              <a:rPr lang="ru-RU" sz="1600" b="0" i="0" dirty="0">
                <a:solidFill>
                  <a:srgbClr val="000000"/>
                </a:solidFill>
                <a:effectLst/>
                <a:latin typeface="Corbel" panose="020B0503020204020204" pitchFamily="34" charset="0"/>
              </a:rPr>
              <a:t>Д</a:t>
            </a:r>
          </a:p>
        </p:txBody>
      </p:sp>
      <p:sp>
        <p:nvSpPr>
          <p:cNvPr id="8" name="TextBox 7">
            <a:extLst>
              <a:ext uri="{FF2B5EF4-FFF2-40B4-BE49-F238E27FC236}">
                <a16:creationId xmlns:a16="http://schemas.microsoft.com/office/drawing/2014/main" id="{3BDC3B24-A761-1CF6-DE1D-4FBDE9C9D6DC}"/>
              </a:ext>
            </a:extLst>
          </p:cNvPr>
          <p:cNvSpPr txBox="1"/>
          <p:nvPr/>
        </p:nvSpPr>
        <p:spPr>
          <a:xfrm>
            <a:off x="797715" y="724137"/>
            <a:ext cx="6153664" cy="584775"/>
          </a:xfrm>
          <a:prstGeom prst="rect">
            <a:avLst/>
          </a:prstGeom>
          <a:noFill/>
        </p:spPr>
        <p:txBody>
          <a:bodyPr wrap="square">
            <a:spAutoFit/>
          </a:bodyPr>
          <a:lstStyle/>
          <a:p>
            <a:pPr algn="ctr"/>
            <a:r>
              <a:rPr lang="ru-RU" sz="3200" b="1" i="0" dirty="0" err="1">
                <a:solidFill>
                  <a:srgbClr val="000000"/>
                </a:solidFill>
                <a:effectLst/>
                <a:latin typeface="Azoft Sans" panose="02000000000000000000" pitchFamily="50" charset="-52"/>
              </a:rPr>
              <a:t>Ние</a:t>
            </a:r>
            <a:r>
              <a:rPr lang="ru-RU" sz="3200" b="1" i="0" dirty="0">
                <a:solidFill>
                  <a:srgbClr val="000000"/>
                </a:solidFill>
                <a:effectLst/>
                <a:latin typeface="Azoft Sans" panose="02000000000000000000" pitchFamily="50" charset="-52"/>
              </a:rPr>
              <a:t> растем</a:t>
            </a:r>
            <a:endParaRPr lang="bg-BG" sz="3200" dirty="0"/>
          </a:p>
        </p:txBody>
      </p:sp>
      <p:pic>
        <p:nvPicPr>
          <p:cNvPr id="9" name="Picture 8">
            <a:extLst>
              <a:ext uri="{FF2B5EF4-FFF2-40B4-BE49-F238E27FC236}">
                <a16:creationId xmlns:a16="http://schemas.microsoft.com/office/drawing/2014/main" id="{628CD44F-5A05-499B-9EFC-FA63D32987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32" y="0"/>
            <a:ext cx="12192000" cy="6858001"/>
          </a:xfrm>
          <a:prstGeom prst="rect">
            <a:avLst/>
          </a:prstGeom>
        </p:spPr>
      </p:pic>
    </p:spTree>
    <p:extLst>
      <p:ext uri="{BB962C8B-B14F-4D97-AF65-F5344CB8AC3E}">
        <p14:creationId xmlns:p14="http://schemas.microsoft.com/office/powerpoint/2010/main" val="84119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28CD44F-5A05-499B-9EFC-FA63D32987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5" name="TextBox 4">
            <a:extLst>
              <a:ext uri="{FF2B5EF4-FFF2-40B4-BE49-F238E27FC236}">
                <a16:creationId xmlns:a16="http://schemas.microsoft.com/office/drawing/2014/main" id="{7E6436C0-6FC8-1D7D-92E7-B93B0D6D5177}"/>
              </a:ext>
            </a:extLst>
          </p:cNvPr>
          <p:cNvSpPr txBox="1"/>
          <p:nvPr/>
        </p:nvSpPr>
        <p:spPr>
          <a:xfrm>
            <a:off x="1355125" y="755342"/>
            <a:ext cx="6153664" cy="584775"/>
          </a:xfrm>
          <a:prstGeom prst="rect">
            <a:avLst/>
          </a:prstGeom>
          <a:noFill/>
        </p:spPr>
        <p:txBody>
          <a:bodyPr wrap="square">
            <a:spAutoFit/>
          </a:bodyPr>
          <a:lstStyle/>
          <a:p>
            <a:pPr algn="ctr"/>
            <a:r>
              <a:rPr lang="ru-RU" sz="3200" b="1" i="0" dirty="0" err="1">
                <a:solidFill>
                  <a:srgbClr val="000000"/>
                </a:solidFill>
                <a:effectLst/>
                <a:latin typeface="Azoft Sans" panose="02000000000000000000" pitchFamily="50" charset="-52"/>
              </a:rPr>
              <a:t>Ние</a:t>
            </a:r>
            <a:r>
              <a:rPr lang="ru-RU" sz="3200" b="1" i="0" dirty="0">
                <a:solidFill>
                  <a:srgbClr val="000000"/>
                </a:solidFill>
                <a:effectLst/>
                <a:latin typeface="Azoft Sans" panose="02000000000000000000" pitchFamily="50" charset="-52"/>
              </a:rPr>
              <a:t> се </a:t>
            </a:r>
            <a:r>
              <a:rPr lang="ru-RU" sz="3200" b="1" i="0" dirty="0" err="1">
                <a:solidFill>
                  <a:srgbClr val="000000"/>
                </a:solidFill>
                <a:effectLst/>
                <a:latin typeface="Azoft Sans" panose="02000000000000000000" pitchFamily="50" charset="-52"/>
              </a:rPr>
              <a:t>развиваме</a:t>
            </a:r>
            <a:endParaRPr lang="bg-BG" sz="3200" dirty="0"/>
          </a:p>
        </p:txBody>
      </p:sp>
      <p:sp>
        <p:nvSpPr>
          <p:cNvPr id="19" name="Rectangle 18">
            <a:extLst>
              <a:ext uri="{FF2B5EF4-FFF2-40B4-BE49-F238E27FC236}">
                <a16:creationId xmlns:a16="http://schemas.microsoft.com/office/drawing/2014/main" id="{35FD7B08-EAA0-A469-A406-06822EF37751}"/>
              </a:ext>
            </a:extLst>
          </p:cNvPr>
          <p:cNvSpPr/>
          <p:nvPr/>
        </p:nvSpPr>
        <p:spPr>
          <a:xfrm rot="1879350">
            <a:off x="2478069" y="3974085"/>
            <a:ext cx="190980" cy="266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2" name="Rectangle 21">
            <a:extLst>
              <a:ext uri="{FF2B5EF4-FFF2-40B4-BE49-F238E27FC236}">
                <a16:creationId xmlns:a16="http://schemas.microsoft.com/office/drawing/2014/main" id="{31AD3615-6834-0633-DCD8-DC4739AC84F4}"/>
              </a:ext>
            </a:extLst>
          </p:cNvPr>
          <p:cNvSpPr/>
          <p:nvPr/>
        </p:nvSpPr>
        <p:spPr>
          <a:xfrm rot="825353">
            <a:off x="2785533" y="3564467"/>
            <a:ext cx="220134" cy="379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aphicFrame>
        <p:nvGraphicFramePr>
          <p:cNvPr id="18" name="Content Placeholder 2" descr="timeline">
            <a:extLst>
              <a:ext uri="{FF2B5EF4-FFF2-40B4-BE49-F238E27FC236}">
                <a16:creationId xmlns:a16="http://schemas.microsoft.com/office/drawing/2014/main" id="{12753F9D-B110-5A46-6ADA-9A2B36C5A053}"/>
              </a:ext>
            </a:extLst>
          </p:cNvPr>
          <p:cNvGraphicFramePr>
            <a:graphicFrameLocks/>
          </p:cNvGraphicFramePr>
          <p:nvPr>
            <p:extLst>
              <p:ext uri="{D42A27DB-BD31-4B8C-83A1-F6EECF244321}">
                <p14:modId xmlns:p14="http://schemas.microsoft.com/office/powerpoint/2010/main" val="2439680168"/>
              </p:ext>
            </p:extLst>
          </p:nvPr>
        </p:nvGraphicFramePr>
        <p:xfrm>
          <a:off x="838200" y="2095459"/>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7276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28CD44F-5A05-499B-9EFC-FA63D32987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grpSp>
        <p:nvGrpSpPr>
          <p:cNvPr id="24" name="Group 23">
            <a:extLst>
              <a:ext uri="{FF2B5EF4-FFF2-40B4-BE49-F238E27FC236}">
                <a16:creationId xmlns:a16="http://schemas.microsoft.com/office/drawing/2014/main" id="{BA81FF88-5603-AA2B-7AFA-9254D2A87F8B}"/>
              </a:ext>
            </a:extLst>
          </p:cNvPr>
          <p:cNvGrpSpPr/>
          <p:nvPr/>
        </p:nvGrpSpPr>
        <p:grpSpPr>
          <a:xfrm>
            <a:off x="1124617" y="2038175"/>
            <a:ext cx="8258280" cy="4018576"/>
            <a:chOff x="1643496" y="842064"/>
            <a:chExt cx="9074128" cy="4577483"/>
          </a:xfrm>
        </p:grpSpPr>
        <p:pic>
          <p:nvPicPr>
            <p:cNvPr id="7" name="Picture 6">
              <a:extLst>
                <a:ext uri="{FF2B5EF4-FFF2-40B4-BE49-F238E27FC236}">
                  <a16:creationId xmlns:a16="http://schemas.microsoft.com/office/drawing/2014/main" id="{AAB92C7A-8DF9-4164-9AC0-325247D0B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496" y="842064"/>
              <a:ext cx="8137746" cy="4577483"/>
            </a:xfrm>
            <a:prstGeom prst="rect">
              <a:avLst/>
            </a:prstGeom>
          </p:spPr>
        </p:pic>
        <p:pic>
          <p:nvPicPr>
            <p:cNvPr id="4" name="Picture 3">
              <a:extLst>
                <a:ext uri="{FF2B5EF4-FFF2-40B4-BE49-F238E27FC236}">
                  <a16:creationId xmlns:a16="http://schemas.microsoft.com/office/drawing/2014/main" id="{78D6EE94-2FB7-AA15-91CE-7C12FB02E7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985021">
              <a:off x="9318827" y="2350264"/>
              <a:ext cx="1610882" cy="1014856"/>
            </a:xfrm>
            <a:prstGeom prst="rect">
              <a:avLst/>
            </a:prstGeom>
            <a:effectLst>
              <a:outerShdw blurRad="50800" dist="25400" dir="5400000" algn="t" rotWithShape="0">
                <a:prstClr val="black"/>
              </a:outerShdw>
            </a:effectLst>
          </p:spPr>
        </p:pic>
        <p:grpSp>
          <p:nvGrpSpPr>
            <p:cNvPr id="20" name="Group 19">
              <a:extLst>
                <a:ext uri="{FF2B5EF4-FFF2-40B4-BE49-F238E27FC236}">
                  <a16:creationId xmlns:a16="http://schemas.microsoft.com/office/drawing/2014/main" id="{931C7FF4-AD19-4345-4EAD-D2501A08EAE1}"/>
                </a:ext>
              </a:extLst>
            </p:cNvPr>
            <p:cNvGrpSpPr/>
            <p:nvPr/>
          </p:nvGrpSpPr>
          <p:grpSpPr>
            <a:xfrm>
              <a:off x="7850462" y="3833484"/>
              <a:ext cx="2867162" cy="362076"/>
              <a:chOff x="7464612" y="4873317"/>
              <a:chExt cx="2867162" cy="362076"/>
            </a:xfrm>
          </p:grpSpPr>
          <p:pic>
            <p:nvPicPr>
              <p:cNvPr id="6" name="Picture 5">
                <a:extLst>
                  <a:ext uri="{FF2B5EF4-FFF2-40B4-BE49-F238E27FC236}">
                    <a16:creationId xmlns:a16="http://schemas.microsoft.com/office/drawing/2014/main" id="{8818B97B-468B-DFF3-BC91-8658AB2061FB}"/>
                  </a:ext>
                </a:extLst>
              </p:cNvPr>
              <p:cNvPicPr>
                <a:picLocks noChangeAspect="1"/>
              </p:cNvPicPr>
              <p:nvPr/>
            </p:nvPicPr>
            <p:blipFill>
              <a:blip r:embed="rId5"/>
              <a:stretch>
                <a:fillRect/>
              </a:stretch>
            </p:blipFill>
            <p:spPr>
              <a:xfrm>
                <a:off x="9242853" y="4933687"/>
                <a:ext cx="1088921" cy="293468"/>
              </a:xfrm>
              <a:prstGeom prst="rect">
                <a:avLst/>
              </a:prstGeom>
            </p:spPr>
          </p:pic>
          <p:pic>
            <p:nvPicPr>
              <p:cNvPr id="18" name="Picture 17">
                <a:extLst>
                  <a:ext uri="{FF2B5EF4-FFF2-40B4-BE49-F238E27FC236}">
                    <a16:creationId xmlns:a16="http://schemas.microsoft.com/office/drawing/2014/main" id="{B424A2C2-037A-28D6-056D-CEFF61363D7C}"/>
                  </a:ext>
                </a:extLst>
              </p:cNvPr>
              <p:cNvPicPr>
                <a:picLocks noChangeAspect="1"/>
              </p:cNvPicPr>
              <p:nvPr/>
            </p:nvPicPr>
            <p:blipFill>
              <a:blip r:embed="rId6"/>
              <a:stretch>
                <a:fillRect/>
              </a:stretch>
            </p:blipFill>
            <p:spPr>
              <a:xfrm>
                <a:off x="7464612" y="4873317"/>
                <a:ext cx="1819431" cy="362076"/>
              </a:xfrm>
              <a:prstGeom prst="rect">
                <a:avLst/>
              </a:prstGeom>
            </p:spPr>
          </p:pic>
        </p:grpSp>
      </p:grpSp>
      <p:sp>
        <p:nvSpPr>
          <p:cNvPr id="16" name="TextBox 15">
            <a:extLst>
              <a:ext uri="{FF2B5EF4-FFF2-40B4-BE49-F238E27FC236}">
                <a16:creationId xmlns:a16="http://schemas.microsoft.com/office/drawing/2014/main" id="{91CB4A8F-6793-93A7-16AF-E10CF0CA3B6E}"/>
              </a:ext>
            </a:extLst>
          </p:cNvPr>
          <p:cNvSpPr txBox="1"/>
          <p:nvPr/>
        </p:nvSpPr>
        <p:spPr>
          <a:xfrm>
            <a:off x="1190368" y="694700"/>
            <a:ext cx="6153664" cy="584775"/>
          </a:xfrm>
          <a:prstGeom prst="rect">
            <a:avLst/>
          </a:prstGeom>
          <a:noFill/>
        </p:spPr>
        <p:txBody>
          <a:bodyPr wrap="square">
            <a:spAutoFit/>
          </a:bodyPr>
          <a:lstStyle/>
          <a:p>
            <a:pPr algn="ctr"/>
            <a:r>
              <a:rPr lang="ru-RU" sz="3200" b="1" dirty="0">
                <a:solidFill>
                  <a:srgbClr val="0F0532"/>
                </a:solidFill>
                <a:latin typeface="Azoft Sans" panose="02000000000000000000" pitchFamily="50" charset="-52"/>
                <a:cs typeface="Arial" panose="020B0604020202020204" pitchFamily="34" charset="0"/>
              </a:rPr>
              <a:t>Нашите продукти</a:t>
            </a:r>
          </a:p>
        </p:txBody>
      </p:sp>
      <p:grpSp>
        <p:nvGrpSpPr>
          <p:cNvPr id="21" name="Group 20">
            <a:extLst>
              <a:ext uri="{FF2B5EF4-FFF2-40B4-BE49-F238E27FC236}">
                <a16:creationId xmlns:a16="http://schemas.microsoft.com/office/drawing/2014/main" id="{046DCBCA-2DF3-2255-6981-14825F8CCC19}"/>
              </a:ext>
            </a:extLst>
          </p:cNvPr>
          <p:cNvGrpSpPr/>
          <p:nvPr/>
        </p:nvGrpSpPr>
        <p:grpSpPr>
          <a:xfrm>
            <a:off x="2176925" y="5155221"/>
            <a:ext cx="6153664" cy="1015663"/>
            <a:chOff x="2353699" y="4459476"/>
            <a:chExt cx="6153664" cy="1015663"/>
          </a:xfrm>
        </p:grpSpPr>
        <p:sp>
          <p:nvSpPr>
            <p:cNvPr id="22" name="TextBox 21">
              <a:extLst>
                <a:ext uri="{FF2B5EF4-FFF2-40B4-BE49-F238E27FC236}">
                  <a16:creationId xmlns:a16="http://schemas.microsoft.com/office/drawing/2014/main" id="{11C183CE-BB7C-EC20-0014-66702DAA4E17}"/>
                </a:ext>
              </a:extLst>
            </p:cNvPr>
            <p:cNvSpPr txBox="1"/>
            <p:nvPr/>
          </p:nvSpPr>
          <p:spPr>
            <a:xfrm>
              <a:off x="2353699" y="4459476"/>
              <a:ext cx="6153664" cy="369332"/>
            </a:xfrm>
            <a:prstGeom prst="rect">
              <a:avLst/>
            </a:prstGeom>
            <a:noFill/>
          </p:spPr>
          <p:txBody>
            <a:bodyPr wrap="square">
              <a:spAutoFit/>
            </a:bodyPr>
            <a:lstStyle/>
            <a:p>
              <a:r>
                <a:rPr lang="ru-RU" b="1" dirty="0">
                  <a:solidFill>
                    <a:srgbClr val="0F0532"/>
                  </a:solidFill>
                  <a:latin typeface="Azoft Sans" panose="02000000000000000000" pitchFamily="50" charset="-52"/>
                  <a:cs typeface="Arial" panose="020B0604020202020204" pitchFamily="34" charset="0"/>
                </a:rPr>
                <a:t>Вноскови продукти</a:t>
              </a:r>
            </a:p>
          </p:txBody>
        </p:sp>
        <p:sp>
          <p:nvSpPr>
            <p:cNvPr id="23" name="TextBox 22">
              <a:extLst>
                <a:ext uri="{FF2B5EF4-FFF2-40B4-BE49-F238E27FC236}">
                  <a16:creationId xmlns:a16="http://schemas.microsoft.com/office/drawing/2014/main" id="{18BECA67-0A7D-D9B9-CFDC-8709D21F87D0}"/>
                </a:ext>
              </a:extLst>
            </p:cNvPr>
            <p:cNvSpPr txBox="1"/>
            <p:nvPr/>
          </p:nvSpPr>
          <p:spPr>
            <a:xfrm>
              <a:off x="2353699" y="4828808"/>
              <a:ext cx="5335349" cy="646331"/>
            </a:xfrm>
            <a:prstGeom prst="rect">
              <a:avLst/>
            </a:prstGeom>
            <a:noFill/>
          </p:spPr>
          <p:txBody>
            <a:bodyPr wrap="square">
              <a:spAutoFit/>
            </a:bodyPr>
            <a:lstStyle/>
            <a:p>
              <a:r>
                <a:rPr lang="ru-RU" sz="1800" dirty="0">
                  <a:latin typeface="Corbel" panose="020B0503020204020204" pitchFamily="34" charset="0"/>
                </a:rPr>
                <a:t>Разнообразие от </a:t>
              </a:r>
              <a:r>
                <a:rPr lang="ru-RU" sz="1800" dirty="0" err="1">
                  <a:latin typeface="Corbel" panose="020B0503020204020204" pitchFamily="34" charset="0"/>
                </a:rPr>
                <a:t>потребителски</a:t>
              </a:r>
              <a:r>
                <a:rPr lang="ru-RU" sz="1800" dirty="0">
                  <a:latin typeface="Corbel" panose="020B0503020204020204" pitchFamily="34" charset="0"/>
                </a:rPr>
                <a:t> </a:t>
              </a:r>
              <a:r>
                <a:rPr lang="ru-RU" sz="1800" dirty="0" err="1">
                  <a:latin typeface="Corbel" panose="020B0503020204020204" pitchFamily="34" charset="0"/>
                </a:rPr>
                <a:t>кредити</a:t>
              </a:r>
              <a:r>
                <a:rPr lang="ru-RU" sz="1800" dirty="0">
                  <a:latin typeface="Corbel" panose="020B0503020204020204" pitchFamily="34" charset="0"/>
                </a:rPr>
                <a:t>. </a:t>
              </a:r>
              <a:r>
                <a:rPr lang="ru-RU" sz="1800" dirty="0" err="1">
                  <a:latin typeface="Corbel" panose="020B0503020204020204" pitchFamily="34" charset="0"/>
                </a:rPr>
                <a:t>Възможност</a:t>
              </a:r>
              <a:r>
                <a:rPr lang="ru-RU" sz="1800" dirty="0">
                  <a:latin typeface="Corbel" panose="020B0503020204020204" pitchFamily="34" charset="0"/>
                </a:rPr>
                <a:t> за </a:t>
              </a:r>
              <a:r>
                <a:rPr lang="ru-RU" sz="1800" dirty="0" err="1">
                  <a:latin typeface="Corbel" panose="020B0503020204020204" pitchFamily="34" charset="0"/>
                </a:rPr>
                <a:t>получаване</a:t>
              </a:r>
              <a:r>
                <a:rPr lang="ru-RU" sz="1800" dirty="0">
                  <a:latin typeface="Corbel" panose="020B0503020204020204" pitchFamily="34" charset="0"/>
                </a:rPr>
                <a:t> </a:t>
              </a:r>
              <a:r>
                <a:rPr lang="ru-RU" sz="1800" dirty="0" err="1">
                  <a:latin typeface="Corbel" panose="020B0503020204020204" pitchFamily="34" charset="0"/>
                </a:rPr>
                <a:t>изцяло</a:t>
              </a:r>
              <a:r>
                <a:rPr lang="ru-RU" sz="1800" dirty="0">
                  <a:latin typeface="Corbel" panose="020B0503020204020204" pitchFamily="34" charset="0"/>
                </a:rPr>
                <a:t> онлайн.</a:t>
              </a:r>
              <a:endParaRPr lang="ru-RU" dirty="0">
                <a:latin typeface="Corbel" panose="020B0503020204020204" pitchFamily="34" charset="0"/>
              </a:endParaRPr>
            </a:p>
          </p:txBody>
        </p:sp>
      </p:grpSp>
      <p:grpSp>
        <p:nvGrpSpPr>
          <p:cNvPr id="14" name="Group 13">
            <a:extLst>
              <a:ext uri="{FF2B5EF4-FFF2-40B4-BE49-F238E27FC236}">
                <a16:creationId xmlns:a16="http://schemas.microsoft.com/office/drawing/2014/main" id="{941BDDC6-AF2A-BBFA-4772-770A98C63C0A}"/>
              </a:ext>
            </a:extLst>
          </p:cNvPr>
          <p:cNvGrpSpPr/>
          <p:nvPr/>
        </p:nvGrpSpPr>
        <p:grpSpPr>
          <a:xfrm>
            <a:off x="2176925" y="1391760"/>
            <a:ext cx="6153664" cy="1253555"/>
            <a:chOff x="2353699" y="4498583"/>
            <a:chExt cx="6153664" cy="1253555"/>
          </a:xfrm>
        </p:grpSpPr>
        <p:sp>
          <p:nvSpPr>
            <p:cNvPr id="17" name="TextBox 16">
              <a:extLst>
                <a:ext uri="{FF2B5EF4-FFF2-40B4-BE49-F238E27FC236}">
                  <a16:creationId xmlns:a16="http://schemas.microsoft.com/office/drawing/2014/main" id="{3D67676E-CD03-F9C9-4804-B88699C2382A}"/>
                </a:ext>
              </a:extLst>
            </p:cNvPr>
            <p:cNvSpPr txBox="1"/>
            <p:nvPr/>
          </p:nvSpPr>
          <p:spPr>
            <a:xfrm>
              <a:off x="2353699" y="4498583"/>
              <a:ext cx="6153664" cy="369332"/>
            </a:xfrm>
            <a:prstGeom prst="rect">
              <a:avLst/>
            </a:prstGeom>
            <a:noFill/>
          </p:spPr>
          <p:txBody>
            <a:bodyPr wrap="square">
              <a:spAutoFit/>
            </a:bodyPr>
            <a:lstStyle/>
            <a:p>
              <a:r>
                <a:rPr lang="ru-RU" b="1" dirty="0">
                  <a:solidFill>
                    <a:srgbClr val="0F0532"/>
                  </a:solidFill>
                  <a:latin typeface="Azoft Sans" panose="02000000000000000000" pitchFamily="50" charset="-52"/>
                  <a:cs typeface="Arial" panose="020B0604020202020204" pitchFamily="34" charset="0"/>
                </a:rPr>
                <a:t>Картови продукти</a:t>
              </a:r>
            </a:p>
          </p:txBody>
        </p:sp>
        <p:sp>
          <p:nvSpPr>
            <p:cNvPr id="19" name="TextBox 18">
              <a:extLst>
                <a:ext uri="{FF2B5EF4-FFF2-40B4-BE49-F238E27FC236}">
                  <a16:creationId xmlns:a16="http://schemas.microsoft.com/office/drawing/2014/main" id="{38908642-D683-EBF7-85EB-22E07FA46BC2}"/>
                </a:ext>
              </a:extLst>
            </p:cNvPr>
            <p:cNvSpPr txBox="1"/>
            <p:nvPr/>
          </p:nvSpPr>
          <p:spPr>
            <a:xfrm>
              <a:off x="2353699" y="4828808"/>
              <a:ext cx="5335349" cy="923330"/>
            </a:xfrm>
            <a:prstGeom prst="rect">
              <a:avLst/>
            </a:prstGeom>
            <a:noFill/>
          </p:spPr>
          <p:txBody>
            <a:bodyPr wrap="square">
              <a:spAutoFit/>
            </a:bodyPr>
            <a:lstStyle/>
            <a:p>
              <a:pPr algn="just"/>
              <a:r>
                <a:rPr lang="ru-RU" dirty="0" err="1">
                  <a:solidFill>
                    <a:srgbClr val="0F0532"/>
                  </a:solidFill>
                  <a:latin typeface="Corbel" panose="020B0503020204020204" pitchFamily="34" charset="0"/>
                  <a:cs typeface="Arial" panose="020B0604020202020204" pitchFamily="34" charset="0"/>
                </a:rPr>
                <a:t>Достъпни</a:t>
              </a:r>
              <a:r>
                <a:rPr lang="ru-RU" dirty="0">
                  <a:solidFill>
                    <a:srgbClr val="0F0532"/>
                  </a:solidFill>
                  <a:latin typeface="Corbel" panose="020B0503020204020204" pitchFamily="34" charset="0"/>
                  <a:cs typeface="Arial" panose="020B0604020202020204" pitchFamily="34" charset="0"/>
                </a:rPr>
                <a:t> </a:t>
              </a:r>
              <a:r>
                <a:rPr lang="ru-RU" dirty="0" err="1">
                  <a:solidFill>
                    <a:srgbClr val="0F0532"/>
                  </a:solidFill>
                  <a:latin typeface="Corbel" panose="020B0503020204020204" pitchFamily="34" charset="0"/>
                  <a:cs typeface="Arial" panose="020B0604020202020204" pitchFamily="34" charset="0"/>
                </a:rPr>
                <a:t>картови</a:t>
              </a:r>
              <a:r>
                <a:rPr lang="ru-RU" dirty="0">
                  <a:solidFill>
                    <a:srgbClr val="0F0532"/>
                  </a:solidFill>
                  <a:latin typeface="Corbel" panose="020B0503020204020204" pitchFamily="34" charset="0"/>
                  <a:cs typeface="Arial" panose="020B0604020202020204" pitchFamily="34" charset="0"/>
                </a:rPr>
                <a:t> </a:t>
              </a:r>
              <a:r>
                <a:rPr lang="ru-RU" dirty="0" err="1">
                  <a:solidFill>
                    <a:srgbClr val="0F0532"/>
                  </a:solidFill>
                  <a:latin typeface="Corbel" panose="020B0503020204020204" pitchFamily="34" charset="0"/>
                  <a:cs typeface="Arial" panose="020B0604020202020204" pitchFamily="34" charset="0"/>
                </a:rPr>
                <a:t>продукти</a:t>
              </a:r>
              <a:r>
                <a:rPr lang="ru-RU" dirty="0">
                  <a:solidFill>
                    <a:srgbClr val="0F0532"/>
                  </a:solidFill>
                  <a:latin typeface="Corbel" panose="020B0503020204020204" pitchFamily="34" charset="0"/>
                  <a:cs typeface="Arial" panose="020B0604020202020204" pitchFamily="34" charset="0"/>
                </a:rPr>
                <a:t> с </a:t>
              </a:r>
              <a:r>
                <a:rPr lang="ru-RU" dirty="0" err="1">
                  <a:solidFill>
                    <a:srgbClr val="0F0532"/>
                  </a:solidFill>
                  <a:latin typeface="Corbel" panose="020B0503020204020204" pitchFamily="34" charset="0"/>
                  <a:cs typeface="Arial" panose="020B0604020202020204" pitchFamily="34" charset="0"/>
                </a:rPr>
                <a:t>лесно</a:t>
              </a:r>
              <a:r>
                <a:rPr lang="ru-RU" dirty="0">
                  <a:solidFill>
                    <a:srgbClr val="0F0532"/>
                  </a:solidFill>
                  <a:latin typeface="Corbel" panose="020B0503020204020204" pitchFamily="34" charset="0"/>
                  <a:cs typeface="Arial" panose="020B0604020202020204" pitchFamily="34" charset="0"/>
                </a:rPr>
                <a:t> </a:t>
              </a:r>
              <a:r>
                <a:rPr lang="ru-RU" dirty="0" err="1">
                  <a:solidFill>
                    <a:srgbClr val="0F0532"/>
                  </a:solidFill>
                  <a:latin typeface="Corbel" panose="020B0503020204020204" pitchFamily="34" charset="0"/>
                  <a:cs typeface="Arial" panose="020B0604020202020204" pitchFamily="34" charset="0"/>
                </a:rPr>
                <a:t>кандидатстване</a:t>
              </a:r>
              <a:r>
                <a:rPr lang="ru-RU" dirty="0">
                  <a:solidFill>
                    <a:srgbClr val="0F0532"/>
                  </a:solidFill>
                  <a:latin typeface="Corbel" panose="020B0503020204020204" pitchFamily="34" charset="0"/>
                  <a:cs typeface="Arial" panose="020B0604020202020204" pitchFamily="34" charset="0"/>
                </a:rPr>
                <a:t>, </a:t>
              </a:r>
              <a:r>
                <a:rPr lang="ru-RU" dirty="0" err="1">
                  <a:solidFill>
                    <a:srgbClr val="0F0532"/>
                  </a:solidFill>
                  <a:latin typeface="Corbel" panose="020B0503020204020204" pitchFamily="34" charset="0"/>
                  <a:cs typeface="Arial" panose="020B0604020202020204" pitchFamily="34" charset="0"/>
                </a:rPr>
                <a:t>бързо</a:t>
              </a:r>
              <a:r>
                <a:rPr lang="ru-RU" dirty="0">
                  <a:solidFill>
                    <a:srgbClr val="0F0532"/>
                  </a:solidFill>
                  <a:latin typeface="Corbel" panose="020B0503020204020204" pitchFamily="34" charset="0"/>
                  <a:cs typeface="Arial" panose="020B0604020202020204" pitchFamily="34" charset="0"/>
                </a:rPr>
                <a:t> одобрение и </a:t>
              </a:r>
              <a:r>
                <a:rPr lang="ru-RU" dirty="0" err="1">
                  <a:solidFill>
                    <a:srgbClr val="0F0532"/>
                  </a:solidFill>
                  <a:latin typeface="Corbel" panose="020B0503020204020204" pitchFamily="34" charset="0"/>
                  <a:cs typeface="Arial" panose="020B0604020202020204" pitchFamily="34" charset="0"/>
                </a:rPr>
                <a:t>активиране</a:t>
              </a:r>
              <a:r>
                <a:rPr lang="ru-RU" dirty="0">
                  <a:solidFill>
                    <a:srgbClr val="0F0532"/>
                  </a:solidFill>
                  <a:latin typeface="Corbel" panose="020B0503020204020204" pitchFamily="34" charset="0"/>
                  <a:cs typeface="Arial" panose="020B0604020202020204" pitchFamily="34" charset="0"/>
                </a:rPr>
                <a:t>. </a:t>
              </a:r>
              <a:r>
                <a:rPr lang="ru-RU" dirty="0" err="1">
                  <a:solidFill>
                    <a:srgbClr val="0F0532"/>
                  </a:solidFill>
                  <a:latin typeface="Corbel" panose="020B0503020204020204" pitchFamily="34" charset="0"/>
                  <a:cs typeface="Arial" panose="020B0604020202020204" pitchFamily="34" charset="0"/>
                </a:rPr>
                <a:t>Присъствие</a:t>
              </a:r>
              <a:r>
                <a:rPr lang="ru-RU" dirty="0">
                  <a:solidFill>
                    <a:srgbClr val="0F0532"/>
                  </a:solidFill>
                  <a:latin typeface="Corbel" panose="020B0503020204020204" pitchFamily="34" charset="0"/>
                  <a:cs typeface="Arial" panose="020B0604020202020204" pitchFamily="34" charset="0"/>
                </a:rPr>
                <a:t> на 4 </a:t>
              </a:r>
              <a:r>
                <a:rPr lang="ru-RU" dirty="0" err="1">
                  <a:solidFill>
                    <a:srgbClr val="0F0532"/>
                  </a:solidFill>
                  <a:latin typeface="Corbel" panose="020B0503020204020204" pitchFamily="34" charset="0"/>
                  <a:cs typeface="Arial" panose="020B0604020202020204" pitchFamily="34" charset="0"/>
                </a:rPr>
                <a:t>пазара</a:t>
              </a:r>
              <a:r>
                <a:rPr lang="ru-RU" dirty="0">
                  <a:solidFill>
                    <a:srgbClr val="0F0532"/>
                  </a:solidFill>
                  <a:latin typeface="Corbel" panose="020B0503020204020204" pitchFamily="34" charset="0"/>
                  <a:cs typeface="Arial" panose="020B0604020202020204" pitchFamily="34" charset="0"/>
                </a:rPr>
                <a:t>.</a:t>
              </a:r>
            </a:p>
          </p:txBody>
        </p:sp>
      </p:grpSp>
    </p:spTree>
    <p:extLst>
      <p:ext uri="{BB962C8B-B14F-4D97-AF65-F5344CB8AC3E}">
        <p14:creationId xmlns:p14="http://schemas.microsoft.com/office/powerpoint/2010/main" val="1342336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28CD44F-5A05-499B-9EFC-FA63D32987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16" name="TextBox 15">
            <a:extLst>
              <a:ext uri="{FF2B5EF4-FFF2-40B4-BE49-F238E27FC236}">
                <a16:creationId xmlns:a16="http://schemas.microsoft.com/office/drawing/2014/main" id="{91CB4A8F-6793-93A7-16AF-E10CF0CA3B6E}"/>
              </a:ext>
            </a:extLst>
          </p:cNvPr>
          <p:cNvSpPr txBox="1"/>
          <p:nvPr/>
        </p:nvSpPr>
        <p:spPr>
          <a:xfrm>
            <a:off x="1190367" y="694700"/>
            <a:ext cx="9411729" cy="584775"/>
          </a:xfrm>
          <a:prstGeom prst="rect">
            <a:avLst/>
          </a:prstGeom>
          <a:noFill/>
        </p:spPr>
        <p:txBody>
          <a:bodyPr wrap="square">
            <a:spAutoFit/>
          </a:bodyPr>
          <a:lstStyle/>
          <a:p>
            <a:pPr algn="ctr"/>
            <a:r>
              <a:rPr lang="ru-RU" sz="3200" b="1" dirty="0">
                <a:solidFill>
                  <a:srgbClr val="0F0532"/>
                </a:solidFill>
                <a:latin typeface="Azoft Sans" panose="02000000000000000000" pitchFamily="50" charset="-52"/>
                <a:cs typeface="Arial" panose="020B0604020202020204" pitchFamily="34" charset="0"/>
              </a:rPr>
              <a:t>Нашите </a:t>
            </a:r>
            <a:r>
              <a:rPr lang="bg-BG" sz="3200" b="1" dirty="0">
                <a:solidFill>
                  <a:srgbClr val="0F0532"/>
                </a:solidFill>
                <a:latin typeface="Azoft Sans" panose="02000000000000000000" pitchFamily="50" charset="-52"/>
                <a:cs typeface="Arial" panose="020B0604020202020204" pitchFamily="34" charset="0"/>
              </a:rPr>
              <a:t>безспорни предимства</a:t>
            </a:r>
            <a:endParaRPr lang="ru-RU" sz="3200" b="1" dirty="0">
              <a:solidFill>
                <a:srgbClr val="0F0532"/>
              </a:solidFill>
              <a:latin typeface="Azoft Sans" panose="02000000000000000000" pitchFamily="50" charset="-52"/>
              <a:cs typeface="Arial" panose="020B0604020202020204" pitchFamily="34" charset="0"/>
            </a:endParaRPr>
          </a:p>
        </p:txBody>
      </p:sp>
      <p:sp>
        <p:nvSpPr>
          <p:cNvPr id="23" name="TextBox 22">
            <a:extLst>
              <a:ext uri="{FF2B5EF4-FFF2-40B4-BE49-F238E27FC236}">
                <a16:creationId xmlns:a16="http://schemas.microsoft.com/office/drawing/2014/main" id="{18BECA67-0A7D-D9B9-CFDC-8709D21F87D0}"/>
              </a:ext>
            </a:extLst>
          </p:cNvPr>
          <p:cNvSpPr txBox="1"/>
          <p:nvPr/>
        </p:nvSpPr>
        <p:spPr>
          <a:xfrm>
            <a:off x="3865681" y="2731011"/>
            <a:ext cx="5764350" cy="646331"/>
          </a:xfrm>
          <a:prstGeom prst="rect">
            <a:avLst/>
          </a:prstGeom>
          <a:noFill/>
        </p:spPr>
        <p:txBody>
          <a:bodyPr wrap="square">
            <a:spAutoFit/>
          </a:bodyPr>
          <a:lstStyle/>
          <a:p>
            <a:r>
              <a:rPr lang="ru-RU" dirty="0" err="1">
                <a:latin typeface="Corbel" panose="020B0503020204020204" pitchFamily="34" charset="0"/>
              </a:rPr>
              <a:t>Инвестираме</a:t>
            </a:r>
            <a:r>
              <a:rPr lang="ru-RU" dirty="0">
                <a:latin typeface="Corbel" panose="020B0503020204020204" pitchFamily="34" charset="0"/>
              </a:rPr>
              <a:t> </a:t>
            </a:r>
            <a:r>
              <a:rPr lang="ru-RU" dirty="0" err="1">
                <a:latin typeface="Corbel" panose="020B0503020204020204" pitchFamily="34" charset="0"/>
              </a:rPr>
              <a:t>непрекъснато</a:t>
            </a:r>
            <a:r>
              <a:rPr lang="ru-RU" dirty="0">
                <a:latin typeface="Corbel" panose="020B0503020204020204" pitchFamily="34" charset="0"/>
              </a:rPr>
              <a:t> в </a:t>
            </a:r>
            <a:r>
              <a:rPr lang="ru-RU" dirty="0" err="1">
                <a:latin typeface="Corbel" panose="020B0503020204020204" pitchFamily="34" charset="0"/>
              </a:rPr>
              <a:t>модерни</a:t>
            </a:r>
            <a:r>
              <a:rPr lang="ru-RU" dirty="0">
                <a:latin typeface="Corbel" panose="020B0503020204020204" pitchFamily="34" charset="0"/>
              </a:rPr>
              <a:t> </a:t>
            </a:r>
            <a:r>
              <a:rPr lang="ru-RU" dirty="0" err="1">
                <a:latin typeface="Corbel" panose="020B0503020204020204" pitchFamily="34" charset="0"/>
              </a:rPr>
              <a:t>технологични</a:t>
            </a:r>
            <a:r>
              <a:rPr lang="ru-RU" dirty="0">
                <a:latin typeface="Corbel" panose="020B0503020204020204" pitchFamily="34" charset="0"/>
              </a:rPr>
              <a:t> решения, за да </a:t>
            </a:r>
            <a:r>
              <a:rPr lang="ru-RU" dirty="0" err="1">
                <a:latin typeface="Corbel" panose="020B0503020204020204" pitchFamily="34" charset="0"/>
              </a:rPr>
              <a:t>подобрим</a:t>
            </a:r>
            <a:r>
              <a:rPr lang="ru-RU" dirty="0">
                <a:latin typeface="Corbel" panose="020B0503020204020204" pitchFamily="34" charset="0"/>
              </a:rPr>
              <a:t> </a:t>
            </a:r>
            <a:r>
              <a:rPr lang="ru-RU" dirty="0" err="1">
                <a:latin typeface="Corbel" panose="020B0503020204020204" pitchFamily="34" charset="0"/>
              </a:rPr>
              <a:t>потребителското</a:t>
            </a:r>
            <a:r>
              <a:rPr lang="ru-RU" dirty="0">
                <a:latin typeface="Corbel" panose="020B0503020204020204" pitchFamily="34" charset="0"/>
              </a:rPr>
              <a:t> </a:t>
            </a:r>
            <a:r>
              <a:rPr lang="ru-RU" dirty="0" err="1">
                <a:latin typeface="Corbel" panose="020B0503020204020204" pitchFamily="34" charset="0"/>
              </a:rPr>
              <a:t>изживяване</a:t>
            </a:r>
            <a:r>
              <a:rPr lang="ru-RU" dirty="0">
                <a:latin typeface="Corbel" panose="020B0503020204020204" pitchFamily="34" charset="0"/>
              </a:rPr>
              <a:t>.</a:t>
            </a:r>
          </a:p>
        </p:txBody>
      </p:sp>
      <p:sp>
        <p:nvSpPr>
          <p:cNvPr id="19" name="TextBox 18">
            <a:extLst>
              <a:ext uri="{FF2B5EF4-FFF2-40B4-BE49-F238E27FC236}">
                <a16:creationId xmlns:a16="http://schemas.microsoft.com/office/drawing/2014/main" id="{38908642-D683-EBF7-85EB-22E07FA46BC2}"/>
              </a:ext>
            </a:extLst>
          </p:cNvPr>
          <p:cNvSpPr txBox="1"/>
          <p:nvPr/>
        </p:nvSpPr>
        <p:spPr>
          <a:xfrm>
            <a:off x="3865681" y="1722825"/>
            <a:ext cx="5335349" cy="646331"/>
          </a:xfrm>
          <a:prstGeom prst="rect">
            <a:avLst/>
          </a:prstGeom>
          <a:noFill/>
        </p:spPr>
        <p:txBody>
          <a:bodyPr wrap="square">
            <a:spAutoFit/>
          </a:bodyPr>
          <a:lstStyle/>
          <a:p>
            <a:pPr algn="just"/>
            <a:r>
              <a:rPr lang="ru-RU" dirty="0" err="1">
                <a:solidFill>
                  <a:srgbClr val="0F0532"/>
                </a:solidFill>
                <a:latin typeface="Corbel" panose="020B0503020204020204" pitchFamily="34" charset="0"/>
                <a:cs typeface="Arial" panose="020B0604020202020204" pitchFamily="34" charset="0"/>
              </a:rPr>
              <a:t>Намираме</a:t>
            </a:r>
            <a:r>
              <a:rPr lang="ru-RU" dirty="0">
                <a:solidFill>
                  <a:srgbClr val="0F0532"/>
                </a:solidFill>
                <a:latin typeface="Corbel" panose="020B0503020204020204" pitchFamily="34" charset="0"/>
                <a:cs typeface="Arial" panose="020B0604020202020204" pitchFamily="34" charset="0"/>
              </a:rPr>
              <a:t> </a:t>
            </a:r>
            <a:r>
              <a:rPr lang="ru-RU" dirty="0" err="1">
                <a:solidFill>
                  <a:srgbClr val="0F0532"/>
                </a:solidFill>
                <a:latin typeface="Corbel" panose="020B0503020204020204" pitchFamily="34" charset="0"/>
                <a:cs typeface="Arial" panose="020B0604020202020204" pitchFamily="34" charset="0"/>
              </a:rPr>
              <a:t>гъвкави</a:t>
            </a:r>
            <a:r>
              <a:rPr lang="ru-RU" dirty="0">
                <a:solidFill>
                  <a:srgbClr val="0F0532"/>
                </a:solidFill>
                <a:latin typeface="Corbel" panose="020B0503020204020204" pitchFamily="34" charset="0"/>
                <a:cs typeface="Arial" panose="020B0604020202020204" pitchFamily="34" charset="0"/>
              </a:rPr>
              <a:t> решения за разнообразно портфолио от </a:t>
            </a:r>
            <a:r>
              <a:rPr lang="ru-RU" dirty="0" err="1">
                <a:solidFill>
                  <a:srgbClr val="0F0532"/>
                </a:solidFill>
                <a:latin typeface="Corbel" panose="020B0503020204020204" pitchFamily="34" charset="0"/>
                <a:cs typeface="Arial" panose="020B0604020202020204" pitchFamily="34" charset="0"/>
              </a:rPr>
              <a:t>клиенти</a:t>
            </a:r>
            <a:r>
              <a:rPr lang="ru-RU" dirty="0">
                <a:solidFill>
                  <a:srgbClr val="0F0532"/>
                </a:solidFill>
                <a:latin typeface="Corbel" panose="020B0503020204020204" pitchFamily="34" charset="0"/>
                <a:cs typeface="Arial" panose="020B0604020202020204" pitchFamily="34" charset="0"/>
              </a:rPr>
              <a:t>.</a:t>
            </a:r>
          </a:p>
        </p:txBody>
      </p:sp>
      <p:sp>
        <p:nvSpPr>
          <p:cNvPr id="25" name="TextBox 24">
            <a:extLst>
              <a:ext uri="{FF2B5EF4-FFF2-40B4-BE49-F238E27FC236}">
                <a16:creationId xmlns:a16="http://schemas.microsoft.com/office/drawing/2014/main" id="{21B54249-E941-7AA1-5C47-63ED842F5C95}"/>
              </a:ext>
            </a:extLst>
          </p:cNvPr>
          <p:cNvSpPr txBox="1"/>
          <p:nvPr/>
        </p:nvSpPr>
        <p:spPr>
          <a:xfrm>
            <a:off x="3865680" y="3727057"/>
            <a:ext cx="5335349" cy="646331"/>
          </a:xfrm>
          <a:prstGeom prst="rect">
            <a:avLst/>
          </a:prstGeom>
          <a:noFill/>
        </p:spPr>
        <p:txBody>
          <a:bodyPr wrap="square">
            <a:spAutoFit/>
          </a:bodyPr>
          <a:lstStyle/>
          <a:p>
            <a:pPr algn="just"/>
            <a:r>
              <a:rPr lang="ru-RU" dirty="0" err="1">
                <a:solidFill>
                  <a:srgbClr val="0F0532"/>
                </a:solidFill>
                <a:latin typeface="Corbel" panose="020B0503020204020204" pitchFamily="34" charset="0"/>
                <a:cs typeface="Arial" panose="020B0604020202020204" pitchFamily="34" charset="0"/>
              </a:rPr>
              <a:t>Клиентите</a:t>
            </a:r>
            <a:r>
              <a:rPr lang="ru-RU" dirty="0">
                <a:solidFill>
                  <a:srgbClr val="0F0532"/>
                </a:solidFill>
                <a:latin typeface="Corbel" panose="020B0503020204020204" pitchFamily="34" charset="0"/>
                <a:cs typeface="Arial" panose="020B0604020202020204" pitchFamily="34" charset="0"/>
              </a:rPr>
              <a:t> ни </a:t>
            </a:r>
            <a:r>
              <a:rPr lang="ru-RU" dirty="0" err="1">
                <a:solidFill>
                  <a:srgbClr val="0F0532"/>
                </a:solidFill>
                <a:latin typeface="Corbel" panose="020B0503020204020204" pitchFamily="34" charset="0"/>
                <a:cs typeface="Arial" panose="020B0604020202020204" pitchFamily="34" charset="0"/>
              </a:rPr>
              <a:t>ни</a:t>
            </a:r>
            <a:r>
              <a:rPr lang="ru-RU" dirty="0">
                <a:solidFill>
                  <a:srgbClr val="0F0532"/>
                </a:solidFill>
                <a:latin typeface="Corbel" panose="020B0503020204020204" pitchFamily="34" charset="0"/>
                <a:cs typeface="Arial" panose="020B0604020202020204" pitchFamily="34" charset="0"/>
              </a:rPr>
              <a:t> </a:t>
            </a:r>
            <a:r>
              <a:rPr lang="ru-RU" dirty="0" err="1">
                <a:solidFill>
                  <a:srgbClr val="0F0532"/>
                </a:solidFill>
                <a:latin typeface="Corbel" panose="020B0503020204020204" pitchFamily="34" charset="0"/>
                <a:cs typeface="Arial" panose="020B0604020202020204" pitchFamily="34" charset="0"/>
              </a:rPr>
              <a:t>предпочитат</a:t>
            </a:r>
            <a:r>
              <a:rPr lang="ru-RU" dirty="0">
                <a:solidFill>
                  <a:srgbClr val="0F0532"/>
                </a:solidFill>
                <a:latin typeface="Corbel" panose="020B0503020204020204" pitchFamily="34" charset="0"/>
                <a:cs typeface="Arial" panose="020B0604020202020204" pitchFamily="34" charset="0"/>
              </a:rPr>
              <a:t> </a:t>
            </a:r>
            <a:r>
              <a:rPr lang="ru-RU" dirty="0" err="1">
                <a:solidFill>
                  <a:srgbClr val="0F0532"/>
                </a:solidFill>
                <a:latin typeface="Corbel" panose="020B0503020204020204" pitchFamily="34" charset="0"/>
                <a:cs typeface="Arial" panose="020B0604020202020204" pitchFamily="34" charset="0"/>
              </a:rPr>
              <a:t>заради</a:t>
            </a:r>
            <a:r>
              <a:rPr lang="ru-RU" dirty="0">
                <a:solidFill>
                  <a:srgbClr val="0F0532"/>
                </a:solidFill>
                <a:latin typeface="Corbel" panose="020B0503020204020204" pitchFamily="34" charset="0"/>
                <a:cs typeface="Arial" panose="020B0604020202020204" pitchFamily="34" charset="0"/>
              </a:rPr>
              <a:t> </a:t>
            </a:r>
            <a:r>
              <a:rPr lang="ru-RU" dirty="0" err="1">
                <a:solidFill>
                  <a:srgbClr val="0F0532"/>
                </a:solidFill>
                <a:latin typeface="Corbel" panose="020B0503020204020204" pitchFamily="34" charset="0"/>
                <a:cs typeface="Arial" panose="020B0604020202020204" pitchFamily="34" charset="0"/>
              </a:rPr>
              <a:t>липсата</a:t>
            </a:r>
            <a:r>
              <a:rPr lang="ru-RU" dirty="0">
                <a:solidFill>
                  <a:srgbClr val="0F0532"/>
                </a:solidFill>
                <a:latin typeface="Corbel" panose="020B0503020204020204" pitchFamily="34" charset="0"/>
                <a:cs typeface="Arial" panose="020B0604020202020204" pitchFamily="34" charset="0"/>
              </a:rPr>
              <a:t> на </a:t>
            </a:r>
            <a:r>
              <a:rPr lang="ru-RU" dirty="0" err="1">
                <a:solidFill>
                  <a:srgbClr val="0F0532"/>
                </a:solidFill>
                <a:latin typeface="Corbel" panose="020B0503020204020204" pitchFamily="34" charset="0"/>
                <a:cs typeface="Arial" panose="020B0604020202020204" pitchFamily="34" charset="0"/>
              </a:rPr>
              <a:t>административни</a:t>
            </a:r>
            <a:r>
              <a:rPr lang="ru-RU" dirty="0">
                <a:solidFill>
                  <a:srgbClr val="0F0532"/>
                </a:solidFill>
                <a:latin typeface="Corbel" panose="020B0503020204020204" pitchFamily="34" charset="0"/>
                <a:cs typeface="Arial" panose="020B0604020202020204" pitchFamily="34" charset="0"/>
              </a:rPr>
              <a:t> такси и </a:t>
            </a:r>
            <a:r>
              <a:rPr lang="ru-RU" dirty="0" err="1">
                <a:solidFill>
                  <a:srgbClr val="0F0532"/>
                </a:solidFill>
                <a:latin typeface="Corbel" panose="020B0503020204020204" pitchFamily="34" charset="0"/>
                <a:cs typeface="Arial" panose="020B0604020202020204" pitchFamily="34" charset="0"/>
              </a:rPr>
              <a:t>прозрачните</a:t>
            </a:r>
            <a:r>
              <a:rPr lang="ru-RU" dirty="0">
                <a:solidFill>
                  <a:srgbClr val="0F0532"/>
                </a:solidFill>
                <a:latin typeface="Corbel" panose="020B0503020204020204" pitchFamily="34" charset="0"/>
                <a:cs typeface="Arial" panose="020B0604020202020204" pitchFamily="34" charset="0"/>
              </a:rPr>
              <a:t> ни условия.</a:t>
            </a:r>
          </a:p>
        </p:txBody>
      </p:sp>
      <p:sp>
        <p:nvSpPr>
          <p:cNvPr id="26" name="TextBox 25">
            <a:extLst>
              <a:ext uri="{FF2B5EF4-FFF2-40B4-BE49-F238E27FC236}">
                <a16:creationId xmlns:a16="http://schemas.microsoft.com/office/drawing/2014/main" id="{B98BFE59-D1B7-C9FF-E79B-35A9585E63ED}"/>
              </a:ext>
            </a:extLst>
          </p:cNvPr>
          <p:cNvSpPr txBox="1"/>
          <p:nvPr/>
        </p:nvSpPr>
        <p:spPr>
          <a:xfrm>
            <a:off x="3865681" y="4735243"/>
            <a:ext cx="5335349" cy="646331"/>
          </a:xfrm>
          <a:prstGeom prst="rect">
            <a:avLst/>
          </a:prstGeom>
          <a:noFill/>
        </p:spPr>
        <p:txBody>
          <a:bodyPr wrap="square">
            <a:spAutoFit/>
          </a:bodyPr>
          <a:lstStyle/>
          <a:p>
            <a:pPr algn="just"/>
            <a:r>
              <a:rPr lang="ru-RU" dirty="0">
                <a:solidFill>
                  <a:srgbClr val="0F0532"/>
                </a:solidFill>
                <a:latin typeface="Corbel" panose="020B0503020204020204" pitchFamily="34" charset="0"/>
                <a:cs typeface="Arial" panose="020B0604020202020204" pitchFamily="34" charset="0"/>
              </a:rPr>
              <a:t>Над 80% от </a:t>
            </a:r>
            <a:r>
              <a:rPr lang="ru-RU" dirty="0" err="1">
                <a:solidFill>
                  <a:srgbClr val="0F0532"/>
                </a:solidFill>
                <a:latin typeface="Corbel" panose="020B0503020204020204" pitchFamily="34" charset="0"/>
                <a:cs typeface="Arial" panose="020B0604020202020204" pitchFamily="34" charset="0"/>
              </a:rPr>
              <a:t>картодържателите</a:t>
            </a:r>
            <a:r>
              <a:rPr lang="ru-RU" dirty="0">
                <a:solidFill>
                  <a:srgbClr val="0F0532"/>
                </a:solidFill>
                <a:latin typeface="Corbel" panose="020B0503020204020204" pitchFamily="34" charset="0"/>
                <a:cs typeface="Arial" panose="020B0604020202020204" pitchFamily="34" charset="0"/>
              </a:rPr>
              <a:t> на </a:t>
            </a:r>
            <a:r>
              <a:rPr lang="ru-RU" dirty="0" err="1">
                <a:solidFill>
                  <a:srgbClr val="0F0532"/>
                </a:solidFill>
                <a:latin typeface="Corbel" panose="020B0503020204020204" pitchFamily="34" charset="0"/>
                <a:cs typeface="Arial" panose="020B0604020202020204" pitchFamily="34" charset="0"/>
              </a:rPr>
              <a:t>Бяла</a:t>
            </a:r>
            <a:r>
              <a:rPr lang="ru-RU" dirty="0">
                <a:solidFill>
                  <a:srgbClr val="0F0532"/>
                </a:solidFill>
                <a:latin typeface="Corbel" panose="020B0503020204020204" pitchFamily="34" charset="0"/>
                <a:cs typeface="Arial" panose="020B0604020202020204" pitchFamily="34" charset="0"/>
              </a:rPr>
              <a:t> Карта </a:t>
            </a:r>
            <a:r>
              <a:rPr lang="ru-RU" dirty="0" err="1">
                <a:solidFill>
                  <a:srgbClr val="0F0532"/>
                </a:solidFill>
                <a:latin typeface="Corbel" panose="020B0503020204020204" pitchFamily="34" charset="0"/>
                <a:cs typeface="Arial" panose="020B0604020202020204" pitchFamily="34" charset="0"/>
              </a:rPr>
              <a:t>посочват</a:t>
            </a:r>
            <a:r>
              <a:rPr lang="ru-RU" dirty="0">
                <a:solidFill>
                  <a:srgbClr val="0F0532"/>
                </a:solidFill>
                <a:latin typeface="Corbel" panose="020B0503020204020204" pitchFamily="34" charset="0"/>
                <a:cs typeface="Arial" panose="020B0604020202020204" pitchFamily="34" charset="0"/>
              </a:rPr>
              <a:t>, че </a:t>
            </a:r>
            <a:r>
              <a:rPr lang="ru-RU" dirty="0" err="1">
                <a:solidFill>
                  <a:srgbClr val="0F0532"/>
                </a:solidFill>
                <a:latin typeface="Corbel" panose="020B0503020204020204" pitchFamily="34" charset="0"/>
                <a:cs typeface="Arial" panose="020B0604020202020204" pitchFamily="34" charset="0"/>
              </a:rPr>
              <a:t>биха</a:t>
            </a:r>
            <a:r>
              <a:rPr lang="ru-RU" dirty="0">
                <a:solidFill>
                  <a:srgbClr val="0F0532"/>
                </a:solidFill>
                <a:latin typeface="Corbel" panose="020B0503020204020204" pitchFamily="34" charset="0"/>
                <a:cs typeface="Arial" panose="020B0604020202020204" pitchFamily="34" charset="0"/>
              </a:rPr>
              <a:t> я </a:t>
            </a:r>
            <a:r>
              <a:rPr lang="ru-RU" dirty="0" err="1">
                <a:solidFill>
                  <a:srgbClr val="0F0532"/>
                </a:solidFill>
                <a:latin typeface="Corbel" panose="020B0503020204020204" pitchFamily="34" charset="0"/>
                <a:cs typeface="Arial" panose="020B0604020202020204" pitchFamily="34" charset="0"/>
              </a:rPr>
              <a:t>препоръчали</a:t>
            </a:r>
            <a:r>
              <a:rPr lang="ru-RU" dirty="0">
                <a:solidFill>
                  <a:srgbClr val="0F0532"/>
                </a:solidFill>
                <a:latin typeface="Corbel" panose="020B0503020204020204" pitchFamily="34" charset="0"/>
                <a:cs typeface="Arial" panose="020B0604020202020204" pitchFamily="34" charset="0"/>
              </a:rPr>
              <a:t> на </a:t>
            </a:r>
            <a:r>
              <a:rPr lang="ru-RU" dirty="0" err="1">
                <a:solidFill>
                  <a:srgbClr val="0F0532"/>
                </a:solidFill>
                <a:latin typeface="Corbel" panose="020B0503020204020204" pitchFamily="34" charset="0"/>
                <a:cs typeface="Arial" panose="020B0604020202020204" pitchFamily="34" charset="0"/>
              </a:rPr>
              <a:t>познати</a:t>
            </a:r>
            <a:r>
              <a:rPr lang="ru-RU" dirty="0">
                <a:solidFill>
                  <a:srgbClr val="0F0532"/>
                </a:solidFill>
                <a:latin typeface="Corbel" panose="020B0503020204020204" pitchFamily="34" charset="0"/>
                <a:cs typeface="Arial" panose="020B0604020202020204" pitchFamily="34" charset="0"/>
              </a:rPr>
              <a:t>.</a:t>
            </a:r>
          </a:p>
        </p:txBody>
      </p:sp>
      <p:pic>
        <p:nvPicPr>
          <p:cNvPr id="3" name="Graphic 2" descr="Business Growth">
            <a:extLst>
              <a:ext uri="{FF2B5EF4-FFF2-40B4-BE49-F238E27FC236}">
                <a16:creationId xmlns:a16="http://schemas.microsoft.com/office/drawing/2014/main" id="{05C3D486-0A0D-C334-39D4-DD80D8E3DB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48465" y="4601209"/>
            <a:ext cx="914400" cy="914400"/>
          </a:xfrm>
          <a:prstGeom prst="rect">
            <a:avLst/>
          </a:prstGeom>
        </p:spPr>
      </p:pic>
      <p:pic>
        <p:nvPicPr>
          <p:cNvPr id="8" name="Graphic 7" descr="Group brainstorm">
            <a:extLst>
              <a:ext uri="{FF2B5EF4-FFF2-40B4-BE49-F238E27FC236}">
                <a16:creationId xmlns:a16="http://schemas.microsoft.com/office/drawing/2014/main" id="{EC11459D-9879-1D78-E29C-0277BE31D5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48465" y="1588791"/>
            <a:ext cx="914400" cy="914400"/>
          </a:xfrm>
          <a:prstGeom prst="rect">
            <a:avLst/>
          </a:prstGeom>
        </p:spPr>
      </p:pic>
      <p:pic>
        <p:nvPicPr>
          <p:cNvPr id="11" name="Graphic 10" descr="Cloud Computing">
            <a:extLst>
              <a:ext uri="{FF2B5EF4-FFF2-40B4-BE49-F238E27FC236}">
                <a16:creationId xmlns:a16="http://schemas.microsoft.com/office/drawing/2014/main" id="{D92E7A36-AD69-D617-F432-9E9BBD0EFE6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48465" y="2596977"/>
            <a:ext cx="914400" cy="914400"/>
          </a:xfrm>
          <a:prstGeom prst="rect">
            <a:avLst/>
          </a:prstGeom>
        </p:spPr>
      </p:pic>
      <p:pic>
        <p:nvPicPr>
          <p:cNvPr id="13" name="Graphic 12" descr="Ribbon">
            <a:extLst>
              <a:ext uri="{FF2B5EF4-FFF2-40B4-BE49-F238E27FC236}">
                <a16:creationId xmlns:a16="http://schemas.microsoft.com/office/drawing/2014/main" id="{DF292C22-78AC-F0B7-D730-7C238B0BFA9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48465" y="3599093"/>
            <a:ext cx="914400" cy="914400"/>
          </a:xfrm>
          <a:prstGeom prst="rect">
            <a:avLst/>
          </a:prstGeom>
        </p:spPr>
      </p:pic>
    </p:spTree>
    <p:extLst>
      <p:ext uri="{BB962C8B-B14F-4D97-AF65-F5344CB8AC3E}">
        <p14:creationId xmlns:p14="http://schemas.microsoft.com/office/powerpoint/2010/main" val="849335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28CD44F-5A05-499B-9EFC-FA63D32987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5" name="TextBox 4">
            <a:extLst>
              <a:ext uri="{FF2B5EF4-FFF2-40B4-BE49-F238E27FC236}">
                <a16:creationId xmlns:a16="http://schemas.microsoft.com/office/drawing/2014/main" id="{7E6436C0-6FC8-1D7D-92E7-B93B0D6D5177}"/>
              </a:ext>
            </a:extLst>
          </p:cNvPr>
          <p:cNvSpPr txBox="1"/>
          <p:nvPr/>
        </p:nvSpPr>
        <p:spPr>
          <a:xfrm>
            <a:off x="1752789" y="724109"/>
            <a:ext cx="8443766" cy="584775"/>
          </a:xfrm>
          <a:prstGeom prst="rect">
            <a:avLst/>
          </a:prstGeom>
          <a:noFill/>
        </p:spPr>
        <p:txBody>
          <a:bodyPr wrap="square">
            <a:spAutoFit/>
          </a:bodyPr>
          <a:lstStyle/>
          <a:p>
            <a:pPr algn="ctr"/>
            <a:r>
              <a:rPr lang="ru-RU" sz="3200" b="1" dirty="0">
                <a:solidFill>
                  <a:srgbClr val="0F0532"/>
                </a:solidFill>
                <a:latin typeface="Azoft Sans" panose="02000000000000000000" pitchFamily="50" charset="-52"/>
              </a:rPr>
              <a:t>Днес можем да се похвалим…</a:t>
            </a:r>
            <a:endParaRPr lang="bg-BG" sz="3200" dirty="0">
              <a:solidFill>
                <a:srgbClr val="0F0532"/>
              </a:solidFill>
            </a:endParaRPr>
          </a:p>
        </p:txBody>
      </p:sp>
      <p:sp>
        <p:nvSpPr>
          <p:cNvPr id="19" name="Rectangle 18">
            <a:extLst>
              <a:ext uri="{FF2B5EF4-FFF2-40B4-BE49-F238E27FC236}">
                <a16:creationId xmlns:a16="http://schemas.microsoft.com/office/drawing/2014/main" id="{35FD7B08-EAA0-A469-A406-06822EF37751}"/>
              </a:ext>
            </a:extLst>
          </p:cNvPr>
          <p:cNvSpPr/>
          <p:nvPr/>
        </p:nvSpPr>
        <p:spPr>
          <a:xfrm rot="1879350">
            <a:off x="2478069" y="3974085"/>
            <a:ext cx="190980" cy="266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4" name="TextBox 13">
            <a:extLst>
              <a:ext uri="{FF2B5EF4-FFF2-40B4-BE49-F238E27FC236}">
                <a16:creationId xmlns:a16="http://schemas.microsoft.com/office/drawing/2014/main" id="{232755C5-2C54-FA31-5D02-1907D1968BA2}"/>
              </a:ext>
            </a:extLst>
          </p:cNvPr>
          <p:cNvSpPr txBox="1"/>
          <p:nvPr/>
        </p:nvSpPr>
        <p:spPr>
          <a:xfrm>
            <a:off x="2235223" y="1451953"/>
            <a:ext cx="8688149" cy="1754326"/>
          </a:xfrm>
          <a:prstGeom prst="rect">
            <a:avLst/>
          </a:prstGeom>
          <a:noFill/>
        </p:spPr>
        <p:txBody>
          <a:bodyPr wrap="square">
            <a:spAutoFit/>
          </a:bodyPr>
          <a:lstStyle/>
          <a:p>
            <a:pPr marL="285750" indent="-285750">
              <a:buFont typeface="Arial" panose="020B0604020202020204" pitchFamily="34" charset="0"/>
              <a:buChar char="•"/>
            </a:pPr>
            <a:r>
              <a:rPr lang="ru-RU" b="1" dirty="0">
                <a:solidFill>
                  <a:srgbClr val="000000"/>
                </a:solidFill>
                <a:latin typeface="Corbel" panose="020B0503020204020204" pitchFamily="34" charset="0"/>
              </a:rPr>
              <a:t>Бяла Карта е </a:t>
            </a:r>
            <a:r>
              <a:rPr lang="ru-RU" b="1" i="0" dirty="0">
                <a:solidFill>
                  <a:srgbClr val="000000"/>
                </a:solidFill>
                <a:effectLst/>
                <a:latin typeface="Corbel" panose="020B0503020204020204" pitchFamily="34" charset="0"/>
              </a:rPr>
              <a:t>aбсолютен лидер </a:t>
            </a:r>
            <a:r>
              <a:rPr lang="ru-RU" b="0" i="0" dirty="0">
                <a:solidFill>
                  <a:srgbClr val="000000"/>
                </a:solidFill>
                <a:effectLst/>
                <a:latin typeface="Corbel" panose="020B0503020204020204" pitchFamily="34" charset="0"/>
              </a:rPr>
              <a:t>сред небанковите кредитни карти на българския пазар</a:t>
            </a:r>
            <a:r>
              <a:rPr lang="en-US" b="0" i="0" dirty="0">
                <a:solidFill>
                  <a:srgbClr val="000000"/>
                </a:solidFill>
                <a:effectLst/>
                <a:latin typeface="Corbel" panose="020B0503020204020204" pitchFamily="34" charset="0"/>
              </a:rPr>
              <a:t>*</a:t>
            </a:r>
            <a:endParaRPr lang="ru-RU" b="0" i="0" dirty="0">
              <a:solidFill>
                <a:srgbClr val="000000"/>
              </a:solidFill>
              <a:effectLst/>
              <a:latin typeface="Corbel" panose="020B0503020204020204" pitchFamily="34" charset="0"/>
            </a:endParaRPr>
          </a:p>
          <a:p>
            <a:pPr marL="285750" indent="-285750">
              <a:buFont typeface="Arial" panose="020B0604020202020204" pitchFamily="34" charset="0"/>
              <a:buChar char="•"/>
            </a:pPr>
            <a:r>
              <a:rPr lang="ru-RU" b="1" dirty="0">
                <a:latin typeface="Corbel" panose="020B0503020204020204" pitchFamily="34" charset="0"/>
              </a:rPr>
              <a:t>Над 135 000 </a:t>
            </a:r>
            <a:r>
              <a:rPr lang="ru-RU" dirty="0">
                <a:latin typeface="Corbel" panose="020B0503020204020204" pitchFamily="34" charset="0"/>
              </a:rPr>
              <a:t>уникални потребители притежават кредитна карта от Аксес Файнанс</a:t>
            </a:r>
          </a:p>
          <a:p>
            <a:pPr marL="285750" indent="-285750">
              <a:buFont typeface="Arial" panose="020B0604020202020204" pitchFamily="34" charset="0"/>
              <a:buChar char="•"/>
            </a:pPr>
            <a:r>
              <a:rPr lang="ru-RU" b="1" dirty="0">
                <a:latin typeface="Corbel" panose="020B0503020204020204" pitchFamily="34" charset="0"/>
              </a:rPr>
              <a:t>Над 9 000 </a:t>
            </a:r>
            <a:r>
              <a:rPr lang="ru-RU" dirty="0">
                <a:latin typeface="Corbel" panose="020B0503020204020204" pitchFamily="34" charset="0"/>
              </a:rPr>
              <a:t>са</a:t>
            </a:r>
            <a:r>
              <a:rPr lang="ru-RU" b="1" dirty="0">
                <a:latin typeface="Corbel" panose="020B0503020204020204" pitchFamily="34" charset="0"/>
              </a:rPr>
              <a:t> </a:t>
            </a:r>
            <a:r>
              <a:rPr lang="ru-RU" dirty="0">
                <a:latin typeface="Corbel" panose="020B0503020204020204" pitchFamily="34" charset="0"/>
              </a:rPr>
              <a:t>уникалните ни клиенти с активен вносков кредит</a:t>
            </a:r>
          </a:p>
          <a:p>
            <a:pPr marL="285750" indent="-285750">
              <a:buFont typeface="Arial" panose="020B0604020202020204" pitchFamily="34" charset="0"/>
              <a:buChar char="•"/>
            </a:pPr>
            <a:r>
              <a:rPr lang="ru-RU" b="1" dirty="0">
                <a:latin typeface="Corbel" panose="020B0503020204020204" pitchFamily="34" charset="0"/>
              </a:rPr>
              <a:t>Операции</a:t>
            </a:r>
            <a:r>
              <a:rPr lang="ru-RU" dirty="0">
                <a:latin typeface="Corbel" panose="020B0503020204020204" pitchFamily="34" charset="0"/>
              </a:rPr>
              <a:t> в Румъния, Полша и Испания</a:t>
            </a:r>
          </a:p>
          <a:p>
            <a:pPr marL="285750" indent="-285750">
              <a:buFont typeface="Arial" panose="020B0604020202020204" pitchFamily="34" charset="0"/>
              <a:buChar char="•"/>
            </a:pPr>
            <a:r>
              <a:rPr lang="ru-RU" b="1" dirty="0">
                <a:latin typeface="Corbel" panose="020B0503020204020204" pitchFamily="34" charset="0"/>
              </a:rPr>
              <a:t>Над 200 000 </a:t>
            </a:r>
            <a:r>
              <a:rPr lang="ru-RU" dirty="0">
                <a:latin typeface="Corbel" panose="020B0503020204020204" pitchFamily="34" charset="0"/>
              </a:rPr>
              <a:t>доволни клиенти</a:t>
            </a:r>
          </a:p>
        </p:txBody>
      </p:sp>
      <p:graphicFrame>
        <p:nvGraphicFramePr>
          <p:cNvPr id="18" name="Chart 17">
            <a:extLst>
              <a:ext uri="{FF2B5EF4-FFF2-40B4-BE49-F238E27FC236}">
                <a16:creationId xmlns:a16="http://schemas.microsoft.com/office/drawing/2014/main" id="{B2DC46D9-4272-42F0-2BD6-00AAC4919BBD}"/>
              </a:ext>
            </a:extLst>
          </p:cNvPr>
          <p:cNvGraphicFramePr>
            <a:graphicFrameLocks/>
          </p:cNvGraphicFramePr>
          <p:nvPr>
            <p:extLst>
              <p:ext uri="{D42A27DB-BD31-4B8C-83A1-F6EECF244321}">
                <p14:modId xmlns:p14="http://schemas.microsoft.com/office/powerpoint/2010/main" val="1783498320"/>
              </p:ext>
            </p:extLst>
          </p:nvPr>
        </p:nvGraphicFramePr>
        <p:xfrm>
          <a:off x="2051758" y="3292441"/>
          <a:ext cx="7845827" cy="273158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E285A009-AC06-318F-9080-6A7C97A7B23E}"/>
              </a:ext>
            </a:extLst>
          </p:cNvPr>
          <p:cNvSpPr txBox="1"/>
          <p:nvPr/>
        </p:nvSpPr>
        <p:spPr>
          <a:xfrm>
            <a:off x="5974672" y="6533965"/>
            <a:ext cx="6152225" cy="246221"/>
          </a:xfrm>
          <a:prstGeom prst="rect">
            <a:avLst/>
          </a:prstGeom>
          <a:noFill/>
        </p:spPr>
        <p:txBody>
          <a:bodyPr wrap="square">
            <a:spAutoFit/>
          </a:bodyPr>
          <a:lstStyle/>
          <a:p>
            <a:r>
              <a:rPr lang="ru-RU" sz="1000" b="0" i="1" dirty="0">
                <a:solidFill>
                  <a:srgbClr val="000000"/>
                </a:solidFill>
                <a:effectLst/>
                <a:latin typeface="Corbel" panose="020B0503020204020204" pitchFamily="34" charset="0"/>
              </a:rPr>
              <a:t>* </a:t>
            </a:r>
            <a:r>
              <a:rPr lang="ru-RU" sz="1000" b="0" i="1" dirty="0" err="1">
                <a:solidFill>
                  <a:srgbClr val="000000"/>
                </a:solidFill>
                <a:effectLst/>
                <a:latin typeface="Corbel" panose="020B0503020204020204" pitchFamily="34" charset="0"/>
              </a:rPr>
              <a:t>Според</a:t>
            </a:r>
            <a:r>
              <a:rPr lang="ru-RU" sz="1000" b="0" i="1" dirty="0">
                <a:solidFill>
                  <a:srgbClr val="000000"/>
                </a:solidFill>
                <a:effectLst/>
                <a:latin typeface="Corbel" panose="020B0503020204020204" pitchFamily="34" charset="0"/>
              </a:rPr>
              <a:t> </a:t>
            </a:r>
            <a:r>
              <a:rPr lang="ru-RU" sz="1000" b="0" i="1" dirty="0" err="1">
                <a:solidFill>
                  <a:srgbClr val="000000"/>
                </a:solidFill>
                <a:effectLst/>
                <a:latin typeface="Corbel" panose="020B0503020204020204" pitchFamily="34" charset="0"/>
              </a:rPr>
              <a:t>национално</a:t>
            </a:r>
            <a:r>
              <a:rPr lang="ru-RU" sz="1000" b="0" i="1" dirty="0">
                <a:solidFill>
                  <a:srgbClr val="000000"/>
                </a:solidFill>
                <a:effectLst/>
                <a:latin typeface="Corbel" panose="020B0503020204020204" pitchFamily="34" charset="0"/>
              </a:rPr>
              <a:t> </a:t>
            </a:r>
            <a:r>
              <a:rPr lang="ru-RU" sz="1000" b="0" i="1" dirty="0" err="1">
                <a:solidFill>
                  <a:srgbClr val="000000"/>
                </a:solidFill>
                <a:effectLst/>
                <a:latin typeface="Corbel" panose="020B0503020204020204" pitchFamily="34" charset="0"/>
              </a:rPr>
              <a:t>представително</a:t>
            </a:r>
            <a:r>
              <a:rPr lang="ru-RU" sz="1000" b="0" i="1" dirty="0">
                <a:solidFill>
                  <a:srgbClr val="000000"/>
                </a:solidFill>
                <a:effectLst/>
                <a:latin typeface="Corbel" panose="020B0503020204020204" pitchFamily="34" charset="0"/>
              </a:rPr>
              <a:t> </a:t>
            </a:r>
            <a:r>
              <a:rPr lang="ru-RU" sz="1000" b="0" i="1" dirty="0" err="1">
                <a:solidFill>
                  <a:srgbClr val="000000"/>
                </a:solidFill>
                <a:effectLst/>
                <a:latin typeface="Corbel" panose="020B0503020204020204" pitchFamily="34" charset="0"/>
              </a:rPr>
              <a:t>проучване</a:t>
            </a:r>
            <a:r>
              <a:rPr lang="ru-RU" sz="1000" b="0" i="1" dirty="0">
                <a:solidFill>
                  <a:srgbClr val="000000"/>
                </a:solidFill>
                <a:effectLst/>
                <a:latin typeface="Corbel" panose="020B0503020204020204" pitchFamily="34" charset="0"/>
              </a:rPr>
              <a:t> от 2018г., </a:t>
            </a:r>
            <a:r>
              <a:rPr lang="ru-RU" sz="1000" b="0" i="1" dirty="0">
                <a:effectLst/>
                <a:latin typeface="Corbel" panose="020B0503020204020204" pitchFamily="34" charset="0"/>
              </a:rPr>
              <a:t>проведено сред 1500 </a:t>
            </a:r>
            <a:r>
              <a:rPr lang="ru-RU" sz="1000" b="0" i="1" dirty="0" err="1">
                <a:effectLst/>
                <a:latin typeface="Corbel" panose="020B0503020204020204" pitchFamily="34" charset="0"/>
              </a:rPr>
              <a:t>респонденти</a:t>
            </a:r>
            <a:r>
              <a:rPr lang="ru-RU" sz="1000" b="0" i="1" dirty="0">
                <a:effectLst/>
                <a:latin typeface="Corbel" panose="020B0503020204020204" pitchFamily="34" charset="0"/>
              </a:rPr>
              <a:t> от GFK.</a:t>
            </a:r>
            <a:endParaRPr lang="bg-BG" sz="1000" i="1" dirty="0">
              <a:latin typeface="Corbel" panose="020B0503020204020204" pitchFamily="34" charset="0"/>
            </a:endParaRPr>
          </a:p>
        </p:txBody>
      </p:sp>
    </p:spTree>
    <p:extLst>
      <p:ext uri="{BB962C8B-B14F-4D97-AF65-F5344CB8AC3E}">
        <p14:creationId xmlns:p14="http://schemas.microsoft.com/office/powerpoint/2010/main" val="4073855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69275227-B7BF-53A0-1C90-0FF12E7DB8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2865" y="674331"/>
            <a:ext cx="2832805" cy="5036097"/>
          </a:xfrm>
          <a:prstGeom prst="rect">
            <a:avLst/>
          </a:prstGeom>
          <a:ln>
            <a:noFill/>
          </a:ln>
          <a:effectLst>
            <a:softEdge rad="112500"/>
          </a:effectLst>
        </p:spPr>
      </p:pic>
      <p:pic>
        <p:nvPicPr>
          <p:cNvPr id="9" name="Picture 8">
            <a:extLst>
              <a:ext uri="{FF2B5EF4-FFF2-40B4-BE49-F238E27FC236}">
                <a16:creationId xmlns:a16="http://schemas.microsoft.com/office/drawing/2014/main" id="{628CD44F-5A05-499B-9EFC-FA63D3298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7" y="0"/>
            <a:ext cx="12192000" cy="6858001"/>
          </a:xfrm>
          <a:prstGeom prst="rect">
            <a:avLst/>
          </a:prstGeom>
        </p:spPr>
      </p:pic>
      <p:grpSp>
        <p:nvGrpSpPr>
          <p:cNvPr id="26" name="Group 25">
            <a:extLst>
              <a:ext uri="{FF2B5EF4-FFF2-40B4-BE49-F238E27FC236}">
                <a16:creationId xmlns:a16="http://schemas.microsoft.com/office/drawing/2014/main" id="{336B2EED-5E22-98A7-72CB-DCC631AC36E7}"/>
              </a:ext>
            </a:extLst>
          </p:cNvPr>
          <p:cNvGrpSpPr/>
          <p:nvPr/>
        </p:nvGrpSpPr>
        <p:grpSpPr>
          <a:xfrm>
            <a:off x="2438528" y="1836166"/>
            <a:ext cx="2013779" cy="1508746"/>
            <a:chOff x="2565770" y="1923042"/>
            <a:chExt cx="2013779" cy="1508746"/>
          </a:xfrm>
        </p:grpSpPr>
        <p:pic>
          <p:nvPicPr>
            <p:cNvPr id="6" name="Graphic 5" descr="Open folder">
              <a:extLst>
                <a:ext uri="{FF2B5EF4-FFF2-40B4-BE49-F238E27FC236}">
                  <a16:creationId xmlns:a16="http://schemas.microsoft.com/office/drawing/2014/main" id="{68F59AB0-4DD2-BB49-720C-42540E68B4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13889" y="1923042"/>
              <a:ext cx="829676" cy="781255"/>
            </a:xfrm>
            <a:prstGeom prst="rect">
              <a:avLst/>
            </a:prstGeom>
          </p:spPr>
        </p:pic>
        <p:sp>
          <p:nvSpPr>
            <p:cNvPr id="7" name="TextBox 6">
              <a:extLst>
                <a:ext uri="{FF2B5EF4-FFF2-40B4-BE49-F238E27FC236}">
                  <a16:creationId xmlns:a16="http://schemas.microsoft.com/office/drawing/2014/main" id="{8624D5FE-B3F9-E341-9BB2-49F58A3108AF}"/>
                </a:ext>
              </a:extLst>
            </p:cNvPr>
            <p:cNvSpPr txBox="1"/>
            <p:nvPr/>
          </p:nvSpPr>
          <p:spPr>
            <a:xfrm>
              <a:off x="2565770" y="2666321"/>
              <a:ext cx="2013779" cy="369332"/>
            </a:xfrm>
            <a:prstGeom prst="rect">
              <a:avLst/>
            </a:prstGeom>
            <a:noFill/>
          </p:spPr>
          <p:txBody>
            <a:bodyPr wrap="square">
              <a:spAutoFit/>
            </a:bodyPr>
            <a:lstStyle/>
            <a:p>
              <a:r>
                <a:rPr lang="bg-BG" sz="1800" b="1" dirty="0">
                  <a:solidFill>
                    <a:srgbClr val="0F0532"/>
                  </a:solidFill>
                  <a:effectLst/>
                  <a:latin typeface="Corbel" panose="020B0503020204020204" pitchFamily="34" charset="0"/>
                  <a:ea typeface="Calibri" panose="020F0502020204030204" pitchFamily="34" charset="0"/>
                </a:rPr>
                <a:t> </a:t>
              </a:r>
              <a:r>
                <a:rPr lang="bg-BG" b="1" dirty="0">
                  <a:solidFill>
                    <a:srgbClr val="0F0532"/>
                  </a:solidFill>
                  <a:latin typeface="Corbel" panose="020B0503020204020204" pitchFamily="34" charset="0"/>
                  <a:ea typeface="Calibri" panose="020F0502020204030204" pitchFamily="34" charset="0"/>
                </a:rPr>
                <a:t>Нетен </a:t>
              </a:r>
              <a:r>
                <a:rPr lang="bg-BG" sz="1800" b="1" dirty="0">
                  <a:solidFill>
                    <a:srgbClr val="0F0532"/>
                  </a:solidFill>
                  <a:effectLst/>
                  <a:latin typeface="Corbel" panose="020B0503020204020204" pitchFamily="34" charset="0"/>
                  <a:ea typeface="Calibri" panose="020F0502020204030204" pitchFamily="34" charset="0"/>
                </a:rPr>
                <a:t>портфейл</a:t>
              </a:r>
              <a:endParaRPr lang="bg-BG" b="1" dirty="0">
                <a:solidFill>
                  <a:srgbClr val="0F0532"/>
                </a:solidFill>
                <a:latin typeface="Corbel" panose="020B0503020204020204" pitchFamily="34" charset="0"/>
              </a:endParaRPr>
            </a:p>
          </p:txBody>
        </p:sp>
        <p:sp>
          <p:nvSpPr>
            <p:cNvPr id="8" name="TextBox 7">
              <a:extLst>
                <a:ext uri="{FF2B5EF4-FFF2-40B4-BE49-F238E27FC236}">
                  <a16:creationId xmlns:a16="http://schemas.microsoft.com/office/drawing/2014/main" id="{1A2D1F34-9E76-FA23-AFE7-DA26C80DF9CE}"/>
                </a:ext>
              </a:extLst>
            </p:cNvPr>
            <p:cNvSpPr txBox="1"/>
            <p:nvPr/>
          </p:nvSpPr>
          <p:spPr>
            <a:xfrm>
              <a:off x="2604583" y="3062456"/>
              <a:ext cx="1936151" cy="369332"/>
            </a:xfrm>
            <a:prstGeom prst="rect">
              <a:avLst/>
            </a:prstGeom>
            <a:noFill/>
          </p:spPr>
          <p:txBody>
            <a:bodyPr wrap="square">
              <a:spAutoFit/>
            </a:bodyPr>
            <a:lstStyle/>
            <a:p>
              <a:r>
                <a:rPr lang="bg-BG" b="1" dirty="0">
                  <a:solidFill>
                    <a:srgbClr val="0F0532"/>
                  </a:solidFill>
                  <a:latin typeface="Corbel" panose="020B0503020204020204" pitchFamily="34" charset="0"/>
                </a:rPr>
                <a:t>42 668 000 </a:t>
              </a:r>
              <a:r>
                <a:rPr lang="en-US" b="1" dirty="0">
                  <a:solidFill>
                    <a:srgbClr val="0F0532"/>
                  </a:solidFill>
                  <a:latin typeface="Corbel" panose="020B0503020204020204" pitchFamily="34" charset="0"/>
                </a:rPr>
                <a:t>BGN</a:t>
              </a:r>
              <a:endParaRPr lang="bg-BG" b="1" dirty="0">
                <a:solidFill>
                  <a:srgbClr val="0F0532"/>
                </a:solidFill>
                <a:latin typeface="Corbel" panose="020B0503020204020204" pitchFamily="34" charset="0"/>
              </a:endParaRPr>
            </a:p>
          </p:txBody>
        </p:sp>
        <p:cxnSp>
          <p:nvCxnSpPr>
            <p:cNvPr id="10" name="Straight Connector 9">
              <a:extLst>
                <a:ext uri="{FF2B5EF4-FFF2-40B4-BE49-F238E27FC236}">
                  <a16:creationId xmlns:a16="http://schemas.microsoft.com/office/drawing/2014/main" id="{1468BBF9-A2EE-1D7B-4C33-35CFC69CFB96}"/>
                </a:ext>
              </a:extLst>
            </p:cNvPr>
            <p:cNvCxnSpPr>
              <a:cxnSpLocks/>
            </p:cNvCxnSpPr>
            <p:nvPr/>
          </p:nvCxnSpPr>
          <p:spPr>
            <a:xfrm flipV="1">
              <a:off x="2565770" y="3034675"/>
              <a:ext cx="2013779" cy="978"/>
            </a:xfrm>
            <a:prstGeom prst="line">
              <a:avLst/>
            </a:prstGeom>
            <a:ln w="28575">
              <a:solidFill>
                <a:srgbClr val="0082AA"/>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D4F67AD8-13E9-D24B-E681-9DC867EA65AE}"/>
              </a:ext>
            </a:extLst>
          </p:cNvPr>
          <p:cNvGrpSpPr/>
          <p:nvPr/>
        </p:nvGrpSpPr>
        <p:grpSpPr>
          <a:xfrm>
            <a:off x="903717" y="4110831"/>
            <a:ext cx="3387855" cy="1375650"/>
            <a:chOff x="1208953" y="4047686"/>
            <a:chExt cx="3387855" cy="1375650"/>
          </a:xfrm>
        </p:grpSpPr>
        <p:pic>
          <p:nvPicPr>
            <p:cNvPr id="11" name="Graphic 10" descr="Money">
              <a:extLst>
                <a:ext uri="{FF2B5EF4-FFF2-40B4-BE49-F238E27FC236}">
                  <a16:creationId xmlns:a16="http://schemas.microsoft.com/office/drawing/2014/main" id="{C3733DA3-BCFA-08CD-4ABC-105693748E8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27157" y="4047686"/>
              <a:ext cx="673502" cy="781255"/>
            </a:xfrm>
            <a:prstGeom prst="rect">
              <a:avLst/>
            </a:prstGeom>
          </p:spPr>
        </p:pic>
        <p:cxnSp>
          <p:nvCxnSpPr>
            <p:cNvPr id="14" name="Straight Connector 13">
              <a:extLst>
                <a:ext uri="{FF2B5EF4-FFF2-40B4-BE49-F238E27FC236}">
                  <a16:creationId xmlns:a16="http://schemas.microsoft.com/office/drawing/2014/main" id="{037C6103-72AB-2080-E5F1-65AD17E06D17}"/>
                </a:ext>
              </a:extLst>
            </p:cNvPr>
            <p:cNvCxnSpPr>
              <a:cxnSpLocks/>
            </p:cNvCxnSpPr>
            <p:nvPr/>
          </p:nvCxnSpPr>
          <p:spPr>
            <a:xfrm flipV="1">
              <a:off x="3016319" y="4140711"/>
              <a:ext cx="1580489" cy="893955"/>
            </a:xfrm>
            <a:prstGeom prst="line">
              <a:avLst/>
            </a:prstGeom>
            <a:ln w="28575">
              <a:solidFill>
                <a:srgbClr val="0082AA"/>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CAA6C36-7504-704F-6BC6-FF8F03948B51}"/>
                </a:ext>
              </a:extLst>
            </p:cNvPr>
            <p:cNvSpPr txBox="1"/>
            <p:nvPr/>
          </p:nvSpPr>
          <p:spPr>
            <a:xfrm>
              <a:off x="1231120" y="4663793"/>
              <a:ext cx="2175751" cy="369332"/>
            </a:xfrm>
            <a:prstGeom prst="rect">
              <a:avLst/>
            </a:prstGeom>
            <a:noFill/>
          </p:spPr>
          <p:txBody>
            <a:bodyPr wrap="square">
              <a:spAutoFit/>
            </a:bodyPr>
            <a:lstStyle/>
            <a:p>
              <a:r>
                <a:rPr lang="bg-BG" b="1" dirty="0">
                  <a:solidFill>
                    <a:srgbClr val="0F0532"/>
                  </a:solidFill>
                  <a:latin typeface="Corbel" panose="020B0503020204020204" pitchFamily="34" charset="0"/>
                </a:rPr>
                <a:t>Отпуснати суми</a:t>
              </a:r>
            </a:p>
          </p:txBody>
        </p:sp>
        <p:sp>
          <p:nvSpPr>
            <p:cNvPr id="16" name="TextBox 15">
              <a:extLst>
                <a:ext uri="{FF2B5EF4-FFF2-40B4-BE49-F238E27FC236}">
                  <a16:creationId xmlns:a16="http://schemas.microsoft.com/office/drawing/2014/main" id="{3979F41F-9C5F-8282-2759-729B53E032A3}"/>
                </a:ext>
              </a:extLst>
            </p:cNvPr>
            <p:cNvSpPr txBox="1"/>
            <p:nvPr/>
          </p:nvSpPr>
          <p:spPr>
            <a:xfrm>
              <a:off x="1208953" y="5054004"/>
              <a:ext cx="1978141" cy="369332"/>
            </a:xfrm>
            <a:prstGeom prst="rect">
              <a:avLst/>
            </a:prstGeom>
            <a:noFill/>
          </p:spPr>
          <p:txBody>
            <a:bodyPr wrap="square">
              <a:spAutoFit/>
            </a:bodyPr>
            <a:lstStyle/>
            <a:p>
              <a:r>
                <a:rPr lang="bg-BG" b="1" dirty="0">
                  <a:solidFill>
                    <a:srgbClr val="0F0532"/>
                  </a:solidFill>
                  <a:latin typeface="Corbel" panose="020B0503020204020204" pitchFamily="34" charset="0"/>
                </a:rPr>
                <a:t>209</a:t>
              </a:r>
              <a:r>
                <a:rPr lang="en-US" b="1" dirty="0">
                  <a:solidFill>
                    <a:srgbClr val="0F0532"/>
                  </a:solidFill>
                  <a:latin typeface="Corbel" panose="020B0503020204020204" pitchFamily="34" charset="0"/>
                </a:rPr>
                <a:t> </a:t>
              </a:r>
              <a:r>
                <a:rPr lang="bg-BG" b="1" dirty="0">
                  <a:solidFill>
                    <a:srgbClr val="0F0532"/>
                  </a:solidFill>
                  <a:latin typeface="Corbel" panose="020B0503020204020204" pitchFamily="34" charset="0"/>
                </a:rPr>
                <a:t>139</a:t>
              </a:r>
              <a:r>
                <a:rPr lang="en-US" b="1" dirty="0">
                  <a:solidFill>
                    <a:srgbClr val="0F0532"/>
                  </a:solidFill>
                  <a:latin typeface="Corbel" panose="020B0503020204020204" pitchFamily="34" charset="0"/>
                </a:rPr>
                <a:t> </a:t>
              </a:r>
              <a:r>
                <a:rPr lang="bg-BG" b="1" dirty="0">
                  <a:solidFill>
                    <a:srgbClr val="0F0532"/>
                  </a:solidFill>
                  <a:latin typeface="Corbel" panose="020B0503020204020204" pitchFamily="34" charset="0"/>
                </a:rPr>
                <a:t>000 </a:t>
              </a:r>
              <a:r>
                <a:rPr lang="en-US" b="1" dirty="0">
                  <a:solidFill>
                    <a:srgbClr val="0F0532"/>
                  </a:solidFill>
                  <a:latin typeface="Corbel" panose="020B0503020204020204" pitchFamily="34" charset="0"/>
                </a:rPr>
                <a:t>BGN</a:t>
              </a:r>
              <a:endParaRPr lang="bg-BG" b="1" dirty="0">
                <a:solidFill>
                  <a:srgbClr val="0F0532"/>
                </a:solidFill>
                <a:latin typeface="Corbel" panose="020B0503020204020204" pitchFamily="34" charset="0"/>
              </a:endParaRPr>
            </a:p>
          </p:txBody>
        </p:sp>
        <p:cxnSp>
          <p:nvCxnSpPr>
            <p:cNvPr id="17" name="Straight Connector 16">
              <a:extLst>
                <a:ext uri="{FF2B5EF4-FFF2-40B4-BE49-F238E27FC236}">
                  <a16:creationId xmlns:a16="http://schemas.microsoft.com/office/drawing/2014/main" id="{8B172A6F-4F1E-B150-B42E-B8AC60037FEA}"/>
                </a:ext>
              </a:extLst>
            </p:cNvPr>
            <p:cNvCxnSpPr>
              <a:cxnSpLocks/>
            </p:cNvCxnSpPr>
            <p:nvPr/>
          </p:nvCxnSpPr>
          <p:spPr>
            <a:xfrm flipV="1">
              <a:off x="1411003" y="5036844"/>
              <a:ext cx="1624787" cy="17160"/>
            </a:xfrm>
            <a:prstGeom prst="line">
              <a:avLst/>
            </a:prstGeom>
            <a:ln w="28575">
              <a:solidFill>
                <a:srgbClr val="0082AA"/>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B99DE42F-D8A7-72CD-CE09-0FB69C22256C}"/>
              </a:ext>
            </a:extLst>
          </p:cNvPr>
          <p:cNvGrpSpPr/>
          <p:nvPr/>
        </p:nvGrpSpPr>
        <p:grpSpPr>
          <a:xfrm>
            <a:off x="7123836" y="1778905"/>
            <a:ext cx="3463032" cy="3514519"/>
            <a:chOff x="7029311" y="1487791"/>
            <a:chExt cx="3463032" cy="3514519"/>
          </a:xfrm>
        </p:grpSpPr>
        <p:pic>
          <p:nvPicPr>
            <p:cNvPr id="12" name="Graphic 11" descr="Credit card">
              <a:extLst>
                <a:ext uri="{FF2B5EF4-FFF2-40B4-BE49-F238E27FC236}">
                  <a16:creationId xmlns:a16="http://schemas.microsoft.com/office/drawing/2014/main" id="{5A85FAE5-2272-C327-B0F9-1119BE3A109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81739" y="1487791"/>
              <a:ext cx="673502" cy="781255"/>
            </a:xfrm>
            <a:prstGeom prst="rect">
              <a:avLst/>
            </a:prstGeom>
          </p:spPr>
        </p:pic>
        <p:pic>
          <p:nvPicPr>
            <p:cNvPr id="13" name="Graphic 12" descr="Coins">
              <a:extLst>
                <a:ext uri="{FF2B5EF4-FFF2-40B4-BE49-F238E27FC236}">
                  <a16:creationId xmlns:a16="http://schemas.microsoft.com/office/drawing/2014/main" id="{2D0F0D56-9689-13AD-4EC0-51A34ABA6C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826059" y="3832426"/>
              <a:ext cx="837701" cy="675116"/>
            </a:xfrm>
            <a:prstGeom prst="rect">
              <a:avLst/>
            </a:prstGeom>
          </p:spPr>
        </p:pic>
        <p:cxnSp>
          <p:nvCxnSpPr>
            <p:cNvPr id="18" name="Straight Connector 17">
              <a:extLst>
                <a:ext uri="{FF2B5EF4-FFF2-40B4-BE49-F238E27FC236}">
                  <a16:creationId xmlns:a16="http://schemas.microsoft.com/office/drawing/2014/main" id="{7AAEB461-116C-330C-CBA1-AB29C4FBD6E4}"/>
                </a:ext>
              </a:extLst>
            </p:cNvPr>
            <p:cNvCxnSpPr>
              <a:cxnSpLocks/>
            </p:cNvCxnSpPr>
            <p:nvPr/>
          </p:nvCxnSpPr>
          <p:spPr>
            <a:xfrm>
              <a:off x="7100605" y="2474494"/>
              <a:ext cx="1793564" cy="0"/>
            </a:xfrm>
            <a:prstGeom prst="line">
              <a:avLst/>
            </a:prstGeom>
            <a:ln w="28575">
              <a:solidFill>
                <a:srgbClr val="0082A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B19155C-1073-470D-8640-1CF609CF4D21}"/>
                </a:ext>
              </a:extLst>
            </p:cNvPr>
            <p:cNvCxnSpPr>
              <a:cxnSpLocks/>
            </p:cNvCxnSpPr>
            <p:nvPr/>
          </p:nvCxnSpPr>
          <p:spPr>
            <a:xfrm flipV="1">
              <a:off x="8064493" y="2466002"/>
              <a:ext cx="829676" cy="2084716"/>
            </a:xfrm>
            <a:prstGeom prst="line">
              <a:avLst/>
            </a:prstGeom>
            <a:ln w="28575">
              <a:solidFill>
                <a:srgbClr val="0082AA"/>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FEFAB10-63E8-CA46-F6C7-511E87F36F83}"/>
                </a:ext>
              </a:extLst>
            </p:cNvPr>
            <p:cNvCxnSpPr>
              <a:cxnSpLocks/>
            </p:cNvCxnSpPr>
            <p:nvPr/>
          </p:nvCxnSpPr>
          <p:spPr>
            <a:xfrm flipV="1">
              <a:off x="8064493" y="4550718"/>
              <a:ext cx="1876531" cy="8493"/>
            </a:xfrm>
            <a:prstGeom prst="line">
              <a:avLst/>
            </a:prstGeom>
            <a:ln w="28575">
              <a:solidFill>
                <a:srgbClr val="0082AA"/>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111551C-326D-D230-06CA-DF5AE4D71DC9}"/>
                </a:ext>
              </a:extLst>
            </p:cNvPr>
            <p:cNvSpPr txBox="1"/>
            <p:nvPr/>
          </p:nvSpPr>
          <p:spPr>
            <a:xfrm>
              <a:off x="7589180" y="2128875"/>
              <a:ext cx="1460307" cy="369332"/>
            </a:xfrm>
            <a:prstGeom prst="rect">
              <a:avLst/>
            </a:prstGeom>
            <a:noFill/>
          </p:spPr>
          <p:txBody>
            <a:bodyPr wrap="square">
              <a:spAutoFit/>
            </a:bodyPr>
            <a:lstStyle/>
            <a:p>
              <a:r>
                <a:rPr lang="en-US" b="1" dirty="0">
                  <a:solidFill>
                    <a:srgbClr val="0F0532"/>
                  </a:solidFill>
                  <a:latin typeface="Corbel" panose="020B0503020204020204" pitchFamily="34" charset="0"/>
                </a:rPr>
                <a:t> </a:t>
              </a:r>
              <a:r>
                <a:rPr lang="bg-BG" b="1" dirty="0">
                  <a:solidFill>
                    <a:srgbClr val="0F0532"/>
                  </a:solidFill>
                  <a:latin typeface="Corbel" panose="020B0503020204020204" pitchFamily="34" charset="0"/>
                </a:rPr>
                <a:t>Приходи</a:t>
              </a:r>
            </a:p>
          </p:txBody>
        </p:sp>
        <p:sp>
          <p:nvSpPr>
            <p:cNvPr id="22" name="TextBox 21">
              <a:extLst>
                <a:ext uri="{FF2B5EF4-FFF2-40B4-BE49-F238E27FC236}">
                  <a16:creationId xmlns:a16="http://schemas.microsoft.com/office/drawing/2014/main" id="{F523CAB3-96A9-3852-80C2-6A28203459C5}"/>
                </a:ext>
              </a:extLst>
            </p:cNvPr>
            <p:cNvSpPr txBox="1"/>
            <p:nvPr/>
          </p:nvSpPr>
          <p:spPr>
            <a:xfrm>
              <a:off x="7029311" y="2526689"/>
              <a:ext cx="1936151" cy="369332"/>
            </a:xfrm>
            <a:prstGeom prst="rect">
              <a:avLst/>
            </a:prstGeom>
            <a:noFill/>
          </p:spPr>
          <p:txBody>
            <a:bodyPr wrap="square">
              <a:spAutoFit/>
            </a:bodyPr>
            <a:lstStyle/>
            <a:p>
              <a:r>
                <a:rPr lang="bg-BG" b="1" dirty="0">
                  <a:solidFill>
                    <a:srgbClr val="0F0532"/>
                  </a:solidFill>
                  <a:latin typeface="Corbel" panose="020B0503020204020204" pitchFamily="34" charset="0"/>
                </a:rPr>
                <a:t>40</a:t>
              </a:r>
              <a:r>
                <a:rPr lang="en-US" b="1" dirty="0">
                  <a:solidFill>
                    <a:srgbClr val="0F0532"/>
                  </a:solidFill>
                  <a:latin typeface="Corbel" panose="020B0503020204020204" pitchFamily="34" charset="0"/>
                </a:rPr>
                <a:t> </a:t>
              </a:r>
              <a:r>
                <a:rPr lang="bg-BG" b="1" dirty="0">
                  <a:solidFill>
                    <a:srgbClr val="0F0532"/>
                  </a:solidFill>
                  <a:latin typeface="Corbel" panose="020B0503020204020204" pitchFamily="34" charset="0"/>
                </a:rPr>
                <a:t>011</a:t>
              </a:r>
              <a:r>
                <a:rPr lang="en-US" b="1" dirty="0">
                  <a:solidFill>
                    <a:srgbClr val="0F0532"/>
                  </a:solidFill>
                  <a:latin typeface="Corbel" panose="020B0503020204020204" pitchFamily="34" charset="0"/>
                </a:rPr>
                <a:t> </a:t>
              </a:r>
              <a:r>
                <a:rPr lang="bg-BG" b="1" dirty="0">
                  <a:solidFill>
                    <a:srgbClr val="0F0532"/>
                  </a:solidFill>
                  <a:latin typeface="Corbel" panose="020B0503020204020204" pitchFamily="34" charset="0"/>
                </a:rPr>
                <a:t>000 </a:t>
              </a:r>
              <a:r>
                <a:rPr lang="en-US" b="1" dirty="0">
                  <a:solidFill>
                    <a:srgbClr val="0F0532"/>
                  </a:solidFill>
                  <a:latin typeface="Corbel" panose="020B0503020204020204" pitchFamily="34" charset="0"/>
                </a:rPr>
                <a:t>BGN</a:t>
              </a:r>
              <a:endParaRPr lang="bg-BG" b="1" dirty="0">
                <a:solidFill>
                  <a:srgbClr val="0F0532"/>
                </a:solidFill>
                <a:latin typeface="Corbel" panose="020B0503020204020204" pitchFamily="34" charset="0"/>
              </a:endParaRPr>
            </a:p>
          </p:txBody>
        </p:sp>
        <p:sp>
          <p:nvSpPr>
            <p:cNvPr id="23" name="TextBox 22">
              <a:extLst>
                <a:ext uri="{FF2B5EF4-FFF2-40B4-BE49-F238E27FC236}">
                  <a16:creationId xmlns:a16="http://schemas.microsoft.com/office/drawing/2014/main" id="{5C9FFA34-6F26-CE74-B87B-5DF0B65798AA}"/>
                </a:ext>
              </a:extLst>
            </p:cNvPr>
            <p:cNvSpPr txBox="1"/>
            <p:nvPr/>
          </p:nvSpPr>
          <p:spPr>
            <a:xfrm>
              <a:off x="8783915" y="3262491"/>
              <a:ext cx="1708428" cy="646331"/>
            </a:xfrm>
            <a:prstGeom prst="rect">
              <a:avLst/>
            </a:prstGeom>
            <a:noFill/>
          </p:spPr>
          <p:txBody>
            <a:bodyPr wrap="square">
              <a:spAutoFit/>
            </a:bodyPr>
            <a:lstStyle/>
            <a:p>
              <a:r>
                <a:rPr lang="bg-BG" b="1" dirty="0">
                  <a:solidFill>
                    <a:srgbClr val="0F0532"/>
                  </a:solidFill>
                  <a:latin typeface="Corbel" panose="020B0503020204020204" pitchFamily="34" charset="0"/>
                </a:rPr>
                <a:t>Печалба преди данъци</a:t>
              </a:r>
            </a:p>
          </p:txBody>
        </p:sp>
        <p:sp>
          <p:nvSpPr>
            <p:cNvPr id="24" name="TextBox 23">
              <a:extLst>
                <a:ext uri="{FF2B5EF4-FFF2-40B4-BE49-F238E27FC236}">
                  <a16:creationId xmlns:a16="http://schemas.microsoft.com/office/drawing/2014/main" id="{96297461-CE0E-92D2-450E-A8CEACEB54D1}"/>
                </a:ext>
              </a:extLst>
            </p:cNvPr>
            <p:cNvSpPr txBox="1"/>
            <p:nvPr/>
          </p:nvSpPr>
          <p:spPr>
            <a:xfrm>
              <a:off x="8780018" y="4632978"/>
              <a:ext cx="1708427" cy="369332"/>
            </a:xfrm>
            <a:prstGeom prst="rect">
              <a:avLst/>
            </a:prstGeom>
            <a:noFill/>
          </p:spPr>
          <p:txBody>
            <a:bodyPr wrap="square">
              <a:spAutoFit/>
            </a:bodyPr>
            <a:lstStyle/>
            <a:p>
              <a:r>
                <a:rPr lang="bg-BG" b="1" dirty="0">
                  <a:solidFill>
                    <a:srgbClr val="0F0532"/>
                  </a:solidFill>
                  <a:latin typeface="Corbel" panose="020B0503020204020204" pitchFamily="34" charset="0"/>
                </a:rPr>
                <a:t>7</a:t>
              </a:r>
              <a:r>
                <a:rPr lang="en-US" b="1" dirty="0">
                  <a:solidFill>
                    <a:srgbClr val="0F0532"/>
                  </a:solidFill>
                  <a:latin typeface="Corbel" panose="020B0503020204020204" pitchFamily="34" charset="0"/>
                </a:rPr>
                <a:t> </a:t>
              </a:r>
              <a:r>
                <a:rPr lang="bg-BG" b="1" dirty="0">
                  <a:solidFill>
                    <a:srgbClr val="0F0532"/>
                  </a:solidFill>
                  <a:latin typeface="Corbel" panose="020B0503020204020204" pitchFamily="34" charset="0"/>
                </a:rPr>
                <a:t>606</a:t>
              </a:r>
              <a:r>
                <a:rPr lang="en-US" b="1" dirty="0">
                  <a:solidFill>
                    <a:srgbClr val="0F0532"/>
                  </a:solidFill>
                  <a:latin typeface="Corbel" panose="020B0503020204020204" pitchFamily="34" charset="0"/>
                </a:rPr>
                <a:t> </a:t>
              </a:r>
              <a:r>
                <a:rPr lang="bg-BG" b="1" dirty="0">
                  <a:solidFill>
                    <a:srgbClr val="0F0532"/>
                  </a:solidFill>
                  <a:latin typeface="Corbel" panose="020B0503020204020204" pitchFamily="34" charset="0"/>
                </a:rPr>
                <a:t>000</a:t>
              </a:r>
              <a:r>
                <a:rPr lang="en-US" b="1" dirty="0">
                  <a:solidFill>
                    <a:srgbClr val="0F0532"/>
                  </a:solidFill>
                  <a:latin typeface="Corbel" panose="020B0503020204020204" pitchFamily="34" charset="0"/>
                </a:rPr>
                <a:t> BGN</a:t>
              </a:r>
              <a:endParaRPr lang="bg-BG" b="1" dirty="0">
                <a:solidFill>
                  <a:srgbClr val="0F0532"/>
                </a:solidFill>
                <a:latin typeface="Corbel" panose="020B0503020204020204" pitchFamily="34" charset="0"/>
              </a:endParaRPr>
            </a:p>
          </p:txBody>
        </p:sp>
      </p:grpSp>
      <p:sp>
        <p:nvSpPr>
          <p:cNvPr id="25" name="TextBox 24">
            <a:extLst>
              <a:ext uri="{FF2B5EF4-FFF2-40B4-BE49-F238E27FC236}">
                <a16:creationId xmlns:a16="http://schemas.microsoft.com/office/drawing/2014/main" id="{E6DFB336-8349-62E0-2AF4-B9D88470B6F5}"/>
              </a:ext>
            </a:extLst>
          </p:cNvPr>
          <p:cNvSpPr txBox="1"/>
          <p:nvPr/>
        </p:nvSpPr>
        <p:spPr>
          <a:xfrm>
            <a:off x="2116748" y="750645"/>
            <a:ext cx="6153664" cy="584775"/>
          </a:xfrm>
          <a:prstGeom prst="rect">
            <a:avLst/>
          </a:prstGeom>
          <a:noFill/>
        </p:spPr>
        <p:txBody>
          <a:bodyPr wrap="square">
            <a:spAutoFit/>
          </a:bodyPr>
          <a:lstStyle/>
          <a:p>
            <a:pPr>
              <a:buClr>
                <a:srgbClr val="C00000"/>
              </a:buClr>
            </a:pPr>
            <a:r>
              <a:rPr lang="bg-BG" sz="3200" b="1" dirty="0">
                <a:solidFill>
                  <a:srgbClr val="0F0532"/>
                </a:solidFill>
                <a:latin typeface="Azoft Sans" panose="02000000000000000000" pitchFamily="50" charset="-52"/>
              </a:rPr>
              <a:t>Финансов отчет 2021</a:t>
            </a:r>
          </a:p>
        </p:txBody>
      </p:sp>
    </p:spTree>
    <p:extLst>
      <p:ext uri="{BB962C8B-B14F-4D97-AF65-F5344CB8AC3E}">
        <p14:creationId xmlns:p14="http://schemas.microsoft.com/office/powerpoint/2010/main" val="1952074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638</TotalTime>
  <Words>391</Words>
  <Application>Microsoft Office PowerPoint</Application>
  <PresentationFormat>Widescreen</PresentationFormat>
  <Paragraphs>53</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Azoft Sans</vt:lpstr>
      <vt:lpstr>Calibri</vt:lpstr>
      <vt:lpstr>Calibri Light</vt:lpstr>
      <vt:lpstr>Corbel</vt:lpstr>
      <vt:lpstr>Office Theme</vt:lpstr>
      <vt:lpstr>"Аксес Файнанс" АД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Finance Ltd.</dc:title>
  <dc:creator>Dilyana Dimitrova</dc:creator>
  <cp:lastModifiedBy>Kalina Ivanova Petkova</cp:lastModifiedBy>
  <cp:revision>29</cp:revision>
  <dcterms:created xsi:type="dcterms:W3CDTF">2021-06-18T11:27:55Z</dcterms:created>
  <dcterms:modified xsi:type="dcterms:W3CDTF">2022-11-01T12:59:47Z</dcterms:modified>
</cp:coreProperties>
</file>