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9" r:id="rId3"/>
  </p:sldMasterIdLst>
  <p:sldIdLst>
    <p:sldId id="346" r:id="rId4"/>
    <p:sldId id="348" r:id="rId5"/>
    <p:sldId id="350" r:id="rId6"/>
    <p:sldId id="351" r:id="rId7"/>
    <p:sldId id="355" r:id="rId8"/>
    <p:sldId id="357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33"/>
    <a:srgbClr val="F7C3A0"/>
    <a:srgbClr val="ED7D31"/>
    <a:srgbClr val="BFBFBF"/>
    <a:srgbClr val="002060"/>
    <a:srgbClr val="DCEBD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6773386241644"/>
          <c:y val="9.1361083724997891E-2"/>
          <c:w val="0.6621161981670004"/>
          <c:h val="0.82208802500694067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57-4D17-9F43-41E1FBA5A18C}"/>
              </c:ext>
            </c:extLst>
          </c:dPt>
          <c:dPt>
            <c:idx val="1"/>
            <c:bubble3D val="0"/>
            <c:spPr>
              <a:solidFill>
                <a:srgbClr val="DCEB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957-4D17-9F43-41E1FBA5A18C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7-4D17-9F43-41E1FBA5A18C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22-48AF-9186-352223B8E7F1}"/>
              </c:ext>
            </c:extLst>
          </c:dPt>
          <c:dPt>
            <c:idx val="4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957-4D17-9F43-41E1FBA5A18C}"/>
              </c:ext>
            </c:extLst>
          </c:dPt>
          <c:dPt>
            <c:idx val="5"/>
            <c:bubble3D val="0"/>
            <c:spPr>
              <a:solidFill>
                <a:srgbClr val="F7C3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22-48AF-9186-352223B8E7F1}"/>
              </c:ext>
            </c:extLst>
          </c:dPt>
          <c:dPt>
            <c:idx val="6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22-48AF-9186-352223B8E7F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22-48AF-9186-352223B8E7F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957-4D17-9F43-41E1FBA5A18C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F22-48AF-9186-352223B8E7F1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FE7-408F-8BE7-493685356101}"/>
              </c:ext>
            </c:extLst>
          </c:dPt>
          <c:dLbls>
            <c:dLbl>
              <c:idx val="0"/>
              <c:layout>
                <c:manualLayout>
                  <c:x val="-0.1242064058589608"/>
                  <c:y val="0.141101882527525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57-4D17-9F43-41E1FBA5A18C}"/>
                </c:ext>
              </c:extLst>
            </c:dLbl>
            <c:dLbl>
              <c:idx val="1"/>
              <c:layout>
                <c:manualLayout>
                  <c:x val="-0.23877666006533005"/>
                  <c:y val="-0.13330084875277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57-4D17-9F43-41E1FBA5A18C}"/>
                </c:ext>
              </c:extLst>
            </c:dLbl>
            <c:dLbl>
              <c:idx val="2"/>
              <c:layout>
                <c:manualLayout>
                  <c:x val="-0.15165426933209364"/>
                  <c:y val="1.42038923168348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57-4D17-9F43-41E1FBA5A18C}"/>
                </c:ext>
              </c:extLst>
            </c:dLbl>
            <c:dLbl>
              <c:idx val="3"/>
              <c:layout>
                <c:manualLayout>
                  <c:x val="-3.0993336432666975E-2"/>
                  <c:y val="-2.16457713673862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9155309561199"/>
                      <c:h val="5.8251430653500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F22-48AF-9186-352223B8E7F1}"/>
                </c:ext>
              </c:extLst>
            </c:dLbl>
            <c:dLbl>
              <c:idx val="4"/>
              <c:layout>
                <c:manualLayout>
                  <c:x val="0.19957466526586548"/>
                  <c:y val="-0.101078429998632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57-4D17-9F43-41E1FBA5A18C}"/>
                </c:ext>
              </c:extLst>
            </c:dLbl>
            <c:dLbl>
              <c:idx val="5"/>
              <c:layout>
                <c:manualLayout>
                  <c:x val="0.18651025708606508"/>
                  <c:y val="0.159422655703467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22196719831214"/>
                      <c:h val="7.351508033210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F22-48AF-9186-352223B8E7F1}"/>
                </c:ext>
              </c:extLst>
            </c:dLbl>
            <c:dLbl>
              <c:idx val="6"/>
              <c:layout>
                <c:manualLayout>
                  <c:x val="0.21730439422059691"/>
                  <c:y val="3.1266250970087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42150937548425"/>
                      <c:h val="0.107291342751967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F22-48AF-9186-352223B8E7F1}"/>
                </c:ext>
              </c:extLst>
            </c:dLbl>
            <c:dLbl>
              <c:idx val="7"/>
              <c:layout>
                <c:manualLayout>
                  <c:x val="0.30918568059048401"/>
                  <c:y val="1.44305773708094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5651756919507"/>
                      <c:h val="8.08352842388173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F22-48AF-9186-352223B8E7F1}"/>
                </c:ext>
              </c:extLst>
            </c:dLbl>
            <c:dLbl>
              <c:idx val="8"/>
              <c:layout>
                <c:manualLayout>
                  <c:x val="-4.4377058341905321E-2"/>
                  <c:y val="0.115406743435318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57-4D17-9F43-41E1FBA5A18C}"/>
                </c:ext>
              </c:extLst>
            </c:dLbl>
            <c:dLbl>
              <c:idx val="9"/>
              <c:layout>
                <c:manualLayout>
                  <c:x val="0.14231996715194423"/>
                  <c:y val="-1.93506088681011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F22-48AF-9186-352223B8E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Sheet1!$A$3:$A$12</c:f>
              <c:strCache>
                <c:ptCount val="8"/>
                <c:pt idx="0">
                  <c:v>AccessFinance</c:v>
                </c:pt>
                <c:pt idx="1">
                  <c:v>EasyCredit</c:v>
                </c:pt>
                <c:pt idx="2">
                  <c:v>Ibancar</c:v>
                </c:pt>
                <c:pt idx="3">
                  <c:v>iCredit Poland</c:v>
                </c:pt>
                <c:pt idx="4">
                  <c:v>iCredit Romania</c:v>
                </c:pt>
                <c:pt idx="5">
                  <c:v>Kviku</c:v>
                </c:pt>
                <c:pt idx="6">
                  <c:v>NordCard</c:v>
                </c:pt>
                <c:pt idx="7">
                  <c:v>VivaCredit</c:v>
                </c:pt>
              </c:strCache>
            </c:strRef>
          </c:cat>
          <c:val>
            <c:numRef>
              <c:f>Sheet1!$B$3:$B$12</c:f>
              <c:numCache>
                <c:formatCode>0.00%</c:formatCode>
                <c:ptCount val="10"/>
                <c:pt idx="0">
                  <c:v>3.6513932227514097E-2</c:v>
                </c:pt>
                <c:pt idx="1">
                  <c:v>0.50339409864783491</c:v>
                </c:pt>
                <c:pt idx="2">
                  <c:v>3.7225598073027865E-3</c:v>
                </c:pt>
                <c:pt idx="3">
                  <c:v>4.6641484644440796E-2</c:v>
                </c:pt>
                <c:pt idx="4">
                  <c:v>0.17969562599222641</c:v>
                </c:pt>
                <c:pt idx="5">
                  <c:v>0.17602780971150161</c:v>
                </c:pt>
                <c:pt idx="6">
                  <c:v>2.4360869327202058E-3</c:v>
                </c:pt>
                <c:pt idx="7">
                  <c:v>5.1568402036459189E-2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7-4D17-9F43-41E1FBA5A18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01-4F07-828E-8FA9802C0236}"/>
              </c:ext>
            </c:extLst>
          </c:dPt>
          <c:dPt>
            <c:idx val="1"/>
            <c:bubble3D val="0"/>
            <c:spPr>
              <a:solidFill>
                <a:srgbClr val="DCEB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01-4F07-828E-8FA9802C0236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01-4F07-828E-8FA9802C0236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01-4F07-828E-8FA9802C0236}"/>
              </c:ext>
            </c:extLst>
          </c:dPt>
          <c:dPt>
            <c:idx val="4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01-4F07-828E-8FA9802C0236}"/>
              </c:ext>
            </c:extLst>
          </c:dPt>
          <c:dPt>
            <c:idx val="5"/>
            <c:bubble3D val="0"/>
            <c:spPr>
              <a:solidFill>
                <a:srgbClr val="F7C3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01-4F07-828E-8FA9802C0236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801-4F07-828E-8FA9802C0236}"/>
              </c:ext>
            </c:extLst>
          </c:dPt>
          <c:dPt>
            <c:idx val="7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801-4F07-828E-8FA9802C0236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801-4F07-828E-8FA9802C0236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801-4F07-828E-8FA9802C0236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FAB-4B1E-83BD-978E26600622}"/>
              </c:ext>
            </c:extLst>
          </c:dPt>
          <c:dLbls>
            <c:dLbl>
              <c:idx val="0"/>
              <c:layout>
                <c:manualLayout>
                  <c:x val="5.1814757676397281E-2"/>
                  <c:y val="2.38824161710337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01-4F07-828E-8FA9802C0236}"/>
                </c:ext>
              </c:extLst>
            </c:dLbl>
            <c:dLbl>
              <c:idx val="1"/>
              <c:layout>
                <c:manualLayout>
                  <c:x val="-0.17184909637340867"/>
                  <c:y val="-4.5114681427013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16630918417636"/>
                      <c:h val="6.59123805742794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01-4F07-828E-8FA9802C0236}"/>
                </c:ext>
              </c:extLst>
            </c:dLbl>
            <c:dLbl>
              <c:idx val="2"/>
              <c:layout>
                <c:manualLayout>
                  <c:x val="-6.1872179107458285E-2"/>
                  <c:y val="7.76372637655777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01-4F07-828E-8FA9802C0236}"/>
                </c:ext>
              </c:extLst>
            </c:dLbl>
            <c:dLbl>
              <c:idx val="3"/>
              <c:layout>
                <c:manualLayout>
                  <c:x val="-3.4092176335850446E-2"/>
                  <c:y val="-2.10958186549868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9649145864184"/>
                      <c:h val="0.153426390988350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01-4F07-828E-8FA9802C0236}"/>
                </c:ext>
              </c:extLst>
            </c:dLbl>
            <c:dLbl>
              <c:idx val="4"/>
              <c:layout>
                <c:manualLayout>
                  <c:x val="-7.0153096338569157E-2"/>
                  <c:y val="3.59281607225439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9151519383913"/>
                      <c:h val="7.74922004812464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01-4F07-828E-8FA9802C0236}"/>
                </c:ext>
              </c:extLst>
            </c:dLbl>
            <c:dLbl>
              <c:idx val="5"/>
              <c:layout>
                <c:manualLayout>
                  <c:x val="0.10214292568871422"/>
                  <c:y val="7.7518334597744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01-4F07-828E-8FA9802C0236}"/>
                </c:ext>
              </c:extLst>
            </c:dLbl>
            <c:dLbl>
              <c:idx val="6"/>
              <c:layout>
                <c:manualLayout>
                  <c:x val="-2.1664734680761983E-2"/>
                  <c:y val="8.978773416073693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01-4F07-828E-8FA9802C0236}"/>
                </c:ext>
              </c:extLst>
            </c:dLbl>
            <c:dLbl>
              <c:idx val="7"/>
              <c:layout>
                <c:manualLayout>
                  <c:x val="3.3484621154927958E-2"/>
                  <c:y val="-1.63836424151227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52224075318056"/>
                      <c:h val="9.71098318440043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D801-4F07-828E-8FA9802C0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AccessFinance</c:v>
                </c:pt>
                <c:pt idx="1">
                  <c:v>EasyCredit</c:v>
                </c:pt>
                <c:pt idx="2">
                  <c:v>Ibancar</c:v>
                </c:pt>
                <c:pt idx="3">
                  <c:v>iCredit Poland</c:v>
                </c:pt>
                <c:pt idx="4">
                  <c:v>iCredit Romania</c:v>
                </c:pt>
                <c:pt idx="5">
                  <c:v>Kviku</c:v>
                </c:pt>
                <c:pt idx="6">
                  <c:v>NordCard</c:v>
                </c:pt>
                <c:pt idx="7">
                  <c:v>VivaCredit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4.4286470814430129E-2</c:v>
                </c:pt>
                <c:pt idx="1">
                  <c:v>0.57463626948771895</c:v>
                </c:pt>
                <c:pt idx="2">
                  <c:v>2.9283187570417483E-2</c:v>
                </c:pt>
                <c:pt idx="3">
                  <c:v>5.7116316750520035E-2</c:v>
                </c:pt>
                <c:pt idx="4">
                  <c:v>0.14860845102760889</c:v>
                </c:pt>
                <c:pt idx="5">
                  <c:v>8.4699627502953012E-2</c:v>
                </c:pt>
                <c:pt idx="6">
                  <c:v>7.1849162007506448E-3</c:v>
                </c:pt>
                <c:pt idx="7">
                  <c:v>5.418476064560078E-2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801-4F07-828E-8FA9802C023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AccessFinance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8.5200000000002731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E-4327-B4F1-A01FCA8CD9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EasyCredit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9.1122309825454479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CE-4327-B4F1-A01FCA8CD9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Ibancar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Sheet1!$D$2</c:f>
              <c:numCache>
                <c:formatCode>0.00</c:formatCode>
                <c:ptCount val="1"/>
                <c:pt idx="0">
                  <c:v>10.724117647058799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CE-4327-B4F1-A01FCA8CD9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iCredit Poland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Sheet1!$E$2</c:f>
              <c:numCache>
                <c:formatCode>0.00</c:formatCode>
                <c:ptCount val="1"/>
                <c:pt idx="0">
                  <c:v>10.242746478873119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CE-4327-B4F1-A01FCA8CD9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iCredit Romania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Sheet1!$F$2</c:f>
              <c:numCache>
                <c:formatCode>0.00</c:formatCode>
                <c:ptCount val="1"/>
                <c:pt idx="0">
                  <c:v>11.315777608530226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E-4327-B4F1-A01FCA8CD9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Kviku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Sheet1!$G$2</c:f>
              <c:numCache>
                <c:formatCode>0.00</c:formatCode>
                <c:ptCount val="1"/>
                <c:pt idx="0">
                  <c:v>10.862040118177749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CE-4327-B4F1-A01FCA8CD96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NordCard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Sheet1!$H$2</c:f>
              <c:numCache>
                <c:formatCode>0.00</c:formatCode>
                <c:ptCount val="1"/>
                <c:pt idx="0">
                  <c:v>9.8651685393258433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CE-4327-B4F1-A01FCA8CD96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VivaCredit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Sheet1!$I$2</c:f>
              <c:numCache>
                <c:formatCode>0.00</c:formatCode>
                <c:ptCount val="1"/>
                <c:pt idx="0">
                  <c:v>8.457983014861842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F-48E3-B5D3-5149C6CEAB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70035840"/>
        <c:axId val="170045824"/>
      </c:barChart>
      <c:catAx>
        <c:axId val="17003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045824"/>
        <c:crosses val="autoZero"/>
        <c:auto val="1"/>
        <c:lblAlgn val="ctr"/>
        <c:lblOffset val="100"/>
        <c:noMultiLvlLbl val="0"/>
      </c:catAx>
      <c:valAx>
        <c:axId val="17004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0358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23-425B-A34E-B9E245A875A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23-425B-A34E-B9E245A875A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23-425B-A34E-B9E245A875A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23-425B-A34E-B9E245A875AA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23-425B-A34E-B9E245A875A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823-425B-A34E-B9E245A875AA}"/>
              </c:ext>
            </c:extLst>
          </c:dPt>
          <c:dLbls>
            <c:dLbl>
              <c:idx val="0"/>
              <c:layout>
                <c:manualLayout>
                  <c:x val="2.4473023028759623E-2"/>
                  <c:y val="-3.3541829536830286E-3"/>
                </c:manualLayout>
              </c:layout>
              <c:tx>
                <c:rich>
                  <a:bodyPr/>
                  <a:lstStyle/>
                  <a:p>
                    <a:fld id="{6814A0DE-988C-4E34-A0C3-43081BEA0DF6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266F857-3C26-4F13-A33D-436A7E42DC7B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23-425B-A34E-B9E245A875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7DA2C6-1892-441C-87DA-4BB8E836F09B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987843F-33D9-4437-AF34-6BB07D1B3AEB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23-425B-A34E-B9E245A875AA}"/>
                </c:ext>
              </c:extLst>
            </c:dLbl>
            <c:dLbl>
              <c:idx val="2"/>
              <c:layout>
                <c:manualLayout>
                  <c:x val="1.1279751335242762E-2"/>
                  <c:y val="-3.5407926916523211E-2"/>
                </c:manualLayout>
              </c:layout>
              <c:tx>
                <c:rich>
                  <a:bodyPr/>
                  <a:lstStyle/>
                  <a:p>
                    <a:fld id="{FE1DAAD9-DF95-4B44-93F4-72C5AE1CDED0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1773B2E-BA56-4E62-828C-948156033F58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23-425B-A34E-B9E245A875AA}"/>
                </c:ext>
              </c:extLst>
            </c:dLbl>
            <c:dLbl>
              <c:idx val="3"/>
              <c:layout>
                <c:manualLayout>
                  <c:x val="7.2645311115655364E-2"/>
                  <c:y val="-3.7214654836743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23-425B-A34E-B9E245A875AA}"/>
                </c:ext>
              </c:extLst>
            </c:dLbl>
            <c:dLbl>
              <c:idx val="4"/>
              <c:layout>
                <c:manualLayout>
                  <c:x val="-0.12279659689523519"/>
                  <c:y val="-7.46836917663743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23-425B-A34E-B9E245A875AA}"/>
                </c:ext>
              </c:extLst>
            </c:dLbl>
            <c:dLbl>
              <c:idx val="5"/>
              <c:layout>
                <c:manualLayout>
                  <c:x val="-2.1914253520547371E-2"/>
                  <c:y val="6.9309629066958024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23-425B-A34E-B9E245A875A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HR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0.23914709585591504</c:v>
                </c:pt>
                <c:pt idx="1">
                  <c:v>5.4113976022335357E-2</c:v>
                </c:pt>
                <c:pt idx="2">
                  <c:v>0.10310943230962939</c:v>
                </c:pt>
                <c:pt idx="3">
                  <c:v>0.11186839656210654</c:v>
                </c:pt>
                <c:pt idx="4">
                  <c:v>0.14613784419992337</c:v>
                </c:pt>
                <c:pt idx="5">
                  <c:v>0.34562325505009034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23-425B-A34E-B9E245A875A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3D-4D79-A7AC-4407FAFC6ABE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83D-4D79-A7AC-4407FAFC6ABE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7-4D17-9F43-41E1FBA5A1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3C-45F1-B6FF-A58BB5EBA1B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957-4D17-9F43-41E1FBA5A18C}"/>
              </c:ext>
            </c:extLst>
          </c:dPt>
          <c:dLbls>
            <c:dLbl>
              <c:idx val="0"/>
              <c:layout>
                <c:manualLayout>
                  <c:x val="-0.22191366133694845"/>
                  <c:y val="-3.8722526165582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2720901036271"/>
                      <c:h val="0.105325133510974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83D-4D79-A7AC-4407FAFC6ABE}"/>
                </c:ext>
              </c:extLst>
            </c:dLbl>
            <c:dLbl>
              <c:idx val="1"/>
              <c:layout>
                <c:manualLayout>
                  <c:x val="3.6079698034684341E-3"/>
                  <c:y val="-6.43041226220914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bg-BG" dirty="0">
                        <a:solidFill>
                          <a:schemeClr val="bg1"/>
                        </a:solidFill>
                      </a:rPr>
                      <a:t>С</a:t>
                    </a:r>
                    <a:r>
                      <a:rPr lang="bg-BG" sz="10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С</a:t>
                    </a:r>
                    <a:r>
                      <a:rPr lang="bg-BG" dirty="0">
                        <a:solidFill>
                          <a:schemeClr val="bg1"/>
                        </a:solidFill>
                      </a:rPr>
                      <a:t> </a:t>
                    </a:r>
                    <a:fld id="{CDCD22FB-75C4-4725-9AF0-F78E33E43AC1}" type="CATEGORYNAME">
                      <a:rPr lang="en-US" sz="1197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[CATEGORY NAME]</a:t>
                    </a:fld>
                    <a:r>
                      <a:rPr lang="en-US" sz="1197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; </a:t>
                    </a:r>
                    <a:fld id="{8558D5B6-36B5-40A6-A27C-A53FE9279702}" type="VALUE">
                      <a:rPr lang="en-US" sz="1197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[VALUE]</a:t>
                    </a:fld>
                    <a:endParaRPr lang="en-US" sz="1197" b="0" i="0" u="none" strike="noStrike" kern="1200" baseline="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defRPr>
                    </a:pPr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83D-4D79-A7AC-4407FAFC6ABE}"/>
                </c:ext>
              </c:extLst>
            </c:dLbl>
            <c:dLbl>
              <c:idx val="2"/>
              <c:layout>
                <c:manualLayout>
                  <c:x val="-0.11165029621969919"/>
                  <c:y val="1.1698140932960063E-2"/>
                </c:manualLayout>
              </c:layout>
              <c:tx>
                <c:rich>
                  <a:bodyPr/>
                  <a:lstStyle/>
                  <a:p>
                    <a:r>
                      <a:rPr lang="bg-BG" dirty="0"/>
                      <a:t>С </a:t>
                    </a:r>
                    <a:fld id="{CDCD22FB-75C4-4725-9AF0-F78E33E43AC1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fld id="{8558D5B6-36B5-40A6-A27C-A53FE9279702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57-4D17-9F43-41E1FBA5A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без промяна</c:v>
                </c:pt>
                <c:pt idx="1">
                  <c:v>отстъпка</c:v>
                </c:pt>
                <c:pt idx="2">
                  <c:v>надценка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0.48649999999999999</c:v>
                </c:pt>
                <c:pt idx="1">
                  <c:v>0.44850000000000001</c:v>
                </c:pt>
                <c:pt idx="2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7-4D17-9F43-41E1FBA5A18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отстъпка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-0.65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0-435A-BE15-F739C8F051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надценка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00-435A-BE15-F739C8F051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70624512"/>
        <c:axId val="170626048"/>
      </c:barChart>
      <c:catAx>
        <c:axId val="170624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626048"/>
        <c:crosses val="autoZero"/>
        <c:auto val="1"/>
        <c:lblAlgn val="ctr"/>
        <c:lblOffset val="100"/>
        <c:noMultiLvlLbl val="0"/>
      </c:catAx>
      <c:valAx>
        <c:axId val="17062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6245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62-4434-914B-D492930BCF6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62-4434-914B-D492930BCF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62-4434-914B-D492930BCF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62-4434-914B-D492930BCF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62-4434-914B-D492930BCF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362-4434-914B-D492930BCF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62-4434-914B-D492930BCF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362-4434-914B-D492930BCF6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340-44B8-AEDB-72C53B9AC6F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30E-4188-AB41-2AC8E75A7C63}"/>
              </c:ext>
            </c:extLst>
          </c:dPt>
          <c:dLbls>
            <c:dLbl>
              <c:idx val="0"/>
              <c:layout>
                <c:manualLayout>
                  <c:x val="-2.5999560908292561E-2"/>
                  <c:y val="1.17935732263460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62-4434-914B-D492930BCF6A}"/>
                </c:ext>
              </c:extLst>
            </c:dLbl>
            <c:dLbl>
              <c:idx val="1"/>
              <c:layout>
                <c:manualLayout>
                  <c:x val="0.14817196713084926"/>
                  <c:y val="-5.34377196372074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62-4434-914B-D492930BCF6A}"/>
                </c:ext>
              </c:extLst>
            </c:dLbl>
            <c:dLbl>
              <c:idx val="2"/>
              <c:layout>
                <c:manualLayout>
                  <c:x val="1.5310971019947309E-2"/>
                  <c:y val="4.048261891834020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62-4434-914B-D492930BCF6A}"/>
                </c:ext>
              </c:extLst>
            </c:dLbl>
            <c:dLbl>
              <c:idx val="3"/>
              <c:layout>
                <c:manualLayout>
                  <c:x val="1.7225254045916447E-2"/>
                  <c:y val="2.49714950509278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62-4434-914B-D492930BCF6A}"/>
                </c:ext>
              </c:extLst>
            </c:dLbl>
            <c:dLbl>
              <c:idx val="4"/>
              <c:layout>
                <c:manualLayout>
                  <c:x val="-2.2883264333207878E-2"/>
                  <c:y val="-2.78257174487572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62-4434-914B-D492930BCF6A}"/>
                </c:ext>
              </c:extLst>
            </c:dLbl>
            <c:dLbl>
              <c:idx val="5"/>
              <c:layout>
                <c:manualLayout>
                  <c:x val="-4.9278007778196034E-2"/>
                  <c:y val="-1.0490815256039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62-4434-914B-D492930BCF6A}"/>
                </c:ext>
              </c:extLst>
            </c:dLbl>
            <c:dLbl>
              <c:idx val="6"/>
              <c:layout>
                <c:manualLayout>
                  <c:x val="-0.18453550370091582"/>
                  <c:y val="-6.54464519052239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62-4434-914B-D492930BCF6A}"/>
                </c:ext>
              </c:extLst>
            </c:dLbl>
            <c:dLbl>
              <c:idx val="7"/>
              <c:layout>
                <c:manualLayout>
                  <c:x val="-9.2121832266967754E-2"/>
                  <c:y val="3.9283609436847178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62-4434-914B-D492930BCF6A}"/>
                </c:ext>
              </c:extLst>
            </c:dLbl>
            <c:dLbl>
              <c:idx val="8"/>
              <c:layout>
                <c:manualLayout>
                  <c:x val="-0.13858110651110278"/>
                  <c:y val="6.4168750955169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40-44B8-AEDB-72C53B9AC6F2}"/>
                </c:ext>
              </c:extLst>
            </c:dLbl>
            <c:dLbl>
              <c:idx val="9"/>
              <c:layout>
                <c:manualLayout>
                  <c:x val="-0.15394100489273616"/>
                  <c:y val="1.84096619870092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30E-4188-AB41-2AC8E75A7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AccessFinance</c:v>
                </c:pt>
                <c:pt idx="1">
                  <c:v>Adwisers</c:v>
                </c:pt>
                <c:pt idx="2">
                  <c:v>EasyCredit</c:v>
                </c:pt>
                <c:pt idx="3">
                  <c:v>FastFinance</c:v>
                </c:pt>
                <c:pt idx="4">
                  <c:v>Ibancar</c:v>
                </c:pt>
                <c:pt idx="5">
                  <c:v>iCredit Poland</c:v>
                </c:pt>
                <c:pt idx="6">
                  <c:v>iCredit Romania</c:v>
                </c:pt>
                <c:pt idx="7">
                  <c:v>Kviku</c:v>
                </c:pt>
                <c:pt idx="8">
                  <c:v>NordCard</c:v>
                </c:pt>
                <c:pt idx="9">
                  <c:v>Super Easy (by EasyCredit)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0.13272022360472455</c:v>
                </c:pt>
                <c:pt idx="1">
                  <c:v>9.286809124515372E-3</c:v>
                </c:pt>
                <c:pt idx="2">
                  <c:v>0.11766296997565594</c:v>
                </c:pt>
                <c:pt idx="3">
                  <c:v>2.894238571814985E-2</c:v>
                </c:pt>
                <c:pt idx="4">
                  <c:v>0.12081868181408349</c:v>
                </c:pt>
                <c:pt idx="5">
                  <c:v>3.3180055901181137E-2</c:v>
                </c:pt>
                <c:pt idx="6">
                  <c:v>0.187629609593364</c:v>
                </c:pt>
                <c:pt idx="7">
                  <c:v>0.2683256694617257</c:v>
                </c:pt>
                <c:pt idx="8">
                  <c:v>8.8089441889820569E-2</c:v>
                </c:pt>
                <c:pt idx="9">
                  <c:v>9.9179514922008829E-4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62-4434-914B-D492930BCF6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E3-4696-9098-3F7565C5D499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E3-4696-9098-3F7565C5D4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E3-4696-9098-3F7565C5D4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E3-4696-9098-3F7565C5D4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0E0-4BA1-9F7F-3EEB8B38C138}"/>
              </c:ext>
            </c:extLst>
          </c:dPt>
          <c:dLbls>
            <c:dLbl>
              <c:idx val="0"/>
              <c:layout>
                <c:manualLayout>
                  <c:x val="1.5365625720113681E-2"/>
                  <c:y val="-8.861333647626113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E3-4696-9098-3F7565C5D499}"/>
                </c:ext>
              </c:extLst>
            </c:dLbl>
            <c:dLbl>
              <c:idx val="1"/>
              <c:layout>
                <c:manualLayout>
                  <c:x val="-0.19622191023222865"/>
                  <c:y val="-5.00240236492712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E3-4696-9098-3F7565C5D499}"/>
                </c:ext>
              </c:extLst>
            </c:dLbl>
            <c:dLbl>
              <c:idx val="3"/>
              <c:layout>
                <c:manualLayout>
                  <c:x val="-0.18990061270185515"/>
                  <c:y val="-6.97066902075830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E3-4696-9098-3F7565C5D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BGN</c:v>
                </c:pt>
                <c:pt idx="1">
                  <c:v>EUR</c:v>
                </c:pt>
                <c:pt idx="2">
                  <c:v>PLN</c:v>
                </c:pt>
                <c:pt idx="3">
                  <c:v>RON</c:v>
                </c:pt>
                <c:pt idx="4">
                  <c:v>RUB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0.14994139392300063</c:v>
                </c:pt>
                <c:pt idx="1">
                  <c:v>0.78874763321612118</c:v>
                </c:pt>
                <c:pt idx="2">
                  <c:v>2.5245694707420429E-3</c:v>
                </c:pt>
                <c:pt idx="3">
                  <c:v>7.0327292399242633E-3</c:v>
                </c:pt>
                <c:pt idx="4">
                  <c:v>5.1753674150211884E-2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E3-4696-9098-3F7565C5D49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68A6D-7F03-4A7C-B8BA-F72AECC05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BD1D3-B58D-460B-BDD3-05625B7E2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68CB-0337-488A-8838-D9811755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BDB-5DF9-4717-94F8-6993E2CD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29C5-10AB-49B2-B521-1F2E369E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9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F4B8-DCE5-4127-B2AA-4F2CD3ED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CA083-32F6-45D7-B29C-0B6187D77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2031-8A96-45C6-873D-C5074A36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1E1B-194A-4238-B3C3-5459A26F8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DC1A4-DB9D-4A51-AA44-BFF49CE0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772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DD23E-F189-468B-BB8C-A635D0747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0F1C8-66A1-429F-8A31-59EA6BCC6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E672-D605-4ADC-B206-87A2EA5D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8C5A-6872-42DD-B499-3BCF570D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BC971-71E5-48D7-AD0F-5B59DE1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5889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15612" y="992766"/>
            <a:ext cx="11360801" cy="2736801"/>
          </a:xfrm>
          <a:prstGeom prst="rect">
            <a:avLst/>
          </a:prstGeom>
        </p:spPr>
        <p:txBody>
          <a:bodyPr anchor="b"/>
          <a:lstStyle>
            <a:lvl1pPr algn="ctr">
              <a:defRPr sz="6933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599" y="3778834"/>
            <a:ext cx="11360803" cy="1056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1pPr>
            <a:lvl2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2pPr>
            <a:lvl3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3pPr>
            <a:lvl4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4pPr>
            <a:lvl5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4401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8525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15599" y="1536633"/>
            <a:ext cx="5333203" cy="4555200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23"/>
          <p:cNvSpPr txBox="1">
            <a:spLocks noGrp="1"/>
          </p:cNvSpPr>
          <p:nvPr>
            <p:ph type="body" sz="half" idx="13"/>
          </p:nvPr>
        </p:nvSpPr>
        <p:spPr>
          <a:xfrm>
            <a:off x="6443199" y="1536633"/>
            <a:ext cx="5333203" cy="4555200"/>
          </a:xfrm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17316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1" cy="1007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600" y="1852800"/>
            <a:ext cx="3744001" cy="423920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389256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653668" y="600200"/>
            <a:ext cx="8490401" cy="5454401"/>
          </a:xfrm>
          <a:prstGeom prst="rect">
            <a:avLst/>
          </a:prstGeom>
        </p:spPr>
        <p:txBody>
          <a:bodyPr anchor="ctr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623330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36"/>
          <p:cNvSpPr/>
          <p:nvPr/>
        </p:nvSpPr>
        <p:spPr>
          <a:xfrm>
            <a:off x="6096000" y="-166"/>
            <a:ext cx="6096000" cy="68580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60959" rIns="60959" anchor="ctr"/>
          <a:lstStyle/>
          <a:p>
            <a:endParaRPr sz="2400"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354000" y="1644234"/>
            <a:ext cx="5393600" cy="1976401"/>
          </a:xfrm>
          <a:prstGeom prst="rect">
            <a:avLst/>
          </a:prstGeom>
        </p:spPr>
        <p:txBody>
          <a:bodyPr anchor="b"/>
          <a:lstStyle>
            <a:lvl1pPr algn="ctr"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000" y="3737434"/>
            <a:ext cx="5393600" cy="1646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39"/>
          <p:cNvSpPr txBox="1">
            <a:spLocks noGrp="1"/>
          </p:cNvSpPr>
          <p:nvPr>
            <p:ph type="body" sz="half" idx="13"/>
          </p:nvPr>
        </p:nvSpPr>
        <p:spPr>
          <a:xfrm>
            <a:off x="6586000" y="965432"/>
            <a:ext cx="5116000" cy="4926803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079847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599" y="5640768"/>
            <a:ext cx="7998403" cy="8068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buClrTx/>
              <a:buSzTx/>
              <a:buNone/>
            </a:lvl1pPr>
            <a:lvl2pPr>
              <a:lnSpc>
                <a:spcPct val="100000"/>
              </a:lnSpc>
              <a:spcBef>
                <a:spcPts val="0"/>
              </a:spcBef>
              <a:buClrTx/>
            </a:lvl2pPr>
            <a:lvl3pPr>
              <a:lnSpc>
                <a:spcPct val="100000"/>
              </a:lnSpc>
              <a:spcBef>
                <a:spcPts val="0"/>
              </a:spcBef>
              <a:buClrTx/>
            </a:lvl3pPr>
            <a:lvl4pPr>
              <a:lnSpc>
                <a:spcPct val="100000"/>
              </a:lnSpc>
              <a:spcBef>
                <a:spcPts val="0"/>
              </a:spcBef>
              <a:buClrTx/>
            </a:lvl4pPr>
            <a:lvl5pPr>
              <a:lnSpc>
                <a:spcPct val="100000"/>
              </a:lnSpc>
              <a:spcBef>
                <a:spcPts val="0"/>
              </a:spcBef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61925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415599" y="1474833"/>
            <a:ext cx="11360803" cy="2618000"/>
          </a:xfrm>
          <a:prstGeom prst="rect">
            <a:avLst/>
          </a:prstGeom>
        </p:spPr>
        <p:txBody>
          <a:bodyPr anchor="b"/>
          <a:lstStyle>
            <a:lvl1pPr algn="ctr">
              <a:defRPr sz="16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15599" y="4202967"/>
            <a:ext cx="11360803" cy="17344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8914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14F5-4C86-448B-9582-550BDCE0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6240-1F76-41DF-83FA-65349FA4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C2E7-D76D-4402-9DF4-F07C0DA0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954FB-B253-4C32-B8AD-08F10FA1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F18B8-2C51-492E-A01A-4A5E3B83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8497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7B12-2A36-451C-9C0E-55B75C66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3F4FC-0865-49AB-9221-5CC4DFA2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065F8-1167-4117-8BA6-841553FF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44B05-D708-4AFF-AA9C-4991A64D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0B842-A09D-4CDC-97F0-21F00FB9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5667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E919-0972-4AF2-B91C-9EEC53E5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9B8F-1137-4600-9D88-9AFEB49F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B555-215D-43EA-853C-C78FBB24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5D157-F2AC-49E5-B2FA-C630C2A6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5CF2D-0E40-43AA-AEB7-D328B0D2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8503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211B-A27F-42E0-8FCE-3D13232B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485BC-89BF-4F95-A8B1-373C5C3F2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21B85-4739-42CC-B1AD-9364A40F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A1A47-EC9C-4BAB-B25B-66503750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6BD1A-C478-45B9-9625-C320F62A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4971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BCE5-779E-465D-8C6F-9E5C2C97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77390-D21A-44D8-AE9E-5AD34003E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EA1F9-18E0-4712-8DCD-26F659A1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42F81-920C-4066-A938-2F2B9236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F0056-0450-4881-97AC-F4BB5367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01CA0-1291-407D-A7B3-80EFA030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386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39DB-15DF-42B1-A27E-70B8259F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5FCBD-1846-40A5-A4A4-A73145C87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8526D-EFF8-4FB4-A4EE-6C2ACE8C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4B72F-A8D3-4782-9EF9-78628656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4AE33-9DD3-44A2-A6B0-21AD5CF1C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BAA08-FB19-4CA9-A123-B194879C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8CD60-D8AE-4942-A4FE-7A19174A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0B59E-7B43-446C-A835-29EF4F8C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5285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E2FB5-30E3-4CAB-94BC-D40AE5AA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D8940-C48B-4823-AE7E-1C1E20F5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50747-90DA-485A-B199-67E0DB40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75B8F-6D9C-4B42-B148-BD3A56D6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3412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4A0C2-E03C-4491-BB02-227F4FF7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545B5-FF6A-490D-BDBF-0CF08839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5260-9ECC-4487-B1D5-B78F9B9F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1861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0CC2-DED6-4301-9057-9419C5FA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83501-B6BF-4811-8BF7-E86901AA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D678-DCC3-4C79-9381-C1E4D539D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8E970-3DFF-4527-A9D1-B5231601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10C6C-336A-48A5-8C19-ABA2D30A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1543-FC5A-4688-99D7-C684F7F9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8313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8CA5-A4E8-4FB5-9123-C9069C7B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0D774-4DEE-4E3D-82A5-A5E5561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35303-9FAB-4815-8B10-8F7ED13FC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84D9D-4921-45EB-8450-2B34E44E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8BA09-CE4E-4AF6-B900-A75CF3F3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97402-5778-4885-BB52-B679E29A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28758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F5F9-7928-437D-9674-7DDD7460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C4697-5FEB-4019-8FD1-EF60E77D0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9797A-E5B7-47C9-81D9-04AEB64B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43EE1-D7B3-4062-BDA9-D0EEA76A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BDA78-3DF7-4053-A402-D566EED6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584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F568-4480-47F1-B753-70EDB9E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43D47-EBAB-4DFD-9807-525D0B9C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5731-60E9-400D-82C6-BC7BA1A9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63FD-FD49-4412-A101-DDFC322B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E6B0E-86C0-4C8B-A697-55141095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6292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13D14-76D2-4576-BB11-86148B611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A7856-6F48-4AFB-B5D8-61456004D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F7BDD-1034-4609-90AC-97606A52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4CA4E-A838-41AA-9992-01956FBD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5DFC4-6ECE-4699-921A-E2856EEF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899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3A3D-A4E5-40BA-A8C1-58798785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2F8B-5D6D-40A0-8701-EE42F5261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A5FFC-6200-45E7-86A9-B873B3013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BFD69-A060-4179-AA93-F87288B5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5CF70-3C14-4949-804E-F8FA4303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7A56C-0E86-478D-A352-67258131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49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F635-A208-4273-A17D-66042A15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948C7-75EF-4EFB-B357-A04794727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637C-3B98-4901-A385-2F0DB8557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E8C19-34B9-4E80-A1B4-ECF83E26F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E6F89-6B84-499D-8E2E-7E499D300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E1817-3D38-4FF8-856B-5402916B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BAFA7-A548-4BBE-823D-8C27991D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6FADC-80F1-4B78-A30E-D17A5987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07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BAB2-4175-4FBD-8C0E-168EEBD45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25412-A8C0-4404-B932-A8249C8D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F0079-83EA-44F2-B163-3DB5D704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9A672-95F3-47E0-B529-196BCF6B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07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8364C-3951-41AD-A50E-5BC2D411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65D72-AA6D-4751-8725-22814626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4403E-60D7-42B4-A013-C82AB138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072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2101-083A-403B-B0C3-6807A760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52B9-334A-4C32-ABFF-3F660A77B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03F86-9FF0-46FB-A97A-D5D9A29D3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EC554-246E-48D0-B87E-A0806D1D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0C23D-DFCD-4AEE-8553-A8D600AD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2FFD8-F8BF-484F-9969-9A3C3851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139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73FA-59D4-47DF-B92C-EF77F216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DEDDE-E58A-4663-8D4F-D998D3C30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8A194-237D-4C39-A756-ACF676FAE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C7124-E6B8-4975-B2E3-DCFC9D4F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27020-E717-44DB-9C19-548AC6D1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4F952-0AB0-4B28-A516-FDC70B5C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654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8E266-3F37-4933-9FC3-068A668A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79AB9-0423-40B6-B8A5-3FA9157C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B8DF7-37C2-4E43-B3A3-232078C72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DD13-D582-4279-BF8A-47FB773C6961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E9D8-F96C-4012-A025-03C55666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40E0-3A1D-4A6A-8728-65F713657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362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15599" y="593368"/>
            <a:ext cx="11360803" cy="7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15599" y="1536633"/>
            <a:ext cx="11360803" cy="455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333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735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/>
  <p:txStyles>
    <p:titleStyle>
      <a:lvl1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9ACB7-0F8F-45CA-BDA2-50C8F865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B7F7F-0A14-44A2-B235-F291C3F8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93538-50E6-420F-A92F-267BCC278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F65D-4CE5-41C4-B407-38EAA4F02B8C}" type="datetimeFigureOut">
              <a:rPr lang="bg-BG" smtClean="0"/>
              <a:t>03.09.2021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E6BC-9B0D-4536-B3BC-5438655F9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1F22C-B280-41AC-82D9-770A709CE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20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2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8D04E0B-096A-488D-984F-A98B8CF10B97}"/>
              </a:ext>
            </a:extLst>
          </p:cNvPr>
          <p:cNvSpPr txBox="1">
            <a:spLocks/>
          </p:cNvSpPr>
          <p:nvPr/>
        </p:nvSpPr>
        <p:spPr>
          <a:xfrm>
            <a:off x="450198" y="2649455"/>
            <a:ext cx="8203607" cy="1559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6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cs typeface="Helvetica"/>
              </a:rPr>
              <a:t>Месечен портфейл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400" b="1" noProof="0" dirty="0">
                <a:solidFill>
                  <a:srgbClr val="92D050"/>
                </a:solidFill>
                <a:latin typeface="Calibri "/>
                <a:cs typeface="Helvetica"/>
              </a:rPr>
              <a:t>август </a:t>
            </a:r>
            <a:r>
              <a:rPr kumimoji="0" lang="bg-BG" sz="4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 "/>
                <a:cs typeface="Helvetica"/>
              </a:rPr>
              <a:t>2021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C34D-898E-42F2-8235-D4395AE1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98" y="344793"/>
            <a:ext cx="11360803" cy="763601"/>
          </a:xfrm>
        </p:spPr>
        <p:txBody>
          <a:bodyPr>
            <a:normAutofit fontScale="90000"/>
          </a:bodyPr>
          <a:lstStyle/>
          <a:p>
            <a: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Бърз преглед</a:t>
            </a: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bg-BG" sz="36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0A107-759C-4E5A-A421-C9FB626A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923" y="1108394"/>
            <a:ext cx="11360803" cy="54877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Access Finance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вече заема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3.65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% от качените кредити и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4.43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% от сумата на качените кредити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Easy Credit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и </a:t>
            </a:r>
            <a:r>
              <a:rPr lang="en-US" sz="3100" b="1" dirty="0" err="1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iCredit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Румъния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са с най-голяма сума на качените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кредити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Най-висока средна доходност от кредитите на </a:t>
            </a:r>
            <a:r>
              <a:rPr lang="en-US" sz="3100" b="1" dirty="0" err="1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iCredit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Румъния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и </a:t>
            </a:r>
            <a:r>
              <a:rPr lang="en-US" sz="3100" b="1" dirty="0" err="1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Kviku</a:t>
            </a:r>
            <a:endParaRPr lang="en-US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Най-голям брой от качените кредити на първичен пазар са в клас А и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buNone/>
            </a:pPr>
            <a:endParaRPr lang="bg-B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2762CB-DC42-48C1-9454-155FC03050B0}"/>
              </a:ext>
            </a:extLst>
          </p:cNvPr>
          <p:cNvSpPr txBox="1">
            <a:spLocks/>
          </p:cNvSpPr>
          <p:nvPr/>
        </p:nvSpPr>
        <p:spPr>
          <a:xfrm>
            <a:off x="246923" y="2721169"/>
            <a:ext cx="11360803" cy="5072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>
            <a:lvl1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bg-BG" sz="3600" b="1" kern="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153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C0F4-B4E0-4845-8BAD-3C732C99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04" y="902599"/>
            <a:ext cx="5353234" cy="1223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0" u="none" strike="noStrike" dirty="0">
                <a:effectLst/>
                <a:latin typeface="Calibri" panose="020F0502020204030204" pitchFamily="34" charset="0"/>
              </a:rPr>
              <a:t>% на броя качени кредити по оригинатор</a:t>
            </a:r>
            <a:br>
              <a:rPr lang="ru-RU" sz="4400" b="1" i="0" u="none" strike="noStrike" dirty="0">
                <a:effectLst/>
                <a:latin typeface="Calibri" panose="020F0502020204030204" pitchFamily="34" charset="0"/>
              </a:rPr>
            </a:br>
            <a:endParaRPr lang="bg-B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A14AE1-CAD3-42EC-AF4B-E6135BA9C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197760"/>
              </p:ext>
            </p:extLst>
          </p:nvPr>
        </p:nvGraphicFramePr>
        <p:xfrm>
          <a:off x="-137160" y="1348946"/>
          <a:ext cx="6556248" cy="528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9601F66-1233-4A1C-AAB2-802D049AB56C}"/>
              </a:ext>
            </a:extLst>
          </p:cNvPr>
          <p:cNvSpPr txBox="1">
            <a:spLocks/>
          </p:cNvSpPr>
          <p:nvPr/>
        </p:nvSpPr>
        <p:spPr>
          <a:xfrm>
            <a:off x="5974103" y="917377"/>
            <a:ext cx="5932332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на сумата на качените кредити по оригинатор</a:t>
            </a:r>
            <a:b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bg-BG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C897A50-798B-454B-A3C3-F97612952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071265"/>
              </p:ext>
            </p:extLst>
          </p:nvPr>
        </p:nvGraphicFramePr>
        <p:xfrm>
          <a:off x="5688538" y="1367745"/>
          <a:ext cx="6429481" cy="528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20236B6-96A5-4346-972C-A51934951F38}"/>
              </a:ext>
            </a:extLst>
          </p:cNvPr>
          <p:cNvSpPr/>
          <p:nvPr/>
        </p:nvSpPr>
        <p:spPr>
          <a:xfrm>
            <a:off x="0" y="304894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ea typeface="+mn-ea"/>
                <a:cs typeface="Helvetica"/>
              </a:rPr>
              <a:t>Първичен пазар</a:t>
            </a:r>
          </a:p>
        </p:txBody>
      </p:sp>
    </p:spTree>
    <p:extLst>
      <p:ext uri="{BB962C8B-B14F-4D97-AF65-F5344CB8AC3E}">
        <p14:creationId xmlns:p14="http://schemas.microsoft.com/office/powerpoint/2010/main" val="167739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44E9AE6-D1B7-4C27-BDCB-1D5756FE771D}"/>
              </a:ext>
            </a:extLst>
          </p:cNvPr>
          <p:cNvSpPr txBox="1">
            <a:spLocks/>
          </p:cNvSpPr>
          <p:nvPr/>
        </p:nvSpPr>
        <p:spPr>
          <a:xfrm>
            <a:off x="2059248" y="697920"/>
            <a:ext cx="8159973" cy="1457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Средна доходност на качените кредити по оригинатор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bg-B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AA4FE37C-55A5-4963-B29F-10F119481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028814"/>
              </p:ext>
            </p:extLst>
          </p:nvPr>
        </p:nvGraphicFramePr>
        <p:xfrm>
          <a:off x="1207362" y="1526959"/>
          <a:ext cx="10439217" cy="170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BB7A1E36-B00C-4434-A657-8DD9298C96BC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ea typeface="+mn-ea"/>
                <a:cs typeface="Helvetica"/>
              </a:rPr>
              <a:t>Първичен пазар</a:t>
            </a: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802109D9-7851-444E-B954-C19DB4858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979614"/>
              </p:ext>
            </p:extLst>
          </p:nvPr>
        </p:nvGraphicFramePr>
        <p:xfrm>
          <a:off x="7132936" y="3513348"/>
          <a:ext cx="4513643" cy="34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32F6FB7-BDB7-401E-B316-6258706680F4}"/>
              </a:ext>
            </a:extLst>
          </p:cNvPr>
          <p:cNvSpPr txBox="1"/>
          <p:nvPr/>
        </p:nvSpPr>
        <p:spPr>
          <a:xfrm>
            <a:off x="6571583" y="3164184"/>
            <a:ext cx="548411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 на качените кредити според рисковите класове</a:t>
            </a:r>
            <a:endParaRPr kumimoji="0" lang="bg-BG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60D9369A-DCC5-45B1-A388-9EAFBB3DE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20669"/>
              </p:ext>
            </p:extLst>
          </p:nvPr>
        </p:nvGraphicFramePr>
        <p:xfrm>
          <a:off x="1207362" y="4314363"/>
          <a:ext cx="4708568" cy="183116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346170">
                  <a:extLst>
                    <a:ext uri="{9D8B030D-6E8A-4147-A177-3AD203B41FA5}">
                      <a16:colId xmlns:a16="http://schemas.microsoft.com/office/drawing/2014/main" val="2048891886"/>
                    </a:ext>
                  </a:extLst>
                </a:gridCol>
                <a:gridCol w="2362398">
                  <a:extLst>
                    <a:ext uri="{9D8B030D-6E8A-4147-A177-3AD203B41FA5}">
                      <a16:colId xmlns:a16="http://schemas.microsoft.com/office/drawing/2014/main" val="1251544859"/>
                    </a:ext>
                  </a:extLst>
                </a:gridCol>
              </a:tblGrid>
              <a:tr h="668774">
                <a:tc>
                  <a:txBody>
                    <a:bodyPr/>
                    <a:lstStyle/>
                    <a:p>
                      <a:pPr algn="ctr"/>
                      <a:r>
                        <a:rPr lang="bg-BG" dirty="0"/>
                        <a:t>Гаранция за обратно изкупуване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/>
                        <a:t>% кредити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116252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дни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927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дни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518014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дни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2056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1A78318-0D4D-492D-9060-05C2FFE39E7B}"/>
              </a:ext>
            </a:extLst>
          </p:cNvPr>
          <p:cNvSpPr txBox="1"/>
          <p:nvPr/>
        </p:nvSpPr>
        <p:spPr>
          <a:xfrm>
            <a:off x="307943" y="3234848"/>
            <a:ext cx="61539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 на качените кредити според гаранцията за обратно изкупуване</a:t>
            </a:r>
            <a:endParaRPr kumimoji="0" lang="bg-BG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C0F4-B4E0-4845-8BAD-3C732C99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26" y="1002371"/>
            <a:ext cx="4601918" cy="1193569"/>
          </a:xfrm>
        </p:spPr>
        <p:txBody>
          <a:bodyPr>
            <a:normAutofit/>
          </a:bodyPr>
          <a:lstStyle/>
          <a:p>
            <a:r>
              <a:rPr lang="bg-BG" sz="2400" b="1" dirty="0">
                <a:latin typeface="Calibri" panose="020F0502020204030204" pitchFamily="34" charset="0"/>
              </a:rPr>
              <a:t>Кредити с отстъпка/надценка</a:t>
            </a:r>
            <a:endParaRPr lang="bg-BG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A14AE1-CAD3-42EC-AF4B-E6135BA9C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8454"/>
              </p:ext>
            </p:extLst>
          </p:nvPr>
        </p:nvGraphicFramePr>
        <p:xfrm>
          <a:off x="6767124" y="1929415"/>
          <a:ext cx="5336242" cy="461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7D0D763-3ACD-4590-98B5-1ABB20171CF6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ea typeface="+mn-ea"/>
                <a:cs typeface="Helvetica"/>
              </a:rPr>
              <a:t>Вторичен пазар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4320D5B0-74A7-4053-A73B-C5BABAE0A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087666"/>
              </p:ext>
            </p:extLst>
          </p:nvPr>
        </p:nvGraphicFramePr>
        <p:xfrm>
          <a:off x="1909754" y="2827986"/>
          <a:ext cx="4186246" cy="371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id="{5D0AA64F-AD7B-46C5-9436-6E36A550D2AF}"/>
              </a:ext>
            </a:extLst>
          </p:cNvPr>
          <p:cNvSpPr txBox="1">
            <a:spLocks/>
          </p:cNvSpPr>
          <p:nvPr/>
        </p:nvSpPr>
        <p:spPr>
          <a:xfrm>
            <a:off x="1901555" y="1899521"/>
            <a:ext cx="4601918" cy="1193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Средна отстъпка/надценка</a:t>
            </a:r>
          </a:p>
        </p:txBody>
      </p:sp>
      <p:graphicFrame>
        <p:nvGraphicFramePr>
          <p:cNvPr id="21" name="Table 2">
            <a:extLst>
              <a:ext uri="{FF2B5EF4-FFF2-40B4-BE49-F238E27FC236}">
                <a16:creationId xmlns:a16="http://schemas.microsoft.com/office/drawing/2014/main" id="{161EBBC7-CD32-4178-82D2-89B504195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75883"/>
              </p:ext>
            </p:extLst>
          </p:nvPr>
        </p:nvGraphicFramePr>
        <p:xfrm>
          <a:off x="822960" y="1049409"/>
          <a:ext cx="5953037" cy="850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1226">
                  <a:extLst>
                    <a:ext uri="{9D8B030D-6E8A-4147-A177-3AD203B41FA5}">
                      <a16:colId xmlns:a16="http://schemas.microsoft.com/office/drawing/2014/main" val="1296832034"/>
                    </a:ext>
                  </a:extLst>
                </a:gridCol>
                <a:gridCol w="3701811">
                  <a:extLst>
                    <a:ext uri="{9D8B030D-6E8A-4147-A177-3AD203B41FA5}">
                      <a16:colId xmlns:a16="http://schemas.microsoft.com/office/drawing/2014/main" val="125532674"/>
                    </a:ext>
                  </a:extLst>
                </a:gridCol>
              </a:tblGrid>
              <a:tr h="51392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Транзакции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Брой уникални инвеститори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20807796"/>
                  </a:ext>
                </a:extLst>
              </a:tr>
              <a:tr h="336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11091</a:t>
                      </a:r>
                      <a:endParaRPr lang="bg-BG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  <a:endParaRPr lang="bg-BG" sz="18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762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49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931EB97-FEA0-4413-928E-3A6DC2ECF349}"/>
              </a:ext>
            </a:extLst>
          </p:cNvPr>
          <p:cNvGraphicFramePr>
            <a:graphicFrameLocks/>
          </p:cNvGraphicFramePr>
          <p:nvPr/>
        </p:nvGraphicFramePr>
        <p:xfrm>
          <a:off x="6469535" y="1934539"/>
          <a:ext cx="5722465" cy="481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0A8B84B-7631-4E8E-A7A3-702909F8290C}"/>
              </a:ext>
            </a:extLst>
          </p:cNvPr>
          <p:cNvSpPr txBox="1">
            <a:spLocks/>
          </p:cNvSpPr>
          <p:nvPr/>
        </p:nvSpPr>
        <p:spPr>
          <a:xfrm>
            <a:off x="6296846" y="901591"/>
            <a:ext cx="5401803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на броя продадени кредити по оригинатор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8253D8-2482-4B5A-B676-B3F62B49FFE9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ea typeface="+mn-ea"/>
                <a:cs typeface="Helvetica"/>
              </a:rPr>
              <a:t>Вторичен пазар</a:t>
            </a: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B84808A2-2A19-48D8-BC77-FA1419DB2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314483"/>
              </p:ext>
            </p:extLst>
          </p:nvPr>
        </p:nvGraphicFramePr>
        <p:xfrm>
          <a:off x="5525311" y="2109782"/>
          <a:ext cx="6376800" cy="4828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74C71724-61B9-4376-8F63-F4A036CC3F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530625"/>
              </p:ext>
            </p:extLst>
          </p:nvPr>
        </p:nvGraphicFramePr>
        <p:xfrm>
          <a:off x="405298" y="2109782"/>
          <a:ext cx="5624112" cy="475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B5A4F16-956F-4B1D-90EA-F3D04BCFFDC4}"/>
              </a:ext>
            </a:extLst>
          </p:cNvPr>
          <p:cNvSpPr txBox="1">
            <a:spLocks/>
          </p:cNvSpPr>
          <p:nvPr/>
        </p:nvSpPr>
        <p:spPr>
          <a:xfrm>
            <a:off x="484326" y="901591"/>
            <a:ext cx="5466056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на броя продадени кредити във валута</a:t>
            </a:r>
            <a:endParaRPr kumimoji="0" lang="bg-B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63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9306</TotalTime>
  <Words>280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</vt:lpstr>
      <vt:lpstr>Calibri Light</vt:lpstr>
      <vt:lpstr>Office Theme</vt:lpstr>
      <vt:lpstr>Simple Light</vt:lpstr>
      <vt:lpstr>1_Office Theme</vt:lpstr>
      <vt:lpstr>PowerPoint Presentation</vt:lpstr>
      <vt:lpstr>Бърз преглед   </vt:lpstr>
      <vt:lpstr>% на броя качени кредити по оригинатор </vt:lpstr>
      <vt:lpstr>PowerPoint Presentation</vt:lpstr>
      <vt:lpstr>Кредити с отстъпка/надценка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Chinovska</dc:creator>
  <cp:lastModifiedBy>Neli Halembakova</cp:lastModifiedBy>
  <cp:revision>138</cp:revision>
  <dcterms:created xsi:type="dcterms:W3CDTF">2020-02-04T07:44:42Z</dcterms:created>
  <dcterms:modified xsi:type="dcterms:W3CDTF">2021-09-03T10:34:45Z</dcterms:modified>
</cp:coreProperties>
</file>