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9" r:id="rId3"/>
  </p:sldMasterIdLst>
  <p:sldIdLst>
    <p:sldId id="346" r:id="rId4"/>
    <p:sldId id="348" r:id="rId5"/>
    <p:sldId id="350" r:id="rId6"/>
    <p:sldId id="351" r:id="rId7"/>
    <p:sldId id="355" r:id="rId8"/>
    <p:sldId id="357" r:id="rId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33"/>
    <a:srgbClr val="F7C3A0"/>
    <a:srgbClr val="ED7D31"/>
    <a:srgbClr val="BFBFBF"/>
    <a:srgbClr val="002060"/>
    <a:srgbClr val="DCEBD2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7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06773386241644"/>
          <c:y val="9.1361083724997891E-2"/>
          <c:w val="0.6621161981670004"/>
          <c:h val="0.82208802500694067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957-4D17-9F43-41E1FBA5A18C}"/>
              </c:ext>
            </c:extLst>
          </c:dPt>
          <c:dPt>
            <c:idx val="1"/>
            <c:bubble3D val="0"/>
            <c:spPr>
              <a:solidFill>
                <a:srgbClr val="DCEBD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957-4D17-9F43-41E1FBA5A18C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57-4D17-9F43-41E1FBA5A18C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22-48AF-9186-352223B8E7F1}"/>
              </c:ext>
            </c:extLst>
          </c:dPt>
          <c:dPt>
            <c:idx val="4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957-4D17-9F43-41E1FBA5A18C}"/>
              </c:ext>
            </c:extLst>
          </c:dPt>
          <c:dPt>
            <c:idx val="5"/>
            <c:bubble3D val="0"/>
            <c:spPr>
              <a:solidFill>
                <a:srgbClr val="F7C3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22-48AF-9186-352223B8E7F1}"/>
              </c:ext>
            </c:extLst>
          </c:dPt>
          <c:dPt>
            <c:idx val="6"/>
            <c:bubble3D val="0"/>
            <c:spPr>
              <a:solidFill>
                <a:srgbClr val="FFCD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F22-48AF-9186-352223B8E7F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F22-48AF-9186-352223B8E7F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957-4D17-9F43-41E1FBA5A18C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F22-48AF-9186-352223B8E7F1}"/>
              </c:ext>
            </c:extLst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FE7-408F-8BE7-493685356101}"/>
              </c:ext>
            </c:extLst>
          </c:dPt>
          <c:dLbls>
            <c:dLbl>
              <c:idx val="0"/>
              <c:layout>
                <c:manualLayout>
                  <c:x val="-8.9338902372210441E-2"/>
                  <c:y val="0.133886593842120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57-4D17-9F43-41E1FBA5A18C}"/>
                </c:ext>
              </c:extLst>
            </c:dLbl>
            <c:dLbl>
              <c:idx val="1"/>
              <c:layout>
                <c:manualLayout>
                  <c:x val="-0.23877666006533005"/>
                  <c:y val="-0.13330084875277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57-4D17-9F43-41E1FBA5A18C}"/>
                </c:ext>
              </c:extLst>
            </c:dLbl>
            <c:dLbl>
              <c:idx val="2"/>
              <c:layout>
                <c:manualLayout>
                  <c:x val="-6.8359677669301094E-2"/>
                  <c:y val="3.25769337257743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57-4D17-9F43-41E1FBA5A18C}"/>
                </c:ext>
              </c:extLst>
            </c:dLbl>
            <c:dLbl>
              <c:idx val="3"/>
              <c:layout>
                <c:manualLayout>
                  <c:x val="-8.8137300480396724E-2"/>
                  <c:y val="-7.45579830825152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44862732465276"/>
                      <c:h val="5.82514306535006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F22-48AF-9186-352223B8E7F1}"/>
                </c:ext>
              </c:extLst>
            </c:dLbl>
            <c:dLbl>
              <c:idx val="4"/>
              <c:layout>
                <c:manualLayout>
                  <c:x val="6.9790068954072512E-2"/>
                  <c:y val="-0.105888622455569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57-4D17-9F43-41E1FBA5A18C}"/>
                </c:ext>
              </c:extLst>
            </c:dLbl>
            <c:dLbl>
              <c:idx val="5"/>
              <c:layout>
                <c:manualLayout>
                  <c:x val="0.16907650534268989"/>
                  <c:y val="-0.143619469083529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22196719831214"/>
                      <c:h val="7.351508033210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F22-48AF-9186-352223B8E7F1}"/>
                </c:ext>
              </c:extLst>
            </c:dLbl>
            <c:dLbl>
              <c:idx val="6"/>
              <c:layout>
                <c:manualLayout>
                  <c:x val="0.16790884054416486"/>
                  <c:y val="9.8559328421381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23275995660933"/>
                      <c:h val="9.28607653811585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F22-48AF-9186-352223B8E7F1}"/>
                </c:ext>
              </c:extLst>
            </c:dLbl>
            <c:dLbl>
              <c:idx val="7"/>
              <c:layout>
                <c:manualLayout>
                  <c:x val="6.0321086084602045E-3"/>
                  <c:y val="-1.73764414953714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47776350131966"/>
                      <c:h val="7.84301880103490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F22-48AF-9186-352223B8E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Sheet1!$A$3:$A$11</c:f>
              <c:strCache>
                <c:ptCount val="9"/>
                <c:pt idx="0">
                  <c:v>AccessFinance</c:v>
                </c:pt>
                <c:pt idx="1">
                  <c:v>EasyCredit</c:v>
                </c:pt>
                <c:pt idx="2">
                  <c:v>FastFinance</c:v>
                </c:pt>
                <c:pt idx="3">
                  <c:v>Ibancar</c:v>
                </c:pt>
                <c:pt idx="4">
                  <c:v>iCredit Poland</c:v>
                </c:pt>
                <c:pt idx="5">
                  <c:v>iCredit Romania</c:v>
                </c:pt>
                <c:pt idx="6">
                  <c:v>Kviku</c:v>
                </c:pt>
                <c:pt idx="7">
                  <c:v>NordCard</c:v>
                </c:pt>
                <c:pt idx="8">
                  <c:v>VivaCredit</c:v>
                </c:pt>
              </c:strCache>
            </c:strRef>
          </c:cat>
          <c:val>
            <c:numRef>
              <c:f>Sheet1!$B$3:$B$11</c:f>
              <c:numCache>
                <c:formatCode>0.00%</c:formatCode>
                <c:ptCount val="9"/>
                <c:pt idx="0">
                  <c:v>8.6409851757948936E-2</c:v>
                </c:pt>
                <c:pt idx="1">
                  <c:v>0.47949706361731304</c:v>
                </c:pt>
                <c:pt idx="2">
                  <c:v>2.8458334411300543E-4</c:v>
                </c:pt>
                <c:pt idx="3">
                  <c:v>2.7682198018265077E-3</c:v>
                </c:pt>
                <c:pt idx="4">
                  <c:v>2.571598582257522E-2</c:v>
                </c:pt>
                <c:pt idx="5">
                  <c:v>0.15602928621323053</c:v>
                </c:pt>
                <c:pt idx="6">
                  <c:v>0.14167076294207434</c:v>
                </c:pt>
                <c:pt idx="7">
                  <c:v>3.3115152769513361E-3</c:v>
                </c:pt>
                <c:pt idx="8">
                  <c:v>0.10431273122396709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7-4D17-9F43-41E1FBA5A18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01-4F07-828E-8FA9802C0236}"/>
              </c:ext>
            </c:extLst>
          </c:dPt>
          <c:dPt>
            <c:idx val="1"/>
            <c:bubble3D val="0"/>
            <c:spPr>
              <a:solidFill>
                <a:srgbClr val="DCEBD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01-4F07-828E-8FA9802C0236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01-4F07-828E-8FA9802C0236}"/>
              </c:ext>
            </c:extLst>
          </c:dPt>
          <c:dPt>
            <c:idx val="3"/>
            <c:bubble3D val="0"/>
            <c:spPr>
              <a:solidFill>
                <a:srgbClr val="BFBFB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01-4F07-828E-8FA9802C0236}"/>
              </c:ext>
            </c:extLst>
          </c:dPt>
          <c:dPt>
            <c:idx val="4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01-4F07-828E-8FA9802C0236}"/>
              </c:ext>
            </c:extLst>
          </c:dPt>
          <c:dPt>
            <c:idx val="5"/>
            <c:bubble3D val="0"/>
            <c:spPr>
              <a:solidFill>
                <a:srgbClr val="F7C3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801-4F07-828E-8FA9802C0236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801-4F07-828E-8FA9802C0236}"/>
              </c:ext>
            </c:extLst>
          </c:dPt>
          <c:dPt>
            <c:idx val="7"/>
            <c:bubble3D val="0"/>
            <c:spPr>
              <a:solidFill>
                <a:srgbClr val="FFCD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801-4F07-828E-8FA9802C0236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801-4F07-828E-8FA9802C0236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801-4F07-828E-8FA9802C0236}"/>
              </c:ext>
            </c:extLst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FAB-4B1E-83BD-978E26600622}"/>
              </c:ext>
            </c:extLst>
          </c:dPt>
          <c:dLbls>
            <c:dLbl>
              <c:idx val="0"/>
              <c:layout>
                <c:manualLayout>
                  <c:x val="5.1814757676397281E-2"/>
                  <c:y val="2.38824161710337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01-4F07-828E-8FA9802C0236}"/>
                </c:ext>
              </c:extLst>
            </c:dLbl>
            <c:dLbl>
              <c:idx val="1"/>
              <c:layout>
                <c:manualLayout>
                  <c:x val="-0.20937934181623688"/>
                  <c:y val="-0.179800070221234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16630918417636"/>
                      <c:h val="6.59123805742794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01-4F07-828E-8FA9802C0236}"/>
                </c:ext>
              </c:extLst>
            </c:dLbl>
            <c:dLbl>
              <c:idx val="2"/>
              <c:layout>
                <c:manualLayout>
                  <c:x val="-6.977328341121157E-2"/>
                  <c:y val="2.472514673927658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01-4F07-828E-8FA9802C0236}"/>
                </c:ext>
              </c:extLst>
            </c:dLbl>
            <c:dLbl>
              <c:idx val="3"/>
              <c:layout>
                <c:manualLayout>
                  <c:x val="-5.3844937095233657E-2"/>
                  <c:y val="-0.105274186651375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9649145864184"/>
                      <c:h val="0.153426390988350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01-4F07-828E-8FA9802C0236}"/>
                </c:ext>
              </c:extLst>
            </c:dLbl>
            <c:dLbl>
              <c:idx val="4"/>
              <c:layout>
                <c:manualLayout>
                  <c:x val="1.9444804331795807E-3"/>
                  <c:y val="-5.787059218771719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43435434368653"/>
                      <c:h val="7.74922004812464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01-4F07-828E-8FA9802C0236}"/>
                </c:ext>
              </c:extLst>
            </c:dLbl>
            <c:dLbl>
              <c:idx val="5"/>
              <c:layout>
                <c:manualLayout>
                  <c:x val="0.18707979695406204"/>
                  <c:y val="1.01756402006341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01-4F07-828E-8FA9802C0236}"/>
                </c:ext>
              </c:extLst>
            </c:dLbl>
            <c:dLbl>
              <c:idx val="6"/>
              <c:layout>
                <c:manualLayout>
                  <c:x val="0.12845624709055053"/>
                  <c:y val="9.55622376409301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01-4F07-828E-8FA9802C0236}"/>
                </c:ext>
              </c:extLst>
            </c:dLbl>
            <c:dLbl>
              <c:idx val="7"/>
              <c:layout>
                <c:manualLayout>
                  <c:x val="6.8183575003954444E-3"/>
                  <c:y val="-3.15559987834380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73363977347243"/>
                      <c:h val="9.95149546328798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D801-4F07-828E-8FA9802C02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AccessFinance</c:v>
                </c:pt>
                <c:pt idx="1">
                  <c:v>EasyCredit</c:v>
                </c:pt>
                <c:pt idx="2">
                  <c:v>FastFinance</c:v>
                </c:pt>
                <c:pt idx="3">
                  <c:v>Ibancar</c:v>
                </c:pt>
                <c:pt idx="4">
                  <c:v>iCredit Poland</c:v>
                </c:pt>
                <c:pt idx="5">
                  <c:v>iCredit Romania</c:v>
                </c:pt>
                <c:pt idx="6">
                  <c:v>Kviku</c:v>
                </c:pt>
                <c:pt idx="7">
                  <c:v>NordCard</c:v>
                </c:pt>
                <c:pt idx="8">
                  <c:v>VivaCredit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5.9919709883033211E-2</c:v>
                </c:pt>
                <c:pt idx="1">
                  <c:v>0.53641133249587736</c:v>
                </c:pt>
                <c:pt idx="2">
                  <c:v>2.0149133527182325E-2</c:v>
                </c:pt>
                <c:pt idx="3">
                  <c:v>2.3189411740971975E-2</c:v>
                </c:pt>
                <c:pt idx="4">
                  <c:v>4.326963963463569E-2</c:v>
                </c:pt>
                <c:pt idx="5">
                  <c:v>0.1326958080483375</c:v>
                </c:pt>
                <c:pt idx="6">
                  <c:v>7.9684152702178629E-2</c:v>
                </c:pt>
                <c:pt idx="7">
                  <c:v>7.9363421649034267E-3</c:v>
                </c:pt>
                <c:pt idx="8">
                  <c:v>9.6744469802879929E-2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801-4F07-828E-8FA9802C023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AccessFinance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E-4327-B4F1-A01FCA8CD9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EasyCredit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CE-4327-B4F1-A01FCA8CD9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FastFinance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CE-4327-B4F1-A01FCA8CD9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Ibancar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CE-4327-B4F1-A01FCA8CD9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iCredit Poland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10.039999999999999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CE-4327-B4F1-A01FCA8CD9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iCredit Romania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11.82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CE-4327-B4F1-A01FCA8CD96C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Kviku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CE-4327-B4F1-A01FCA8CD96C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NordCard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F-48E3-B5D3-5149C6CEAB64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VivaCredit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5C-4E97-84B6-5BFD32E370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70035840"/>
        <c:axId val="170045824"/>
      </c:barChart>
      <c:catAx>
        <c:axId val="170035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70045824"/>
        <c:crosses val="autoZero"/>
        <c:auto val="1"/>
        <c:lblAlgn val="ctr"/>
        <c:lblOffset val="100"/>
        <c:noMultiLvlLbl val="0"/>
      </c:catAx>
      <c:valAx>
        <c:axId val="17004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7003584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23-425B-A34E-B9E245A875A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23-425B-A34E-B9E245A875AA}"/>
              </c:ext>
            </c:extLst>
          </c:dPt>
          <c:dPt>
            <c:idx val="2"/>
            <c:bubble3D val="0"/>
            <c:explosion val="1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823-425B-A34E-B9E245A875AA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823-425B-A34E-B9E245A875AA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823-425B-A34E-B9E245A875AA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823-425B-A34E-B9E245A875AA}"/>
              </c:ext>
            </c:extLst>
          </c:dPt>
          <c:dLbls>
            <c:dLbl>
              <c:idx val="0"/>
              <c:layout>
                <c:manualLayout>
                  <c:x val="2.4473023028759623E-2"/>
                  <c:y val="-3.3541829536830286E-3"/>
                </c:manualLayout>
              </c:layout>
              <c:tx>
                <c:rich>
                  <a:bodyPr/>
                  <a:lstStyle/>
                  <a:p>
                    <a:fld id="{6814A0DE-988C-4E34-A0C3-43081BEA0DF6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C266F857-3C26-4F13-A33D-436A7E42DC7B}" type="VALUE">
                      <a:rPr lang="en-US" baseline="0" smtClean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23-425B-A34E-B9E245A875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77DA2C6-1892-441C-87DA-4BB8E836F09B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8987843F-33D9-4437-AF34-6BB07D1B3AEB}" type="VALUE">
                      <a:rPr lang="en-US" baseline="0" smtClean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23-425B-A34E-B9E245A875AA}"/>
                </c:ext>
              </c:extLst>
            </c:dLbl>
            <c:dLbl>
              <c:idx val="2"/>
              <c:layout>
                <c:manualLayout>
                  <c:x val="1.1279751335242762E-2"/>
                  <c:y val="-3.5407926916523211E-2"/>
                </c:manualLayout>
              </c:layout>
              <c:tx>
                <c:rich>
                  <a:bodyPr/>
                  <a:lstStyle/>
                  <a:p>
                    <a:fld id="{FE1DAAD9-DF95-4B44-93F4-72C5AE1CDED0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31773B2E-BA56-4E62-828C-948156033F58}" type="VALUE">
                      <a:rPr lang="en-US" baseline="0" smtClean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23-425B-A34E-B9E245A875AA}"/>
                </c:ext>
              </c:extLst>
            </c:dLbl>
            <c:dLbl>
              <c:idx val="3"/>
              <c:layout>
                <c:manualLayout>
                  <c:x val="7.2645311115655364E-2"/>
                  <c:y val="-3.721465483674306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23-425B-A34E-B9E245A875AA}"/>
                </c:ext>
              </c:extLst>
            </c:dLbl>
            <c:dLbl>
              <c:idx val="4"/>
              <c:layout>
                <c:manualLayout>
                  <c:x val="-0.12279659689523519"/>
                  <c:y val="-7.46836917663743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23-425B-A34E-B9E245A875AA}"/>
                </c:ext>
              </c:extLst>
            </c:dLbl>
            <c:dLbl>
              <c:idx val="5"/>
              <c:layout>
                <c:manualLayout>
                  <c:x val="-2.1914253520547371E-2"/>
                  <c:y val="6.9309629066958024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23-425B-A34E-B9E245A875A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HR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0.29987323105580421</c:v>
                </c:pt>
                <c:pt idx="1">
                  <c:v>5.4381289938685226E-2</c:v>
                </c:pt>
                <c:pt idx="2">
                  <c:v>0.10583913279693685</c:v>
                </c:pt>
                <c:pt idx="3">
                  <c:v>0.10834864046775153</c:v>
                </c:pt>
                <c:pt idx="4">
                  <c:v>0.14280909631852637</c:v>
                </c:pt>
                <c:pt idx="5">
                  <c:v>0.2887486094222958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823-425B-A34E-B9E245A875A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FCD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3D-4D79-A7AC-4407FAFC6ABE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83D-4D79-A7AC-4407FAFC6ABE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57-4D17-9F43-41E1FBA5A1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3C-45F1-B6FF-A58BB5EBA1B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957-4D17-9F43-41E1FBA5A18C}"/>
              </c:ext>
            </c:extLst>
          </c:dPt>
          <c:dLbls>
            <c:dLbl>
              <c:idx val="0"/>
              <c:layout>
                <c:manualLayout>
                  <c:x val="-0.19811414100035202"/>
                  <c:y val="0.189735284995755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Sin </a:t>
                    </a:r>
                    <a:r>
                      <a:rPr lang="en-US" baseline="0" dirty="0" err="1"/>
                      <a:t>cambio</a:t>
                    </a:r>
                    <a:r>
                      <a:rPr lang="en-US" baseline="0" dirty="0"/>
                      <a:t>, </a:t>
                    </a:r>
                    <a:fld id="{790CEB9C-F278-42B4-8E30-7189020D34B1}" type="VALUE">
                      <a:rPr lang="en-US" baseline="0" dirty="0"/>
                      <a:pPr>
                        <a:defRPr/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92720901036271"/>
                      <c:h val="0.105325133510974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83D-4D79-A7AC-4407FAFC6ABE}"/>
                </c:ext>
              </c:extLst>
            </c:dLbl>
            <c:dLbl>
              <c:idx val="1"/>
              <c:layout>
                <c:manualLayout>
                  <c:x val="0.1511649958903663"/>
                  <c:y val="-0.245969370051588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bg-BG" dirty="0">
                        <a:solidFill>
                          <a:schemeClr val="bg1"/>
                        </a:solidFill>
                      </a:rPr>
                      <a:t>С</a:t>
                    </a:r>
                    <a:r>
                      <a:rPr lang="en-US" sz="1000" b="0" i="0" u="none" strike="noStrike" kern="1200" baseline="0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t>con </a:t>
                    </a:r>
                    <a:r>
                      <a:rPr lang="en-US" sz="1000" b="0" i="0" u="none" strike="noStrike" kern="1200" baseline="0" dirty="0" err="1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t>descuento</a:t>
                    </a:r>
                    <a:r>
                      <a:rPr lang="en-US" sz="1197" b="0" i="0" u="none" strike="noStrike" kern="1200" baseline="0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t>; </a:t>
                    </a:r>
                    <a:fld id="{8558D5B6-36B5-40A6-A27C-A53FE9279702}" type="VALUE">
                      <a:rPr lang="en-US" sz="1197" b="0" i="0" u="none" strike="noStrike" kern="1200" baseline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defRPr>
                      </a:pPr>
                      <a:t>[VALUE]</a:t>
                    </a:fld>
                    <a:endParaRPr lang="en-US" sz="1197" b="0" i="0" u="none" strike="noStrike" kern="1200" baseline="0" dirty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defRPr>
                    </a:pPr>
                    <a:endParaRPr lang="bg-BG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83D-4D79-A7AC-4407FAFC6ABE}"/>
                </c:ext>
              </c:extLst>
            </c:dLbl>
            <c:dLbl>
              <c:idx val="2"/>
              <c:layout>
                <c:manualLayout>
                  <c:x val="-0.11165029621969919"/>
                  <c:y val="1.169814093296006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Con</a:t>
                    </a:r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recarga</a:t>
                    </a:r>
                    <a:r>
                      <a:rPr lang="en-US" baseline="0" dirty="0"/>
                      <a:t>; </a:t>
                    </a:r>
                    <a:fld id="{8558D5B6-36B5-40A6-A27C-A53FE9279702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57-4D17-9F43-41E1FBA5A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без промяна</c:v>
                </c:pt>
                <c:pt idx="1">
                  <c:v>отстъпка</c:v>
                </c:pt>
                <c:pt idx="2">
                  <c:v>надценка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0.99129999999999996</c:v>
                </c:pt>
                <c:pt idx="1">
                  <c:v>5.3083862981742006E-3</c:v>
                </c:pt>
                <c:pt idx="2">
                  <c:v>3.4225470203474917E-3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7-4D17-9F43-41E1FBA5A18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descuento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0.00</c:formatCode>
                <c:ptCount val="1"/>
                <c:pt idx="0">
                  <c:v>-1.72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00-435A-BE15-F739C8F051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recarga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0.00</c:formatCode>
                <c:ptCount val="1"/>
                <c:pt idx="0">
                  <c:v>3.38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00-435A-BE15-F739C8F051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70624512"/>
        <c:axId val="170626048"/>
      </c:barChart>
      <c:catAx>
        <c:axId val="170624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70626048"/>
        <c:crosses val="autoZero"/>
        <c:auto val="1"/>
        <c:lblAlgn val="ctr"/>
        <c:lblOffset val="100"/>
        <c:noMultiLvlLbl val="0"/>
      </c:catAx>
      <c:valAx>
        <c:axId val="17062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7062451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62-4434-914B-D492930BCF6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62-4434-914B-D492930BCF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62-4434-914B-D492930BCF6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62-4434-914B-D492930BCF6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62-4434-914B-D492930BCF6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362-4434-914B-D492930BCF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62-4434-914B-D492930BCF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362-4434-914B-D492930BCF6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340-44B8-AEDB-72C53B9AC6F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30E-4188-AB41-2AC8E75A7C63}"/>
              </c:ext>
            </c:extLst>
          </c:dPt>
          <c:dLbls>
            <c:dLbl>
              <c:idx val="1"/>
              <c:layout>
                <c:manualLayout>
                  <c:x val="1.4735133609333834E-2"/>
                  <c:y val="-3.18551348046981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62-4434-914B-D492930BCF6A}"/>
                </c:ext>
              </c:extLst>
            </c:dLbl>
            <c:dLbl>
              <c:idx val="2"/>
              <c:layout>
                <c:manualLayout>
                  <c:x val="1.5310971019947309E-2"/>
                  <c:y val="4.048261891834020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62-4434-914B-D492930BCF6A}"/>
                </c:ext>
              </c:extLst>
            </c:dLbl>
            <c:dLbl>
              <c:idx val="3"/>
              <c:layout>
                <c:manualLayout>
                  <c:x val="1.7225254045916447E-2"/>
                  <c:y val="2.49714950509278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62-4434-914B-D492930BCF6A}"/>
                </c:ext>
              </c:extLst>
            </c:dLbl>
            <c:dLbl>
              <c:idx val="4"/>
              <c:layout>
                <c:manualLayout>
                  <c:x val="-2.2883264333207878E-2"/>
                  <c:y val="-2.782571744875728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62-4434-914B-D492930BCF6A}"/>
                </c:ext>
              </c:extLst>
            </c:dLbl>
            <c:dLbl>
              <c:idx val="5"/>
              <c:layout>
                <c:manualLayout>
                  <c:x val="-0.16279889599799277"/>
                  <c:y val="-3.67903323803382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62-4434-914B-D492930BCF6A}"/>
                </c:ext>
              </c:extLst>
            </c:dLbl>
            <c:dLbl>
              <c:idx val="6"/>
              <c:layout>
                <c:manualLayout>
                  <c:x val="6.8278760506837281E-4"/>
                  <c:y val="6.101695055649364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62-4434-914B-D492930BCF6A}"/>
                </c:ext>
              </c:extLst>
            </c:dLbl>
            <c:dLbl>
              <c:idx val="7"/>
              <c:layout>
                <c:manualLayout>
                  <c:x val="-9.2121832266967754E-2"/>
                  <c:y val="3.9283609436847178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362-4434-914B-D492930BCF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AccessFinance</c:v>
                </c:pt>
                <c:pt idx="1">
                  <c:v>Adwisers</c:v>
                </c:pt>
                <c:pt idx="2">
                  <c:v>EasyCredit</c:v>
                </c:pt>
                <c:pt idx="3">
                  <c:v>FastFinance</c:v>
                </c:pt>
                <c:pt idx="4">
                  <c:v>Ibancar</c:v>
                </c:pt>
                <c:pt idx="5">
                  <c:v>iCredit Poland</c:v>
                </c:pt>
                <c:pt idx="6">
                  <c:v>iCredit Romania</c:v>
                </c:pt>
                <c:pt idx="7">
                  <c:v>Kviku</c:v>
                </c:pt>
                <c:pt idx="8">
                  <c:v>NordCard</c:v>
                </c:pt>
                <c:pt idx="9">
                  <c:v>VivaCredit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4.7815024253997807E-2</c:v>
                </c:pt>
                <c:pt idx="1">
                  <c:v>1.322464438931237E-3</c:v>
                </c:pt>
                <c:pt idx="2">
                  <c:v>0.50327177702191583</c:v>
                </c:pt>
                <c:pt idx="3">
                  <c:v>1.2983955861426887E-2</c:v>
                </c:pt>
                <c:pt idx="4">
                  <c:v>2.0749467046831109E-2</c:v>
                </c:pt>
                <c:pt idx="5">
                  <c:v>5.1591982691585422E-2</c:v>
                </c:pt>
                <c:pt idx="6">
                  <c:v>0.17762813357948803</c:v>
                </c:pt>
                <c:pt idx="7">
                  <c:v>0.10786548949698743</c:v>
                </c:pt>
                <c:pt idx="8">
                  <c:v>1.3843557746732191E-2</c:v>
                </c:pt>
                <c:pt idx="9">
                  <c:v>6.292550293322613E-2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62-4434-914B-D492930BCF6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E3-4696-9098-3F7565C5D499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E3-4696-9098-3F7565C5D4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E3-4696-9098-3F7565C5D4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E3-4696-9098-3F7565C5D4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FE3-4696-9098-3F7565C5D499}"/>
              </c:ext>
            </c:extLst>
          </c:dPt>
          <c:dLbls>
            <c:dLbl>
              <c:idx val="0"/>
              <c:layout>
                <c:manualLayout>
                  <c:x val="1.5365625720113681E-2"/>
                  <c:y val="-8.861333647626113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E3-4696-9098-3F7565C5D499}"/>
                </c:ext>
              </c:extLst>
            </c:dLbl>
            <c:dLbl>
              <c:idx val="1"/>
              <c:layout>
                <c:manualLayout>
                  <c:x val="-0.20977071580366821"/>
                  <c:y val="-5.536027805667060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E3-4696-9098-3F7565C5D499}"/>
                </c:ext>
              </c:extLst>
            </c:dLbl>
            <c:dLbl>
              <c:idx val="3"/>
              <c:layout>
                <c:manualLayout>
                  <c:x val="-0.18990061270185515"/>
                  <c:y val="-6.97066902075830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E3-4696-9098-3F7565C5D499}"/>
                </c:ext>
              </c:extLst>
            </c:dLbl>
            <c:dLbl>
              <c:idx val="4"/>
              <c:layout>
                <c:manualLayout>
                  <c:x val="1.6741487367250153E-2"/>
                  <c:y val="-1.248242344943468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E3-4696-9098-3F7565C5D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BGN</c:v>
                </c:pt>
                <c:pt idx="1">
                  <c:v>EUR</c:v>
                </c:pt>
                <c:pt idx="2">
                  <c:v>PLN</c:v>
                </c:pt>
                <c:pt idx="3">
                  <c:v>RON</c:v>
                </c:pt>
                <c:pt idx="4">
                  <c:v>RUB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0.39612940084267656</c:v>
                </c:pt>
                <c:pt idx="1">
                  <c:v>0.57603793896016986</c:v>
                </c:pt>
                <c:pt idx="2">
                  <c:v>9.5217691447070868E-4</c:v>
                </c:pt>
                <c:pt idx="3">
                  <c:v>8.1464024904716187E-3</c:v>
                </c:pt>
                <c:pt idx="4">
                  <c:v>1.8734080792211193E-2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E3-4696-9098-3F7565C5D49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68A6D-7F03-4A7C-B8BA-F72AECC05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BD1D3-B58D-460B-BDD3-05625B7E2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D68CB-0337-488A-8838-D9811755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BDB-5DF9-4717-94F8-6993E2CD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929C5-10AB-49B2-B521-1F2E369E1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349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F4B8-DCE5-4127-B2AA-4F2CD3ED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CA083-32F6-45D7-B29C-0B6187D77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2031-8A96-45C6-873D-C5074A36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61E1B-194A-4238-B3C3-5459A26F8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DC1A4-DB9D-4A51-AA44-BFF49CE0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772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DD23E-F189-468B-BB8C-A635D0747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0F1C8-66A1-429F-8A31-59EA6BCC6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E672-D605-4ADC-B206-87A2EA5D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C8C5A-6872-42DD-B499-3BCF570D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BC971-71E5-48D7-AD0F-5B59DE1D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588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15612" y="992766"/>
            <a:ext cx="11360801" cy="2736801"/>
          </a:xfrm>
          <a:prstGeom prst="rect">
            <a:avLst/>
          </a:prstGeom>
        </p:spPr>
        <p:txBody>
          <a:bodyPr anchor="b"/>
          <a:lstStyle>
            <a:lvl1pPr algn="ctr">
              <a:defRPr sz="6933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15599" y="3778834"/>
            <a:ext cx="11360803" cy="105680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733"/>
            </a:lvl1pPr>
            <a:lvl2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733"/>
            </a:lvl2pPr>
            <a:lvl3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733"/>
            </a:lvl3pPr>
            <a:lvl4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733"/>
            </a:lvl4pPr>
            <a:lvl5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733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844012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985259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15599" y="1536633"/>
            <a:ext cx="5333203" cy="4555200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23"/>
          <p:cNvSpPr txBox="1">
            <a:spLocks noGrp="1"/>
          </p:cNvSpPr>
          <p:nvPr>
            <p:ph type="body" sz="half" idx="13"/>
          </p:nvPr>
        </p:nvSpPr>
        <p:spPr>
          <a:xfrm>
            <a:off x="6443199" y="1536633"/>
            <a:ext cx="5333203" cy="4555200"/>
          </a:xfrm>
          <a:prstGeom prst="rect">
            <a:avLst/>
          </a:prstGeom>
        </p:spPr>
        <p:txBody>
          <a:bodyPr/>
          <a:lstStyle/>
          <a:p>
            <a:pPr>
              <a:defRPr sz="1400"/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517316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1" cy="10076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15600" y="1852800"/>
            <a:ext cx="3744001" cy="423920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389256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653668" y="600200"/>
            <a:ext cx="8490401" cy="5454401"/>
          </a:xfrm>
          <a:prstGeom prst="rect">
            <a:avLst/>
          </a:prstGeom>
        </p:spPr>
        <p:txBody>
          <a:bodyPr anchor="ctr"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623330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36"/>
          <p:cNvSpPr/>
          <p:nvPr/>
        </p:nvSpPr>
        <p:spPr>
          <a:xfrm>
            <a:off x="6096000" y="-166"/>
            <a:ext cx="6096000" cy="68580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60959" rIns="60959" anchor="ctr"/>
          <a:lstStyle/>
          <a:p>
            <a:endParaRPr sz="2400"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354000" y="1644234"/>
            <a:ext cx="5393600" cy="1976401"/>
          </a:xfrm>
          <a:prstGeom prst="rect">
            <a:avLst/>
          </a:prstGeom>
        </p:spPr>
        <p:txBody>
          <a:bodyPr anchor="b"/>
          <a:lstStyle>
            <a:lvl1pPr algn="ctr">
              <a:defRPr sz="56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4000" y="3737434"/>
            <a:ext cx="5393600" cy="164680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hape 39"/>
          <p:cNvSpPr txBox="1">
            <a:spLocks noGrp="1"/>
          </p:cNvSpPr>
          <p:nvPr>
            <p:ph type="body" sz="half" idx="13"/>
          </p:nvPr>
        </p:nvSpPr>
        <p:spPr>
          <a:xfrm>
            <a:off x="6586000" y="965432"/>
            <a:ext cx="5116000" cy="4926803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079847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15599" y="5640768"/>
            <a:ext cx="7998403" cy="8068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Bef>
                <a:spcPts val="0"/>
              </a:spcBef>
              <a:buClrTx/>
              <a:buSzTx/>
              <a:buNone/>
            </a:lvl1pPr>
            <a:lvl2pPr>
              <a:lnSpc>
                <a:spcPct val="100000"/>
              </a:lnSpc>
              <a:spcBef>
                <a:spcPts val="0"/>
              </a:spcBef>
              <a:buClrTx/>
            </a:lvl2pPr>
            <a:lvl3pPr>
              <a:lnSpc>
                <a:spcPct val="100000"/>
              </a:lnSpc>
              <a:spcBef>
                <a:spcPts val="0"/>
              </a:spcBef>
              <a:buClrTx/>
            </a:lvl3pPr>
            <a:lvl4pPr>
              <a:lnSpc>
                <a:spcPct val="100000"/>
              </a:lnSpc>
              <a:spcBef>
                <a:spcPts val="0"/>
              </a:spcBef>
              <a:buClrTx/>
            </a:lvl4pPr>
            <a:lvl5pPr>
              <a:lnSpc>
                <a:spcPct val="100000"/>
              </a:lnSpc>
              <a:spcBef>
                <a:spcPts val="0"/>
              </a:spcBef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361925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>
            <a:spLocks noGrp="1"/>
          </p:cNvSpPr>
          <p:nvPr>
            <p:ph type="title"/>
          </p:nvPr>
        </p:nvSpPr>
        <p:spPr>
          <a:xfrm>
            <a:off x="415599" y="1474833"/>
            <a:ext cx="11360803" cy="2618000"/>
          </a:xfrm>
          <a:prstGeom prst="rect">
            <a:avLst/>
          </a:prstGeom>
        </p:spPr>
        <p:txBody>
          <a:bodyPr anchor="b"/>
          <a:lstStyle>
            <a:lvl1pPr algn="ctr">
              <a:defRPr sz="16000"/>
            </a:lvl1pPr>
          </a:lstStyle>
          <a:p>
            <a:r>
              <a:t>Title Text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15599" y="4202967"/>
            <a:ext cx="11360803" cy="17344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58914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714F5-4C86-448B-9582-550BDCE04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16240-1F76-41DF-83FA-65349FA4E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C2E7-D76D-4402-9DF4-F07C0DA0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954FB-B253-4C32-B8AD-08F10FA1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F18B8-2C51-492E-A01A-4A5E3B83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8497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7B12-2A36-451C-9C0E-55B75C66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3F4FC-0865-49AB-9221-5CC4DFA20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065F8-1167-4117-8BA6-841553FF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44B05-D708-4AFF-AA9C-4991A64D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0B842-A09D-4CDC-97F0-21F00FB9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5667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4E919-0972-4AF2-B91C-9EEC53E5E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9B8F-1137-4600-9D88-9AFEB49F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FB555-215D-43EA-853C-C78FBB24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5D157-F2AC-49E5-B2FA-C630C2A6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5CF2D-0E40-43AA-AEB7-D328B0D2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8503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211B-A27F-42E0-8FCE-3D13232B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485BC-89BF-4F95-A8B1-373C5C3F2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21B85-4739-42CC-B1AD-9364A40F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A1A47-EC9C-4BAB-B25B-66503750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6BD1A-C478-45B9-9625-C320F62A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49716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BCE5-779E-465D-8C6F-9E5C2C97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77390-D21A-44D8-AE9E-5AD34003E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EA1F9-18E0-4712-8DCD-26F659A13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42F81-920C-4066-A938-2F2B9236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F0056-0450-4881-97AC-F4BB5367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01CA0-1291-407D-A7B3-80EFA030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6386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839DB-15DF-42B1-A27E-70B8259F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5FCBD-1846-40A5-A4A4-A73145C87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8526D-EFF8-4FB4-A4EE-6C2ACE8CB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4B72F-A8D3-4782-9EF9-78628656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A4AE33-9DD3-44A2-A6B0-21AD5CF1C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BAA08-FB19-4CA9-A123-B194879C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8CD60-D8AE-4942-A4FE-7A19174A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20B59E-7B43-446C-A835-29EF4F8C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5285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E2FB5-30E3-4CAB-94BC-D40AE5AA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D8940-C48B-4823-AE7E-1C1E20F5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50747-90DA-485A-B199-67E0DB40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75B8F-6D9C-4B42-B148-BD3A56D6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34120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4A0C2-E03C-4491-BB02-227F4FF7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545B5-FF6A-490D-BDBF-0CF088395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C5260-9ECC-4487-B1D5-B78F9B9F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18619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0CC2-DED6-4301-9057-9419C5FA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83501-B6BF-4811-8BF7-E86901AA3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ED678-DCC3-4C79-9381-C1E4D539D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8E970-3DFF-4527-A9D1-B5231601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10C6C-336A-48A5-8C19-ABA2D30A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1543-FC5A-4688-99D7-C684F7F9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8313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8CA5-A4E8-4FB5-9123-C9069C7B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0D774-4DEE-4E3D-82A5-A5E5561B4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35303-9FAB-4815-8B10-8F7ED13FC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84D9D-4921-45EB-8450-2B34E44E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8BA09-CE4E-4AF6-B900-A75CF3F3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97402-5778-4885-BB52-B679E29A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28758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F5F9-7928-437D-9674-7DDD7460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C4697-5FEB-4019-8FD1-EF60E77D0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9797A-E5B7-47C9-81D9-04AEB64B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43EE1-D7B3-4062-BDA9-D0EEA76A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BDA78-3DF7-4053-A402-D566EED6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584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F568-4480-47F1-B753-70EDB9E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43D47-EBAB-4DFD-9807-525D0B9C5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85731-60E9-400D-82C6-BC7BA1A9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63FD-FD49-4412-A101-DDFC322B5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E6B0E-86C0-4C8B-A697-55141095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6292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F13D14-76D2-4576-BB11-86148B611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A7856-6F48-4AFB-B5D8-61456004D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F7BDD-1034-4609-90AC-97606A52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4CA4E-A838-41AA-9992-01956FBD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5DFC4-6ECE-4699-921A-E2856EEF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899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3A3D-A4E5-40BA-A8C1-58798785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2F8B-5D6D-40A0-8701-EE42F5261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A5FFC-6200-45E7-86A9-B873B3013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BFD69-A060-4179-AA93-F87288B59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5CF70-3C14-4949-804E-F8FA4303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7A56C-0E86-478D-A352-67258131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549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F635-A208-4273-A17D-66042A15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948C7-75EF-4EFB-B357-A04794727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637C-3B98-4901-A385-2F0DB8557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DE8C19-34B9-4E80-A1B4-ECF83E26F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CE6F89-6B84-499D-8E2E-7E499D300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E1817-3D38-4FF8-856B-5402916B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2BAFA7-A548-4BBE-823D-8C27991DA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6FADC-80F1-4B78-A30E-D17A5987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072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BAB2-4175-4FBD-8C0E-168EEBD45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25412-A8C0-4404-B932-A8249C8D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F0079-83EA-44F2-B163-3DB5D704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9A672-95F3-47E0-B529-196BCF6B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070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8364C-3951-41AD-A50E-5BC2D411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65D72-AA6D-4751-8725-22814626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4403E-60D7-42B4-A013-C82AB1389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072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2101-083A-403B-B0C3-6807A760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F52B9-334A-4C32-ABFF-3F660A77B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03F86-9FF0-46FB-A97A-D5D9A29D3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EC554-246E-48D0-B87E-A0806D1D8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0C23D-DFCD-4AEE-8553-A8D600AD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2FFD8-F8BF-484F-9969-9A3C3851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139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73FA-59D4-47DF-B92C-EF77F216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0DEDDE-E58A-4663-8D4F-D998D3C30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8A194-237D-4C39-A756-ACF676FAE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C7124-E6B8-4975-B2E3-DCFC9D4F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27020-E717-44DB-9C19-548AC6D10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4F952-0AB0-4B28-A516-FDC70B5C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8654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8E266-3F37-4933-9FC3-068A668A6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79AB9-0423-40B6-B8A5-3FA9157CD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B8DF7-37C2-4E43-B3A3-232078C72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8DD13-D582-4279-BF8A-47FB773C6961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3E9D8-F96C-4012-A025-03C556663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340E0-3A1D-4A6A-8728-65F713657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2ED09-81D9-4BD0-A6B7-8061FA1183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362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15599" y="593368"/>
            <a:ext cx="11360803" cy="7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15599" y="1536633"/>
            <a:ext cx="11360803" cy="455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33583" y="6285144"/>
            <a:ext cx="394628" cy="389754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333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735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med"/>
  <p:txStyles>
    <p:titleStyle>
      <a:lvl1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3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●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○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■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●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○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■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●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○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1219170" rtl="0" latinLnBrk="0">
        <a:lnSpc>
          <a:spcPct val="115000"/>
        </a:lnSpc>
        <a:spcBef>
          <a:spcPts val="2133"/>
        </a:spcBef>
        <a:spcAft>
          <a:spcPts val="0"/>
        </a:spcAft>
        <a:buClr>
          <a:schemeClr val="accent2">
            <a:lumOff val="21764"/>
          </a:schemeClr>
        </a:buClr>
        <a:buSzPct val="100000"/>
        <a:buFontTx/>
        <a:buChar char="■"/>
        <a:tabLst/>
        <a:defRPr sz="2400" b="0" i="0" u="none" strike="noStrike" cap="none" spc="0" baseline="0">
          <a:ln>
            <a:noFill/>
          </a:ln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F9ACB7-0F8F-45CA-BDA2-50C8F865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B7F7F-0A14-44A2-B235-F291C3F8A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93538-50E6-420F-A92F-267BCC278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F65D-4CE5-41C4-B407-38EAA4F02B8C}" type="datetimeFigureOut">
              <a:rPr lang="bg-BG" smtClean="0"/>
              <a:t>14.07.2021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FE6BC-9B0D-4536-B3BC-5438655F9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1F22C-B280-41AC-82D9-770A709CE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E5A33-1F6E-40F2-8ED0-EC089516A99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209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592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8D04E0B-096A-488D-984F-A98B8CF10B97}"/>
              </a:ext>
            </a:extLst>
          </p:cNvPr>
          <p:cNvSpPr txBox="1">
            <a:spLocks/>
          </p:cNvSpPr>
          <p:nvPr/>
        </p:nvSpPr>
        <p:spPr>
          <a:xfrm>
            <a:off x="450198" y="2649455"/>
            <a:ext cx="8203607" cy="1559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 "/>
                <a:cs typeface="Helvetica"/>
              </a:rPr>
              <a:t>Cartera mensual</a:t>
            </a:r>
            <a:endParaRPr kumimoji="0" lang="bg-BG" sz="6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 "/>
              <a:cs typeface="Helvetica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b="1" dirty="0">
                <a:solidFill>
                  <a:srgbClr val="92D050"/>
                </a:solidFill>
                <a:latin typeface="Calibri "/>
                <a:cs typeface="Helvetica"/>
              </a:rPr>
              <a:t>junio</a:t>
            </a:r>
            <a:r>
              <a:rPr lang="bg-BG" sz="4400" b="1" noProof="0" dirty="0">
                <a:solidFill>
                  <a:srgbClr val="92D050"/>
                </a:solidFill>
                <a:latin typeface="Calibri "/>
                <a:cs typeface="Helvetica"/>
              </a:rPr>
              <a:t> </a:t>
            </a:r>
            <a:r>
              <a:rPr kumimoji="0" lang="bg-BG" sz="4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 "/>
                <a:cs typeface="Helvetica"/>
              </a:rPr>
              <a:t>2021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C34D-898E-42F2-8235-D4395AE15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598" y="344793"/>
            <a:ext cx="11360803" cy="763601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Vista rápida</a:t>
            </a:r>
            <a:br>
              <a:rPr lang="bg-BG" sz="36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bg-BG" sz="36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bg-BG" sz="36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bg-BG" sz="36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0A107-759C-4E5A-A421-C9FB626A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923" y="1108394"/>
            <a:ext cx="11360803" cy="548771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Nuevo originador 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Access Finance.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Ofrece intereses entre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8%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y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9%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para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préstamos entre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6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y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12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meses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.</a:t>
            </a:r>
            <a:endParaRPr lang="en-US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Access Finance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ya representa el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8,64%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de los préstamos subidos y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6 %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del monto de los préstamos cargados. </a:t>
            </a: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Easy Credit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y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iCredit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Rumanía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con el mayor monto de préstamos subidos. </a:t>
            </a: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Rendimiento más alto de los préstamos de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Ibancar 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и </a:t>
            </a: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iCredit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Rumanía.</a:t>
            </a:r>
            <a:endParaRPr lang="en-US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El mayor número de préstamos subidos en el mercado primario son en 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А </a:t>
            </a:r>
            <a:r>
              <a:rPr lang="es-E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y</a:t>
            </a:r>
            <a:r>
              <a:rPr lang="bg-BG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100" b="1" dirty="0">
                <a:solidFill>
                  <a:srgbClr val="0066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3100" b="1" dirty="0">
              <a:solidFill>
                <a:srgbClr val="00660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buNone/>
            </a:pPr>
            <a:endParaRPr lang="bg-B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2762CB-DC42-48C1-9454-155FC03050B0}"/>
              </a:ext>
            </a:extLst>
          </p:cNvPr>
          <p:cNvSpPr txBox="1">
            <a:spLocks/>
          </p:cNvSpPr>
          <p:nvPr/>
        </p:nvSpPr>
        <p:spPr>
          <a:xfrm>
            <a:off x="246923" y="2721169"/>
            <a:ext cx="11360803" cy="5072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121917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bg-BG" sz="3600" b="1" kern="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153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C0F4-B4E0-4845-8BAD-3C732C99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04" y="902599"/>
            <a:ext cx="5353234" cy="12239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0" u="none" strike="noStrike" dirty="0">
                <a:effectLst/>
                <a:latin typeface="Calibri" panose="020F0502020204030204" pitchFamily="34" charset="0"/>
              </a:rPr>
              <a:t>% </a:t>
            </a:r>
            <a:r>
              <a:rPr lang="es-ES" sz="2700" b="1" dirty="0">
                <a:latin typeface="Calibri" panose="020F0502020204030204" pitchFamily="34" charset="0"/>
              </a:rPr>
              <a:t>de la cantidad de préstamos subidos por originador</a:t>
            </a:r>
            <a:br>
              <a:rPr lang="ru-RU" sz="4400" b="1" i="0" u="none" strike="noStrike" dirty="0">
                <a:effectLst/>
                <a:latin typeface="Calibri" panose="020F0502020204030204" pitchFamily="34" charset="0"/>
              </a:rPr>
            </a:br>
            <a:endParaRPr lang="bg-BG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5A14AE1-CAD3-42EC-AF4B-E6135BA9C1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940387"/>
              </p:ext>
            </p:extLst>
          </p:nvPr>
        </p:nvGraphicFramePr>
        <p:xfrm>
          <a:off x="-137160" y="1348946"/>
          <a:ext cx="6556248" cy="5280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99601F66-1233-4A1C-AAB2-802D049AB56C}"/>
              </a:ext>
            </a:extLst>
          </p:cNvPr>
          <p:cNvSpPr txBox="1">
            <a:spLocks/>
          </p:cNvSpPr>
          <p:nvPr/>
        </p:nvSpPr>
        <p:spPr>
          <a:xfrm>
            <a:off x="5974103" y="917377"/>
            <a:ext cx="5932332" cy="1223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% 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del monto de los préstamos subidos por originador</a:t>
            </a:r>
            <a:b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</a:b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</a:br>
            <a:endParaRPr kumimoji="0" lang="bg-BG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C897A50-798B-454B-A3C3-F97612952F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605623"/>
              </p:ext>
            </p:extLst>
          </p:nvPr>
        </p:nvGraphicFramePr>
        <p:xfrm>
          <a:off x="5688538" y="1367745"/>
          <a:ext cx="6429481" cy="5280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20236B6-96A5-4346-972C-A51934951F38}"/>
              </a:ext>
            </a:extLst>
          </p:cNvPr>
          <p:cNvSpPr/>
          <p:nvPr/>
        </p:nvSpPr>
        <p:spPr>
          <a:xfrm>
            <a:off x="0" y="304894"/>
            <a:ext cx="121920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srgbClr val="006600"/>
                </a:solidFill>
                <a:latin typeface="Calibri "/>
                <a:cs typeface="Helvetica"/>
              </a:rPr>
              <a:t>Mercado primario </a:t>
            </a:r>
            <a:endParaRPr kumimoji="0" lang="bg-BG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 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7739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44E9AE6-D1B7-4C27-BDCB-1D5756FE771D}"/>
              </a:ext>
            </a:extLst>
          </p:cNvPr>
          <p:cNvSpPr txBox="1">
            <a:spLocks/>
          </p:cNvSpPr>
          <p:nvPr/>
        </p:nvSpPr>
        <p:spPr>
          <a:xfrm>
            <a:off x="2059248" y="697920"/>
            <a:ext cx="8159973" cy="1457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Rendimiento medio de los préstamos subidos por originador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</a:br>
            <a:endParaRPr kumimoji="0" lang="bg-BG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AA4FE37C-55A5-4963-B29F-10F119481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28861"/>
              </p:ext>
            </p:extLst>
          </p:nvPr>
        </p:nvGraphicFramePr>
        <p:xfrm>
          <a:off x="2016013" y="1526959"/>
          <a:ext cx="8850255" cy="1526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BB7A1E36-B00C-4434-A657-8DD9298C96BC}"/>
              </a:ext>
            </a:extLst>
          </p:cNvPr>
          <p:cNvSpPr/>
          <p:nvPr/>
        </p:nvSpPr>
        <p:spPr>
          <a:xfrm>
            <a:off x="0" y="326446"/>
            <a:ext cx="121920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srgbClr val="006600"/>
                </a:solidFill>
                <a:latin typeface="Calibri "/>
                <a:cs typeface="Helvetica"/>
              </a:rPr>
              <a:t>Mercado primario</a:t>
            </a:r>
            <a:endParaRPr kumimoji="0" lang="bg-BG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 "/>
              <a:ea typeface="+mn-ea"/>
              <a:cs typeface="Helvetica"/>
            </a:endParaRP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802109D9-7851-444E-B954-C19DB4858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516712"/>
              </p:ext>
            </p:extLst>
          </p:nvPr>
        </p:nvGraphicFramePr>
        <p:xfrm>
          <a:off x="7132936" y="3513348"/>
          <a:ext cx="4513643" cy="34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32F6FB7-BDB7-401E-B316-6258706680F4}"/>
              </a:ext>
            </a:extLst>
          </p:cNvPr>
          <p:cNvSpPr txBox="1"/>
          <p:nvPr/>
        </p:nvSpPr>
        <p:spPr>
          <a:xfrm>
            <a:off x="6571583" y="3164184"/>
            <a:ext cx="5484114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% </a:t>
            </a:r>
            <a:r>
              <a:rPr kumimoji="0" lang="es-E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 los préstamos subidos según las clases de riesgo</a:t>
            </a:r>
            <a:endParaRPr kumimoji="0" lang="bg-BG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5" name="Table 13">
            <a:extLst>
              <a:ext uri="{FF2B5EF4-FFF2-40B4-BE49-F238E27FC236}">
                <a16:creationId xmlns:a16="http://schemas.microsoft.com/office/drawing/2014/main" id="{60D9369A-DCC5-45B1-A388-9EAFBB3DE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732731"/>
              </p:ext>
            </p:extLst>
          </p:nvPr>
        </p:nvGraphicFramePr>
        <p:xfrm>
          <a:off x="1070796" y="4552150"/>
          <a:ext cx="4865950" cy="14833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424590">
                  <a:extLst>
                    <a:ext uri="{9D8B030D-6E8A-4147-A177-3AD203B41FA5}">
                      <a16:colId xmlns:a16="http://schemas.microsoft.com/office/drawing/2014/main" val="2048891886"/>
                    </a:ext>
                  </a:extLst>
                </a:gridCol>
                <a:gridCol w="2441360">
                  <a:extLst>
                    <a:ext uri="{9D8B030D-6E8A-4147-A177-3AD203B41FA5}">
                      <a16:colId xmlns:a16="http://schemas.microsoft.com/office/drawing/2014/main" val="1251544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Garantía de recompra</a:t>
                      </a:r>
                      <a:endParaRPr lang="bg-BG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/>
                        <a:t>% </a:t>
                      </a:r>
                      <a:r>
                        <a:rPr lang="es-ES" dirty="0"/>
                        <a:t>préstamos</a:t>
                      </a:r>
                      <a:endParaRPr lang="bg-BG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116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r>
                        <a:rPr lang="es-E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días</a:t>
                      </a:r>
                      <a:endParaRPr lang="bg-BG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  <a:r>
                        <a:rPr lang="en-U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7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s-E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días </a:t>
                      </a:r>
                      <a:endParaRPr lang="bg-BG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3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es-E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días </a:t>
                      </a:r>
                      <a:endParaRPr lang="bg-BG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bg-BG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51801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A1A78318-0D4D-492D-9060-05C2FFE39E7B}"/>
              </a:ext>
            </a:extLst>
          </p:cNvPr>
          <p:cNvSpPr txBox="1"/>
          <p:nvPr/>
        </p:nvSpPr>
        <p:spPr>
          <a:xfrm>
            <a:off x="307943" y="3234848"/>
            <a:ext cx="615391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% </a:t>
            </a:r>
            <a:r>
              <a:rPr kumimoji="0" lang="es-E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 los préstamos subidos según la garantía de recompra</a:t>
            </a:r>
            <a:endParaRPr kumimoji="0" lang="bg-BG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8C0F4-B4E0-4845-8BAD-3C732C99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26" y="1002371"/>
            <a:ext cx="4601918" cy="1193569"/>
          </a:xfrm>
        </p:spPr>
        <p:txBody>
          <a:bodyPr>
            <a:normAutofit/>
          </a:bodyPr>
          <a:lstStyle/>
          <a:p>
            <a:r>
              <a:rPr lang="es-ES" sz="2400" b="1" dirty="0">
                <a:latin typeface="Calibri" panose="020F0502020204030204" pitchFamily="34" charset="0"/>
              </a:rPr>
              <a:t>Préstamos con descuento</a:t>
            </a:r>
            <a:r>
              <a:rPr lang="bg-BG" sz="2400" b="1" dirty="0">
                <a:latin typeface="Calibri" panose="020F0502020204030204" pitchFamily="34" charset="0"/>
              </a:rPr>
              <a:t>/</a:t>
            </a:r>
            <a:r>
              <a:rPr lang="es-ES" sz="2400" b="1" dirty="0">
                <a:latin typeface="Calibri" panose="020F0502020204030204" pitchFamily="34" charset="0"/>
              </a:rPr>
              <a:t>recarga</a:t>
            </a:r>
            <a:endParaRPr lang="bg-BG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5A14AE1-CAD3-42EC-AF4B-E6135BA9C1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697073"/>
              </p:ext>
            </p:extLst>
          </p:nvPr>
        </p:nvGraphicFramePr>
        <p:xfrm>
          <a:off x="6767124" y="1929415"/>
          <a:ext cx="5336242" cy="461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7D0D763-3ACD-4590-98B5-1ABB20171CF6}"/>
              </a:ext>
            </a:extLst>
          </p:cNvPr>
          <p:cNvSpPr/>
          <p:nvPr/>
        </p:nvSpPr>
        <p:spPr>
          <a:xfrm>
            <a:off x="0" y="326446"/>
            <a:ext cx="121920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 "/>
                <a:ea typeface="+mn-ea"/>
                <a:cs typeface="Helvetica"/>
              </a:rPr>
              <a:t>Mercado secundario</a:t>
            </a:r>
            <a:endParaRPr kumimoji="0" lang="bg-BG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 "/>
              <a:ea typeface="+mn-ea"/>
              <a:cs typeface="Helvetica"/>
            </a:endParaRP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4320D5B0-74A7-4053-A73B-C5BABAE0AE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442754"/>
              </p:ext>
            </p:extLst>
          </p:nvPr>
        </p:nvGraphicFramePr>
        <p:xfrm>
          <a:off x="1909754" y="2827986"/>
          <a:ext cx="4186246" cy="3715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itle 1">
            <a:extLst>
              <a:ext uri="{FF2B5EF4-FFF2-40B4-BE49-F238E27FC236}">
                <a16:creationId xmlns:a16="http://schemas.microsoft.com/office/drawing/2014/main" id="{5D0AA64F-AD7B-46C5-9436-6E36A550D2AF}"/>
              </a:ext>
            </a:extLst>
          </p:cNvPr>
          <p:cNvSpPr txBox="1">
            <a:spLocks/>
          </p:cNvSpPr>
          <p:nvPr/>
        </p:nvSpPr>
        <p:spPr>
          <a:xfrm>
            <a:off x="1901555" y="1899521"/>
            <a:ext cx="4601918" cy="1193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Promedio descuento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/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recarga</a:t>
            </a:r>
            <a:endParaRPr kumimoji="0" lang="bg-B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21" name="Table 2">
            <a:extLst>
              <a:ext uri="{FF2B5EF4-FFF2-40B4-BE49-F238E27FC236}">
                <a16:creationId xmlns:a16="http://schemas.microsoft.com/office/drawing/2014/main" id="{161EBBC7-CD32-4178-82D2-89B504195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552852"/>
              </p:ext>
            </p:extLst>
          </p:nvPr>
        </p:nvGraphicFramePr>
        <p:xfrm>
          <a:off x="822960" y="1049409"/>
          <a:ext cx="5953037" cy="8501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1226">
                  <a:extLst>
                    <a:ext uri="{9D8B030D-6E8A-4147-A177-3AD203B41FA5}">
                      <a16:colId xmlns:a16="http://schemas.microsoft.com/office/drawing/2014/main" val="1296832034"/>
                    </a:ext>
                  </a:extLst>
                </a:gridCol>
                <a:gridCol w="3701811">
                  <a:extLst>
                    <a:ext uri="{9D8B030D-6E8A-4147-A177-3AD203B41FA5}">
                      <a16:colId xmlns:a16="http://schemas.microsoft.com/office/drawing/2014/main" val="125532674"/>
                    </a:ext>
                  </a:extLst>
                </a:gridCol>
              </a:tblGrid>
              <a:tr h="51392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Transacciones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Número de inversores únicos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20807796"/>
                  </a:ext>
                </a:extLst>
              </a:tr>
              <a:tr h="336185"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800" b="1" i="0" u="none" strike="noStrike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503</a:t>
                      </a:r>
                      <a:endParaRPr lang="bg-BG" sz="18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bg-BG" sz="1800" b="1" i="0" u="none" strike="noStrike" kern="1200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1" i="0" u="none" strike="noStrike" kern="1200" dirty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bg-BG" sz="18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7626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49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931EB97-FEA0-4413-928E-3A6DC2ECF349}"/>
              </a:ext>
            </a:extLst>
          </p:cNvPr>
          <p:cNvGraphicFramePr>
            <a:graphicFrameLocks/>
          </p:cNvGraphicFramePr>
          <p:nvPr/>
        </p:nvGraphicFramePr>
        <p:xfrm>
          <a:off x="6469535" y="1934539"/>
          <a:ext cx="5722465" cy="481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0A8B84B-7631-4E8E-A7A3-702909F8290C}"/>
              </a:ext>
            </a:extLst>
          </p:cNvPr>
          <p:cNvSpPr txBox="1">
            <a:spLocks/>
          </p:cNvSpPr>
          <p:nvPr/>
        </p:nvSpPr>
        <p:spPr>
          <a:xfrm>
            <a:off x="6296846" y="901591"/>
            <a:ext cx="5401803" cy="122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% 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del número de préstamos vendidos por originador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8253D8-2482-4B5A-B676-B3F62B49FFE9}"/>
              </a:ext>
            </a:extLst>
          </p:cNvPr>
          <p:cNvSpPr/>
          <p:nvPr/>
        </p:nvSpPr>
        <p:spPr>
          <a:xfrm>
            <a:off x="0" y="326446"/>
            <a:ext cx="121920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b="1" dirty="0">
                <a:solidFill>
                  <a:srgbClr val="006600"/>
                </a:solidFill>
                <a:latin typeface="Calibri "/>
                <a:cs typeface="Helvetica"/>
              </a:rPr>
              <a:t>Mercado secundario</a:t>
            </a:r>
            <a:endParaRPr kumimoji="0" lang="bg-BG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 "/>
              <a:ea typeface="+mn-ea"/>
              <a:cs typeface="Helvetica"/>
            </a:endParaRP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B84808A2-2A19-48D8-BC77-FA1419DB2B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916261"/>
              </p:ext>
            </p:extLst>
          </p:nvPr>
        </p:nvGraphicFramePr>
        <p:xfrm>
          <a:off x="5624796" y="2083129"/>
          <a:ext cx="6376800" cy="4828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5">
            <a:extLst>
              <a:ext uri="{FF2B5EF4-FFF2-40B4-BE49-F238E27FC236}">
                <a16:creationId xmlns:a16="http://schemas.microsoft.com/office/drawing/2014/main" id="{74C71724-61B9-4376-8F63-F4A036CC3F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677659"/>
              </p:ext>
            </p:extLst>
          </p:nvPr>
        </p:nvGraphicFramePr>
        <p:xfrm>
          <a:off x="405298" y="2109782"/>
          <a:ext cx="5624112" cy="4759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EB5A4F16-956F-4B1D-90EA-F3D04BCFFDC4}"/>
              </a:ext>
            </a:extLst>
          </p:cNvPr>
          <p:cNvSpPr txBox="1">
            <a:spLocks/>
          </p:cNvSpPr>
          <p:nvPr/>
        </p:nvSpPr>
        <p:spPr>
          <a:xfrm>
            <a:off x="484326" y="901591"/>
            <a:ext cx="5466056" cy="122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% 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del número de préstamos vendidos por moneda</a:t>
            </a:r>
            <a:endParaRPr kumimoji="0" lang="bg-BG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863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8802</TotalTime>
  <Words>230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</vt:lpstr>
      <vt:lpstr>Calibri Light</vt:lpstr>
      <vt:lpstr>Office Theme</vt:lpstr>
      <vt:lpstr>Simple Light</vt:lpstr>
      <vt:lpstr>1_Office Theme</vt:lpstr>
      <vt:lpstr>PowerPoint Presentation</vt:lpstr>
      <vt:lpstr>Vista rápida   </vt:lpstr>
      <vt:lpstr>% de la cantidad de préstamos subidos por originador </vt:lpstr>
      <vt:lpstr>PowerPoint Presentation</vt:lpstr>
      <vt:lpstr>Préstamos con descuento/recarga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Chinovska</dc:creator>
  <cp:lastModifiedBy>Neli Halembakova</cp:lastModifiedBy>
  <cp:revision>114</cp:revision>
  <dcterms:created xsi:type="dcterms:W3CDTF">2020-02-04T07:44:42Z</dcterms:created>
  <dcterms:modified xsi:type="dcterms:W3CDTF">2021-07-14T14:14:53Z</dcterms:modified>
</cp:coreProperties>
</file>