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0" r:id="rId2"/>
    <p:sldId id="284" r:id="rId3"/>
    <p:sldId id="286" r:id="rId4"/>
    <p:sldId id="285" r:id="rId5"/>
    <p:sldId id="287" r:id="rId6"/>
    <p:sldId id="293" r:id="rId7"/>
    <p:sldId id="288" r:id="rId8"/>
    <p:sldId id="289" r:id="rId9"/>
    <p:sldId id="290" r:id="rId10"/>
    <p:sldId id="292" r:id="rId11"/>
    <p:sldId id="294" r:id="rId12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68"/>
    <a:srgbClr val="2F5597"/>
    <a:srgbClr val="FF2523"/>
    <a:srgbClr val="404040"/>
    <a:srgbClr val="203A91"/>
    <a:srgbClr val="D62612"/>
    <a:srgbClr val="388295"/>
    <a:srgbClr val="778692"/>
    <a:srgbClr val="FBAF28"/>
    <a:srgbClr val="EC5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308" autoAdjust="0"/>
  </p:normalViewPr>
  <p:slideViewPr>
    <p:cSldViewPr snapToGrid="0">
      <p:cViewPr varScale="1">
        <p:scale>
          <a:sx n="82" d="100"/>
          <a:sy n="82" d="100"/>
        </p:scale>
        <p:origin x="58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dirty="0">
                <a:latin typeface="Candara" panose="020E0502030303020204" pitchFamily="34" charset="0"/>
              </a:rPr>
              <a:t>Одобрени</a:t>
            </a:r>
            <a:r>
              <a:rPr lang="bg-BG" baseline="0" dirty="0">
                <a:latin typeface="Candara" panose="020E0502030303020204" pitchFamily="34" charset="0"/>
              </a:rPr>
              <a:t> кредитни продукти </a:t>
            </a:r>
            <a:endParaRPr lang="en-US" dirty="0">
              <a:latin typeface="Candara" panose="020E0502030303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22277</c:v>
                </c:pt>
                <c:pt idx="1">
                  <c:v>21988</c:v>
                </c:pt>
                <c:pt idx="2">
                  <c:v>43610</c:v>
                </c:pt>
                <c:pt idx="3">
                  <c:v>36565</c:v>
                </c:pt>
                <c:pt idx="4">
                  <c:v>39881</c:v>
                </c:pt>
                <c:pt idx="5">
                  <c:v>49549</c:v>
                </c:pt>
                <c:pt idx="6">
                  <c:v>54555</c:v>
                </c:pt>
                <c:pt idx="7">
                  <c:v>39384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48-4975-8AF6-AF0B4A2132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1065624"/>
        <c:axId val="471058408"/>
      </c:barChart>
      <c:catAx>
        <c:axId val="471065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471058408"/>
        <c:crosses val="autoZero"/>
        <c:auto val="1"/>
        <c:lblAlgn val="ctr"/>
        <c:lblOffset val="100"/>
        <c:noMultiLvlLbl val="0"/>
      </c:catAx>
      <c:valAx>
        <c:axId val="471058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471065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BAE7E8-419C-4263-98C2-CD8E4D9F88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fgfgfgfgfgfgfgf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207B73-6F17-42C4-8CBA-816169B125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A85F5-66F2-434B-9F09-D28EED3558A5}" type="datetimeFigureOut">
              <a:rPr lang="bg-BG" smtClean="0"/>
              <a:t>28.05.2021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43A02-B87C-457B-A6D4-CA64F79720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199A69-1851-48A0-98A6-69E7C59610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CA338-1486-4381-80F2-19EF2962E7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208069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fgfgfgfgfgfgfgf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48F0B-AE1F-4473-AA6E-1DD4AC800272}" type="datetimeFigureOut">
              <a:rPr lang="bg-BG" smtClean="0"/>
              <a:t>28.05.2021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64189-2479-493E-B078-6A26DCA5231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947044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64983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C74EE-05C9-497F-9D94-D3B478A3F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C2BD65-DDB8-462E-94ED-353B03689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8791C-3FF9-48C4-ABDE-8C6F9373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2030-E060-41ED-A677-2DAE1CECF3F2}" type="datetime1">
              <a:rPr lang="bg-BG" smtClean="0"/>
              <a:t>28.05.2021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4DEA-563D-4EC0-80A2-981D6AC5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effefefefefefe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93A6D-15EF-4B83-9C7C-967B06883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4211-40A0-4BA7-8592-4D1FFBC632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0309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AD5A5-2AD6-4D14-987E-2081D605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475BF-63EF-4B60-880D-627D1467C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E7B5D-2A54-4460-ACEB-16B41A442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56CB-4DC4-42B4-9431-6CF65AD605F8}" type="datetime1">
              <a:rPr lang="bg-BG" smtClean="0"/>
              <a:t>28.05.2021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8B50-24AB-4195-ABCF-72CFCF07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effefefefefefe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BB105-554F-4749-BBD9-4D2A20086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4211-40A0-4BA7-8592-4D1FFBC632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8348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566BA3-5423-4F59-84AA-A4611B7ED2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6F6C7-0B28-4866-95A2-B73B83468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73E29-9E7E-4FA3-BA39-2117327DA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63D2-A1C7-4776-9169-EDC434C33F6B}" type="datetime1">
              <a:rPr lang="bg-BG" smtClean="0"/>
              <a:t>28.05.2021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D17F7-F39E-4257-BA45-773C799D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effefefefefefe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6F920-B53F-4DB8-A275-52A6CB578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4211-40A0-4BA7-8592-4D1FFBC632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6115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0513D-5F13-4046-A756-C28704C0E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998BF-4FB1-4C9C-87D9-EF9B8DAE5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88E7F-80BC-4921-969D-2593084D3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92E-4835-4A3E-8521-3080D6ED5499}" type="datetime1">
              <a:rPr lang="bg-BG" smtClean="0"/>
              <a:t>28.05.2021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CD5F3-578B-42D5-9477-06FE1A9BB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effefefefefefe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7EB06-DAC9-4200-8FB7-77C4028E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4211-40A0-4BA7-8592-4D1FFBC632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0177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1665E-9AC0-4A92-9A45-DAE8FA5D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DE946-F3FA-442D-A3BB-BF55E656E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07444-8A63-4EF4-89F0-C363F3DA3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1BF-078C-451A-8D0F-D5806B256D90}" type="datetime1">
              <a:rPr lang="bg-BG" smtClean="0"/>
              <a:t>28.05.2021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97095-495E-4AC8-9FC5-DDAF02B0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effefefefefefe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FC41E-CF07-4AFE-AA5B-726B420B5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4211-40A0-4BA7-8592-4D1FFBC632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9476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530D5-D7D2-4F59-9CF5-C7C95157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A68DD-F764-44EB-BABE-D40A34E22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879FE-2DF9-483F-8838-B73D6CDB0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CA185-AEE7-441A-BD5E-80B9D6513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861D-A09E-4D02-90F8-4E8E93F3AC9C}" type="datetime1">
              <a:rPr lang="bg-BG" smtClean="0"/>
              <a:t>28.05.2021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B227A-7CB0-4C27-8A2B-731E34327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effefefefefefe</a:t>
            </a:r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483A3-20BA-435D-B1B4-60E49FB2C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4211-40A0-4BA7-8592-4D1FFBC632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07104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F7B2-85A7-44BA-9A3B-962DACDBB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1A570-52A3-4C38-AFC0-5AA4CE3C4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ADB2E-8EB0-4549-95F8-A2F867A39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A4D4F7-D069-466D-8EB3-5A6ED4EEFF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AD40CA-3B08-4A40-A240-37424DF9F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6C5FB5-927C-4BBE-A5C8-C9B52253C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0309-D1B1-4BBA-B27D-7A910B8C948F}" type="datetime1">
              <a:rPr lang="bg-BG" smtClean="0"/>
              <a:t>28.05.2021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EF3FBE-0263-4A61-8071-6DE1D7E34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effefefefefefe</a:t>
            </a:r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D48086-4730-411E-BA2E-C1E7A584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4211-40A0-4BA7-8592-4D1FFBC632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0512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0E2FF-7A74-46A2-913A-FCEFF6E20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15FC23-CBD9-4979-97D9-CE8CAB14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DA45-CCBF-4E23-BF3B-B2680E999CF2}" type="datetime1">
              <a:rPr lang="bg-BG" smtClean="0"/>
              <a:t>28.05.2021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18EF1E-7AAA-4074-8107-1ACBF7A5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effefefefefefe</a:t>
            </a:r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9D2AC-A5DD-4EE1-9BD0-7DEF6109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4211-40A0-4BA7-8592-4D1FFBC632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2457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530761-860C-4794-8C2C-3498BD2C5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E2C4-2334-428E-9052-AD9E18C4CB68}" type="datetime1">
              <a:rPr lang="bg-BG" smtClean="0"/>
              <a:t>28.05.2021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804C4E-710F-4FC1-AE13-1D62663B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effefefefefefe</a:t>
            </a:r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67CCF-9174-4DF0-AFB0-5871E4474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4211-40A0-4BA7-8592-4D1FFBC632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6821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7173A-08FB-49E0-87F7-E926A2041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AF36C-4491-4816-AF63-9E46B8D38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19C71-BF5E-4CCB-96DC-2585FE8A0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BA7B4-21F3-4284-BEAE-ECCAD69D6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19D9-A95A-4892-96E1-C80EFA0454E4}" type="datetime1">
              <a:rPr lang="bg-BG" smtClean="0"/>
              <a:t>28.05.2021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1F8D6-11D0-46B6-96FB-0B293CD2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effefefefefefe</a:t>
            </a:r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296BC-A88E-483E-AD5C-C05E90C47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4211-40A0-4BA7-8592-4D1FFBC632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39343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1135F-4CA9-406F-B717-9DF50DED0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1B1A9F-C22F-40B0-B6D3-B6B735D218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CAE9B0-2216-465F-ADE9-DD27C8D64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CC2EF-BC6C-408C-A0B5-2EA0B81C9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300D-D4A3-4E26-97BE-90B5C0EE82CE}" type="datetime1">
              <a:rPr lang="bg-BG" smtClean="0"/>
              <a:t>28.05.2021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4ED8F-9A7A-420F-A1A4-E390BE490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effefefefefefe</a:t>
            </a:r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14940-81EF-41F8-A597-B3EA6CE61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4211-40A0-4BA7-8592-4D1FFBC632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1117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256F0C-9190-456F-A9A6-BF5BC9DF8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11F93-AF46-4C53-87C0-DA3B4081C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1721E-932D-4C5A-89B6-4DEF86D5B6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BB41D-6151-4B0B-B2FA-3756322463BB}" type="datetime1">
              <a:rPr lang="bg-BG" smtClean="0"/>
              <a:t>28.05.2021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FD83A-C638-4C82-9C53-63FB45E51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effefefefefefe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3630D-CCB8-458A-AF09-B3142E505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E4211-40A0-4BA7-8592-4D1FFBC632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0562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hyperlink" Target="https://axi-card.pl/" TargetMode="External"/><Relationship Id="rId5" Type="http://schemas.openxmlformats.org/officeDocument/2006/relationships/image" Target="../media/image9.svg"/><Relationship Id="rId10" Type="http://schemas.openxmlformats.org/officeDocument/2006/relationships/hyperlink" Target="https://axi-card.es/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s://axi-card.ro/" TargetMode="External"/><Relationship Id="rId1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22998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Rectangle 4"/>
          <p:cNvSpPr/>
          <p:nvPr/>
        </p:nvSpPr>
        <p:spPr>
          <a:xfrm>
            <a:off x="0" y="4558145"/>
            <a:ext cx="12192000" cy="22998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Oval 5"/>
          <p:cNvSpPr/>
          <p:nvPr/>
        </p:nvSpPr>
        <p:spPr>
          <a:xfrm>
            <a:off x="434109" y="877455"/>
            <a:ext cx="5153891" cy="5310909"/>
          </a:xfrm>
          <a:prstGeom prst="ellipse">
            <a:avLst/>
          </a:prstGeom>
          <a:solidFill>
            <a:schemeClr val="bg1"/>
          </a:solidFill>
          <a:ln w="3619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Rectangle 6"/>
          <p:cNvSpPr/>
          <p:nvPr/>
        </p:nvSpPr>
        <p:spPr>
          <a:xfrm>
            <a:off x="0" y="2299856"/>
            <a:ext cx="12192000" cy="2258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8AC6EA-8771-469F-8EEB-EDF069258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099" y="2093036"/>
            <a:ext cx="2239202" cy="22711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250601-3761-407B-89E9-1DFC371250C1}"/>
              </a:ext>
            </a:extLst>
          </p:cNvPr>
          <p:cNvSpPr txBox="1"/>
          <p:nvPr/>
        </p:nvSpPr>
        <p:spPr>
          <a:xfrm>
            <a:off x="499423" y="4298127"/>
            <a:ext cx="5257703" cy="5645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800" b="1" dirty="0">
                <a:solidFill>
                  <a:srgbClr val="2F5597"/>
                </a:solidFill>
                <a:latin typeface="Candara" panose="020E0502030303020204" pitchFamily="34" charset="0"/>
                <a:ea typeface="Roboto" panose="020B0604020202020204" charset="0"/>
              </a:rPr>
              <a:t>Access</a:t>
            </a:r>
            <a:r>
              <a:rPr lang="en-US" sz="2800" b="1" dirty="0">
                <a:solidFill>
                  <a:schemeClr val="bg1"/>
                </a:solidFill>
                <a:latin typeface="Candara" panose="020E0502030303020204" pitchFamily="34" charset="0"/>
                <a:ea typeface="Roboto" panose="020B0604020202020204" charset="0"/>
              </a:rPr>
              <a:t> </a:t>
            </a:r>
            <a:r>
              <a:rPr lang="en-US" sz="2800" b="1" dirty="0">
                <a:solidFill>
                  <a:srgbClr val="212121"/>
                </a:solidFill>
                <a:latin typeface="Candara" panose="020E0502030303020204" pitchFamily="34" charset="0"/>
                <a:ea typeface="Roboto" panose="020B0604020202020204" charset="0"/>
              </a:rPr>
              <a:t>Finance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879086-7CBF-4562-ADD8-E2C471CCBB19}"/>
              </a:ext>
            </a:extLst>
          </p:cNvPr>
          <p:cNvSpPr/>
          <p:nvPr/>
        </p:nvSpPr>
        <p:spPr>
          <a:xfrm>
            <a:off x="5321223" y="3198167"/>
            <a:ext cx="707101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2400" b="1" cap="none" spc="0" dirty="0">
                <a:ln w="0"/>
                <a:solidFill>
                  <a:srgbClr val="2F559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</a:rPr>
              <a:t>Каквото </a:t>
            </a:r>
            <a:r>
              <a:rPr lang="bg-BG" sz="2400" b="1" dirty="0">
                <a:ln w="0"/>
                <a:solidFill>
                  <a:srgbClr val="2F559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</a:rPr>
              <a:t>пожелаеш, където и да си</a:t>
            </a:r>
          </a:p>
        </p:txBody>
      </p:sp>
    </p:spTree>
    <p:extLst>
      <p:ext uri="{BB962C8B-B14F-4D97-AF65-F5344CB8AC3E}">
        <p14:creationId xmlns:p14="http://schemas.microsoft.com/office/powerpoint/2010/main" val="145049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DC5407-1806-4D36-A747-0E6E3DE97275}"/>
              </a:ext>
            </a:extLst>
          </p:cNvPr>
          <p:cNvCxnSpPr>
            <a:cxnSpLocks/>
          </p:cNvCxnSpPr>
          <p:nvPr/>
        </p:nvCxnSpPr>
        <p:spPr>
          <a:xfrm>
            <a:off x="700935" y="626842"/>
            <a:ext cx="10790125" cy="0"/>
          </a:xfrm>
          <a:prstGeom prst="line">
            <a:avLst/>
          </a:prstGeom>
          <a:ln w="28575">
            <a:solidFill>
              <a:srgbClr val="0037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E4AA93C-10B6-475B-8CA9-A3D94D9513C3}"/>
              </a:ext>
            </a:extLst>
          </p:cNvPr>
          <p:cNvSpPr txBox="1"/>
          <p:nvPr/>
        </p:nvSpPr>
        <p:spPr>
          <a:xfrm>
            <a:off x="8210284" y="120851"/>
            <a:ext cx="33690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bg-BG" sz="2800" b="1" dirty="0">
                <a:solidFill>
                  <a:srgbClr val="003768"/>
                </a:solidFill>
                <a:latin typeface="Candara" panose="020E0502030303020204" pitchFamily="34" charset="0"/>
              </a:rPr>
              <a:t>Финансов отчет</a:t>
            </a:r>
          </a:p>
          <a:p>
            <a:pPr algn="ctr">
              <a:buClr>
                <a:srgbClr val="C00000"/>
              </a:buClr>
            </a:pPr>
            <a:r>
              <a:rPr lang="bg-BG" sz="2800" b="1" dirty="0">
                <a:solidFill>
                  <a:srgbClr val="003768"/>
                </a:solidFill>
                <a:latin typeface="Candara" panose="020E0502030303020204" pitchFamily="34" charset="0"/>
              </a:rPr>
              <a:t>2020</a:t>
            </a:r>
          </a:p>
        </p:txBody>
      </p:sp>
      <p:pic>
        <p:nvPicPr>
          <p:cNvPr id="6" name="Picture 2" descr="Бяла Карта - кредитна карта - Как да платя">
            <a:extLst>
              <a:ext uri="{FF2B5EF4-FFF2-40B4-BE49-F238E27FC236}">
                <a16:creationId xmlns:a16="http://schemas.microsoft.com/office/drawing/2014/main" id="{A3CD7F0D-2BB6-4571-A063-FAF598A82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4" y="103622"/>
            <a:ext cx="1667196" cy="10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SPC Statistics for Development Division (SDD) - Organisations - Pacific  Data Hub">
            <a:extLst>
              <a:ext uri="{FF2B5EF4-FFF2-40B4-BE49-F238E27FC236}">
                <a16:creationId xmlns:a16="http://schemas.microsoft.com/office/drawing/2014/main" id="{9769A3D3-1EBC-46A2-A832-1902E619D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503" y="1910652"/>
            <a:ext cx="3539385" cy="353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 descr="Open folder">
            <a:extLst>
              <a:ext uri="{FF2B5EF4-FFF2-40B4-BE49-F238E27FC236}">
                <a16:creationId xmlns:a16="http://schemas.microsoft.com/office/drawing/2014/main" id="{31366B52-EAF8-4FE5-A37A-8F0CFA61AF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57886" y="2829284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3CD494-CEA2-49AB-8046-2BF61E3BAFF9}"/>
              </a:ext>
            </a:extLst>
          </p:cNvPr>
          <p:cNvSpPr txBox="1"/>
          <p:nvPr/>
        </p:nvSpPr>
        <p:spPr>
          <a:xfrm>
            <a:off x="2123771" y="3639339"/>
            <a:ext cx="1982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1800" b="1" dirty="0">
                <a:solidFill>
                  <a:srgbClr val="00376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Брутен портфейл</a:t>
            </a:r>
            <a:endParaRPr lang="bg-BG" b="1" dirty="0">
              <a:solidFill>
                <a:srgbClr val="003768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86D73F-88D4-457F-99DF-4CAD66D99F79}"/>
              </a:ext>
            </a:extLst>
          </p:cNvPr>
          <p:cNvSpPr txBox="1"/>
          <p:nvPr/>
        </p:nvSpPr>
        <p:spPr>
          <a:xfrm>
            <a:off x="2191801" y="4075806"/>
            <a:ext cx="2628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b="1" dirty="0">
                <a:solidFill>
                  <a:srgbClr val="003768"/>
                </a:solidFill>
                <a:latin typeface="Calibri" panose="020F0502020204030204" pitchFamily="34" charset="0"/>
              </a:rPr>
              <a:t>36</a:t>
            </a:r>
            <a:r>
              <a:rPr lang="en-US" b="1" dirty="0">
                <a:solidFill>
                  <a:srgbClr val="003768"/>
                </a:solidFill>
                <a:latin typeface="Calibri" panose="020F0502020204030204" pitchFamily="34" charset="0"/>
              </a:rPr>
              <a:t> </a:t>
            </a:r>
            <a:r>
              <a:rPr lang="bg-BG" b="1" dirty="0">
                <a:solidFill>
                  <a:srgbClr val="003768"/>
                </a:solidFill>
                <a:latin typeface="Calibri" panose="020F0502020204030204" pitchFamily="34" charset="0"/>
              </a:rPr>
              <a:t>850</a:t>
            </a:r>
            <a:r>
              <a:rPr lang="en-US" b="1" dirty="0">
                <a:solidFill>
                  <a:srgbClr val="003768"/>
                </a:solidFill>
                <a:latin typeface="Calibri" panose="020F0502020204030204" pitchFamily="34" charset="0"/>
              </a:rPr>
              <a:t> </a:t>
            </a:r>
            <a:r>
              <a:rPr lang="bg-BG" b="1" dirty="0">
                <a:solidFill>
                  <a:srgbClr val="003768"/>
                </a:solidFill>
                <a:latin typeface="Calibri" panose="020F0502020204030204" pitchFamily="34" charset="0"/>
              </a:rPr>
              <a:t>86</a:t>
            </a:r>
            <a:r>
              <a:rPr lang="en-US" b="1" dirty="0">
                <a:solidFill>
                  <a:srgbClr val="003768"/>
                </a:solidFill>
                <a:latin typeface="Calibri" panose="020F0502020204030204" pitchFamily="34" charset="0"/>
              </a:rPr>
              <a:t>6 BGN</a:t>
            </a:r>
            <a:endParaRPr lang="bg-BG" b="1" dirty="0">
              <a:solidFill>
                <a:srgbClr val="003768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7EC1DA-460B-428C-8976-63881005CC7D}"/>
              </a:ext>
            </a:extLst>
          </p:cNvPr>
          <p:cNvCxnSpPr>
            <a:cxnSpLocks/>
          </p:cNvCxnSpPr>
          <p:nvPr/>
        </p:nvCxnSpPr>
        <p:spPr>
          <a:xfrm flipV="1">
            <a:off x="1798171" y="4050252"/>
            <a:ext cx="2734069" cy="1145"/>
          </a:xfrm>
          <a:prstGeom prst="line">
            <a:avLst/>
          </a:prstGeom>
          <a:ln w="28575">
            <a:solidFill>
              <a:srgbClr val="203A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 descr="Money">
            <a:extLst>
              <a:ext uri="{FF2B5EF4-FFF2-40B4-BE49-F238E27FC236}">
                <a16:creationId xmlns:a16="http://schemas.microsoft.com/office/drawing/2014/main" id="{CBA658F7-25B5-4000-B3FC-D5D51FDCC7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7294" y="4311585"/>
            <a:ext cx="914400" cy="914400"/>
          </a:xfrm>
          <a:prstGeom prst="rect">
            <a:avLst/>
          </a:prstGeom>
        </p:spPr>
      </p:pic>
      <p:pic>
        <p:nvPicPr>
          <p:cNvPr id="20" name="Graphic 19" descr="Credit card">
            <a:extLst>
              <a:ext uri="{FF2B5EF4-FFF2-40B4-BE49-F238E27FC236}">
                <a16:creationId xmlns:a16="http://schemas.microsoft.com/office/drawing/2014/main" id="{B731195F-5F85-4D74-BA36-D3EA5A97C4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60177" y="1315420"/>
            <a:ext cx="914400" cy="914400"/>
          </a:xfrm>
          <a:prstGeom prst="rect">
            <a:avLst/>
          </a:prstGeom>
        </p:spPr>
      </p:pic>
      <p:pic>
        <p:nvPicPr>
          <p:cNvPr id="22" name="Graphic 21" descr="Coins">
            <a:extLst>
              <a:ext uri="{FF2B5EF4-FFF2-40B4-BE49-F238E27FC236}">
                <a16:creationId xmlns:a16="http://schemas.microsoft.com/office/drawing/2014/main" id="{5212C4D6-1613-46E4-B97D-C040D85A63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93748" y="3639338"/>
            <a:ext cx="914400" cy="91440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15FFC37-E80C-494A-850C-BE80C961125B}"/>
              </a:ext>
            </a:extLst>
          </p:cNvPr>
          <p:cNvCxnSpPr>
            <a:cxnSpLocks/>
          </p:cNvCxnSpPr>
          <p:nvPr/>
        </p:nvCxnSpPr>
        <p:spPr>
          <a:xfrm flipV="1">
            <a:off x="2426027" y="4420464"/>
            <a:ext cx="2145799" cy="1046307"/>
          </a:xfrm>
          <a:prstGeom prst="line">
            <a:avLst/>
          </a:prstGeom>
          <a:ln w="28575">
            <a:solidFill>
              <a:srgbClr val="203A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C981813-69DE-450C-99F0-B7F26FE9D838}"/>
              </a:ext>
            </a:extLst>
          </p:cNvPr>
          <p:cNvSpPr txBox="1"/>
          <p:nvPr/>
        </p:nvSpPr>
        <p:spPr>
          <a:xfrm>
            <a:off x="521657" y="5041319"/>
            <a:ext cx="1982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b="1" dirty="0">
                <a:solidFill>
                  <a:srgbClr val="003768"/>
                </a:solidFill>
                <a:latin typeface="Calibri" panose="020F0502020204030204" pitchFamily="34" charset="0"/>
              </a:rPr>
              <a:t>Отпуснати суми</a:t>
            </a:r>
            <a:endParaRPr lang="bg-BG" b="1" dirty="0">
              <a:solidFill>
                <a:srgbClr val="003768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E97CE2-7D66-4D64-B12C-52FFC57F24D9}"/>
              </a:ext>
            </a:extLst>
          </p:cNvPr>
          <p:cNvSpPr txBox="1"/>
          <p:nvPr/>
        </p:nvSpPr>
        <p:spPr>
          <a:xfrm>
            <a:off x="487972" y="5490164"/>
            <a:ext cx="1982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b="1" dirty="0">
                <a:solidFill>
                  <a:srgbClr val="003768"/>
                </a:solidFill>
                <a:latin typeface="Calibri" panose="020F0502020204030204" pitchFamily="34" charset="0"/>
              </a:rPr>
              <a:t>181</a:t>
            </a:r>
            <a:r>
              <a:rPr lang="en-US" b="1" dirty="0">
                <a:solidFill>
                  <a:srgbClr val="003768"/>
                </a:solidFill>
                <a:latin typeface="Calibri" panose="020F0502020204030204" pitchFamily="34" charset="0"/>
              </a:rPr>
              <a:t> </a:t>
            </a:r>
            <a:r>
              <a:rPr lang="bg-BG" b="1" dirty="0">
                <a:solidFill>
                  <a:srgbClr val="003768"/>
                </a:solidFill>
                <a:latin typeface="Calibri" panose="020F0502020204030204" pitchFamily="34" charset="0"/>
              </a:rPr>
              <a:t>079</a:t>
            </a:r>
            <a:r>
              <a:rPr lang="en-US" b="1" dirty="0">
                <a:solidFill>
                  <a:srgbClr val="003768"/>
                </a:solidFill>
                <a:latin typeface="Calibri" panose="020F0502020204030204" pitchFamily="34" charset="0"/>
              </a:rPr>
              <a:t> </a:t>
            </a:r>
            <a:r>
              <a:rPr lang="bg-BG" b="1" dirty="0">
                <a:solidFill>
                  <a:srgbClr val="003768"/>
                </a:solidFill>
                <a:latin typeface="Calibri" panose="020F0502020204030204" pitchFamily="34" charset="0"/>
              </a:rPr>
              <a:t>912 </a:t>
            </a:r>
            <a:r>
              <a:rPr lang="en-US" b="1" dirty="0">
                <a:solidFill>
                  <a:srgbClr val="003768"/>
                </a:solidFill>
                <a:latin typeface="Calibri" panose="020F0502020204030204" pitchFamily="34" charset="0"/>
              </a:rPr>
              <a:t>BGN</a:t>
            </a:r>
            <a:endParaRPr lang="bg-BG" b="1" dirty="0">
              <a:solidFill>
                <a:srgbClr val="003768"/>
              </a:solidFill>
              <a:latin typeface="Calibri" panose="020F050202020403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A9FC97A-2460-4CE5-AF8F-7B13282B5856}"/>
              </a:ext>
            </a:extLst>
          </p:cNvPr>
          <p:cNvCxnSpPr>
            <a:cxnSpLocks/>
          </p:cNvCxnSpPr>
          <p:nvPr/>
        </p:nvCxnSpPr>
        <p:spPr>
          <a:xfrm flipV="1">
            <a:off x="269407" y="5423294"/>
            <a:ext cx="2205942" cy="20085"/>
          </a:xfrm>
          <a:prstGeom prst="line">
            <a:avLst/>
          </a:prstGeom>
          <a:ln w="28575">
            <a:solidFill>
              <a:srgbClr val="203A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5BBDECE-A33F-4F23-84C4-DDF3F441E0F0}"/>
              </a:ext>
            </a:extLst>
          </p:cNvPr>
          <p:cNvCxnSpPr>
            <a:cxnSpLocks/>
          </p:cNvCxnSpPr>
          <p:nvPr/>
        </p:nvCxnSpPr>
        <p:spPr>
          <a:xfrm>
            <a:off x="7971183" y="2470282"/>
            <a:ext cx="2435087" cy="0"/>
          </a:xfrm>
          <a:prstGeom prst="line">
            <a:avLst/>
          </a:prstGeom>
          <a:ln w="28575">
            <a:solidFill>
              <a:srgbClr val="203A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4310A9F-0BCF-4DD4-8814-90CBF7C8AC1E}"/>
              </a:ext>
            </a:extLst>
          </p:cNvPr>
          <p:cNvCxnSpPr>
            <a:cxnSpLocks/>
          </p:cNvCxnSpPr>
          <p:nvPr/>
        </p:nvCxnSpPr>
        <p:spPr>
          <a:xfrm flipV="1">
            <a:off x="9279835" y="2460343"/>
            <a:ext cx="1126435" cy="2440004"/>
          </a:xfrm>
          <a:prstGeom prst="line">
            <a:avLst/>
          </a:prstGeom>
          <a:ln w="28575">
            <a:solidFill>
              <a:srgbClr val="203A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DB0ED39-851B-4564-8F85-B8CD233C181D}"/>
              </a:ext>
            </a:extLst>
          </p:cNvPr>
          <p:cNvCxnSpPr>
            <a:cxnSpLocks/>
          </p:cNvCxnSpPr>
          <p:nvPr/>
        </p:nvCxnSpPr>
        <p:spPr>
          <a:xfrm flipV="1">
            <a:off x="9279835" y="4900347"/>
            <a:ext cx="2547730" cy="9940"/>
          </a:xfrm>
          <a:prstGeom prst="line">
            <a:avLst/>
          </a:prstGeom>
          <a:ln w="28575">
            <a:solidFill>
              <a:srgbClr val="203A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C47A3B4-6FBB-4F4D-81C9-16DB58C56E83}"/>
              </a:ext>
            </a:extLst>
          </p:cNvPr>
          <p:cNvSpPr txBox="1"/>
          <p:nvPr/>
        </p:nvSpPr>
        <p:spPr>
          <a:xfrm>
            <a:off x="8634512" y="2065761"/>
            <a:ext cx="1982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3768"/>
                </a:solidFill>
                <a:latin typeface="Calibri" panose="020F0502020204030204" pitchFamily="34" charset="0"/>
              </a:rPr>
              <a:t> </a:t>
            </a:r>
            <a:r>
              <a:rPr lang="bg-BG" b="1" dirty="0">
                <a:solidFill>
                  <a:srgbClr val="003768"/>
                </a:solidFill>
                <a:latin typeface="Calibri" panose="020F0502020204030204" pitchFamily="34" charset="0"/>
              </a:rPr>
              <a:t>Приходи</a:t>
            </a:r>
            <a:endParaRPr lang="bg-BG" b="1" dirty="0">
              <a:solidFill>
                <a:srgbClr val="003768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FD9420B-37BA-4563-AD3B-241CFC501315}"/>
              </a:ext>
            </a:extLst>
          </p:cNvPr>
          <p:cNvSpPr txBox="1"/>
          <p:nvPr/>
        </p:nvSpPr>
        <p:spPr>
          <a:xfrm>
            <a:off x="8405186" y="2540661"/>
            <a:ext cx="2628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b="1" dirty="0">
                <a:solidFill>
                  <a:srgbClr val="003768"/>
                </a:solidFill>
                <a:latin typeface="Calibri" panose="020F0502020204030204" pitchFamily="34" charset="0"/>
              </a:rPr>
              <a:t>34 060 281 </a:t>
            </a:r>
            <a:r>
              <a:rPr lang="en-US" b="1" dirty="0">
                <a:solidFill>
                  <a:srgbClr val="003768"/>
                </a:solidFill>
                <a:latin typeface="Calibri" panose="020F0502020204030204" pitchFamily="34" charset="0"/>
              </a:rPr>
              <a:t>BGN</a:t>
            </a:r>
            <a:endParaRPr lang="bg-BG" b="1" dirty="0">
              <a:solidFill>
                <a:srgbClr val="003768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55639B3-1C0A-4127-BF5B-68FB571848A7}"/>
              </a:ext>
            </a:extLst>
          </p:cNvPr>
          <p:cNvSpPr txBox="1"/>
          <p:nvPr/>
        </p:nvSpPr>
        <p:spPr>
          <a:xfrm>
            <a:off x="10231389" y="4462419"/>
            <a:ext cx="14485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3768"/>
                </a:solidFill>
                <a:latin typeface="Calibri" panose="020F0502020204030204" pitchFamily="34" charset="0"/>
              </a:rPr>
              <a:t> </a:t>
            </a:r>
            <a:r>
              <a:rPr lang="bg-BG" b="1" dirty="0">
                <a:solidFill>
                  <a:srgbClr val="003768"/>
                </a:solidFill>
                <a:latin typeface="Calibri" panose="020F0502020204030204" pitchFamily="34" charset="0"/>
              </a:rPr>
              <a:t>Печалба</a:t>
            </a:r>
            <a:endParaRPr lang="bg-BG" b="1" dirty="0">
              <a:solidFill>
                <a:srgbClr val="003768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5D195DE-9A2A-4BE0-8739-7404E65C1063}"/>
              </a:ext>
            </a:extLst>
          </p:cNvPr>
          <p:cNvSpPr txBox="1"/>
          <p:nvPr/>
        </p:nvSpPr>
        <p:spPr>
          <a:xfrm>
            <a:off x="10078268" y="4983076"/>
            <a:ext cx="1754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b="1" dirty="0">
                <a:solidFill>
                  <a:srgbClr val="003768"/>
                </a:solidFill>
                <a:latin typeface="Calibri" panose="020F0502020204030204" pitchFamily="34" charset="0"/>
              </a:rPr>
              <a:t>7 464 849 </a:t>
            </a:r>
            <a:r>
              <a:rPr lang="en-US" b="1" dirty="0">
                <a:solidFill>
                  <a:srgbClr val="003768"/>
                </a:solidFill>
                <a:latin typeface="Calibri" panose="020F0502020204030204" pitchFamily="34" charset="0"/>
              </a:rPr>
              <a:t>BGN</a:t>
            </a:r>
            <a:endParaRPr lang="bg-BG" b="1" dirty="0">
              <a:solidFill>
                <a:srgbClr val="003768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161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C9E9C0-6862-4B00-BC4B-4E7587F2A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99" y="1157808"/>
            <a:ext cx="2239202" cy="22711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078888-1AF8-4B19-A731-27D8A02A59F6}"/>
              </a:ext>
            </a:extLst>
          </p:cNvPr>
          <p:cNvSpPr txBox="1"/>
          <p:nvPr/>
        </p:nvSpPr>
        <p:spPr>
          <a:xfrm>
            <a:off x="3559373" y="3429000"/>
            <a:ext cx="5257703" cy="5645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6000" b="1" dirty="0">
                <a:solidFill>
                  <a:srgbClr val="2F5597"/>
                </a:solidFill>
                <a:latin typeface="Candara" panose="020E0502030303020204" pitchFamily="34" charset="0"/>
                <a:ea typeface="Roboto" panose="020B0604020202020204" charset="0"/>
              </a:rPr>
              <a:t>Access</a:t>
            </a:r>
            <a:r>
              <a:rPr lang="en-US" sz="6000" b="1" dirty="0">
                <a:solidFill>
                  <a:schemeClr val="bg1"/>
                </a:solidFill>
                <a:latin typeface="Candara" panose="020E0502030303020204" pitchFamily="34" charset="0"/>
                <a:ea typeface="Roboto" panose="020B0604020202020204" charset="0"/>
              </a:rPr>
              <a:t> </a:t>
            </a:r>
            <a:r>
              <a:rPr lang="en-US" sz="6000" b="1" dirty="0">
                <a:solidFill>
                  <a:srgbClr val="212121"/>
                </a:solidFill>
                <a:latin typeface="Candara" panose="020E0502030303020204" pitchFamily="34" charset="0"/>
                <a:ea typeface="Roboto" panose="020B0604020202020204" charset="0"/>
              </a:rPr>
              <a:t>Finance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AC1E0F-5E57-4C2A-A259-B9FBBEFB5129}"/>
              </a:ext>
            </a:extLst>
          </p:cNvPr>
          <p:cNvSpPr/>
          <p:nvPr/>
        </p:nvSpPr>
        <p:spPr>
          <a:xfrm>
            <a:off x="2652716" y="4288195"/>
            <a:ext cx="707101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2400" b="1" cap="none" spc="0" dirty="0">
                <a:ln w="0"/>
                <a:solidFill>
                  <a:srgbClr val="2F559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</a:rPr>
              <a:t>Каквото </a:t>
            </a:r>
            <a:r>
              <a:rPr lang="bg-BG" sz="2400" b="1" dirty="0">
                <a:ln w="0"/>
                <a:solidFill>
                  <a:srgbClr val="2F559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</a:rPr>
              <a:t>пожелаеш, където и да си</a:t>
            </a:r>
          </a:p>
        </p:txBody>
      </p:sp>
    </p:spTree>
    <p:extLst>
      <p:ext uri="{BB962C8B-B14F-4D97-AF65-F5344CB8AC3E}">
        <p14:creationId xmlns:p14="http://schemas.microsoft.com/office/powerpoint/2010/main" val="196333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10BD21-70AF-41A4-8D56-299B1CFC5E3E}"/>
              </a:ext>
            </a:extLst>
          </p:cNvPr>
          <p:cNvSpPr/>
          <p:nvPr/>
        </p:nvSpPr>
        <p:spPr>
          <a:xfrm>
            <a:off x="0" y="6440905"/>
            <a:ext cx="12192000" cy="417095"/>
          </a:xfrm>
          <a:prstGeom prst="rect">
            <a:avLst/>
          </a:prstGeom>
          <a:solidFill>
            <a:srgbClr val="2F5597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B0BC1C-A06A-4E3F-AFA6-FCD4ED399B03}"/>
              </a:ext>
            </a:extLst>
          </p:cNvPr>
          <p:cNvSpPr txBox="1"/>
          <p:nvPr/>
        </p:nvSpPr>
        <p:spPr>
          <a:xfrm>
            <a:off x="-11065" y="6455946"/>
            <a:ext cx="1984513" cy="5645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bg-BG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</a:rPr>
              <a:t>Бяла Карта</a:t>
            </a:r>
            <a:endParaRPr lang="en-US" sz="20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ndara" panose="020E0502030303020204" pitchFamily="34" charset="0"/>
              <a:ea typeface="Roboto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E64939-FFB4-4D66-8B58-CCA51011F2F0}"/>
              </a:ext>
            </a:extLst>
          </p:cNvPr>
          <p:cNvSpPr txBox="1"/>
          <p:nvPr/>
        </p:nvSpPr>
        <p:spPr>
          <a:xfrm>
            <a:off x="9375042" y="6527519"/>
            <a:ext cx="2976925" cy="3859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Candara" panose="020E0502030303020204" pitchFamily="34" charset="0"/>
                <a:ea typeface="Roboto" panose="020B0604020202020204" charset="0"/>
              </a:rPr>
              <a:t>Каквото пожелаеш, където и да си.</a:t>
            </a:r>
            <a:endParaRPr lang="en-US" sz="1200" b="1" dirty="0">
              <a:solidFill>
                <a:schemeClr val="bg1"/>
              </a:solidFill>
              <a:latin typeface="Candara" panose="020E0502030303020204" pitchFamily="34" charset="0"/>
              <a:ea typeface="Roboto" panose="020B0604020202020204" charset="0"/>
            </a:endParaRP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D5572F13-15D5-4C77-B349-CA01EB10B593}"/>
              </a:ext>
            </a:extLst>
          </p:cNvPr>
          <p:cNvSpPr/>
          <p:nvPr/>
        </p:nvSpPr>
        <p:spPr>
          <a:xfrm rot="19983112" flipV="1">
            <a:off x="5575770" y="6324085"/>
            <a:ext cx="1114782" cy="55840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64BC18-E91B-4D69-ADB0-590308F17C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174" y="6440905"/>
            <a:ext cx="411652" cy="41753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066849-F21E-424B-9C88-CCB27FF273D1}"/>
              </a:ext>
            </a:extLst>
          </p:cNvPr>
          <p:cNvCxnSpPr>
            <a:cxnSpLocks/>
          </p:cNvCxnSpPr>
          <p:nvPr/>
        </p:nvCxnSpPr>
        <p:spPr>
          <a:xfrm>
            <a:off x="691604" y="636173"/>
            <a:ext cx="10901841" cy="0"/>
          </a:xfrm>
          <a:prstGeom prst="line">
            <a:avLst/>
          </a:prstGeom>
          <a:ln w="28575">
            <a:solidFill>
              <a:srgbClr val="0037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23E6866-5D85-4D4B-9391-AFF3B3C5B7D1}"/>
              </a:ext>
            </a:extLst>
          </p:cNvPr>
          <p:cNvSpPr txBox="1"/>
          <p:nvPr/>
        </p:nvSpPr>
        <p:spPr>
          <a:xfrm>
            <a:off x="10381503" y="96107"/>
            <a:ext cx="1255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bg-BG" sz="2800" b="1" dirty="0">
                <a:solidFill>
                  <a:srgbClr val="003768"/>
                </a:solidFill>
                <a:latin typeface="Candara" panose="020E0502030303020204" pitchFamily="34" charset="0"/>
              </a:rPr>
              <a:t>За нас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FEB867-A3D5-4C20-9452-4566AF76FE76}"/>
              </a:ext>
            </a:extLst>
          </p:cNvPr>
          <p:cNvSpPr txBox="1"/>
          <p:nvPr/>
        </p:nvSpPr>
        <p:spPr>
          <a:xfrm>
            <a:off x="1910385" y="658696"/>
            <a:ext cx="972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bg-BG"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Аксес Файнанс </a:t>
            </a:r>
            <a:r>
              <a:rPr lang="bg-BG" sz="1400" dirty="0">
                <a:solidFill>
                  <a:srgbClr val="003768"/>
                </a:solidFill>
                <a:latin typeface="Candara" panose="020E0502030303020204" pitchFamily="34" charset="0"/>
              </a:rPr>
              <a:t>стартира дейността си през 2013г. с продукт </a:t>
            </a:r>
            <a:r>
              <a:rPr lang="bg-BG"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Бяла Карта</a:t>
            </a:r>
            <a:r>
              <a:rPr lang="bg-BG" sz="1400" dirty="0">
                <a:solidFill>
                  <a:srgbClr val="003768"/>
                </a:solidFill>
                <a:latin typeface="Candara" panose="020E0502030303020204" pitchFamily="34" charset="0"/>
              </a:rPr>
              <a:t>. От този момент водещото предимство на компанията е </a:t>
            </a:r>
            <a:r>
              <a:rPr lang="bg-BG"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достъпност</a:t>
            </a:r>
            <a:r>
              <a:rPr lang="bg-BG" sz="1400" dirty="0">
                <a:solidFill>
                  <a:srgbClr val="003768"/>
                </a:solidFill>
                <a:latin typeface="Candara" panose="020E0502030303020204" pitchFamily="34" charset="0"/>
              </a:rPr>
              <a:t> на предлаганите продукти. Бяла Карта е за всеки – за да има  каквото пожелае, където и да е.</a:t>
            </a:r>
          </a:p>
        </p:txBody>
      </p:sp>
      <p:pic>
        <p:nvPicPr>
          <p:cNvPr id="1026" name="Picture 2" descr="Бяла Карта - кредитна карта - Как да платя">
            <a:extLst>
              <a:ext uri="{FF2B5EF4-FFF2-40B4-BE49-F238E27FC236}">
                <a16:creationId xmlns:a16="http://schemas.microsoft.com/office/drawing/2014/main" id="{7266DC8C-A047-4F0B-862B-1A7FC2C8E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4" y="103622"/>
            <a:ext cx="1667196" cy="10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8427CF4-F20B-4CA0-A9B8-EE9C302E6D27}"/>
              </a:ext>
            </a:extLst>
          </p:cNvPr>
          <p:cNvSpPr txBox="1"/>
          <p:nvPr/>
        </p:nvSpPr>
        <p:spPr>
          <a:xfrm>
            <a:off x="6841532" y="3964834"/>
            <a:ext cx="51537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Доверие</a:t>
            </a:r>
          </a:p>
          <a:p>
            <a:pPr algn="just">
              <a:buClr>
                <a:srgbClr val="C00000"/>
              </a:buClr>
            </a:pPr>
            <a:r>
              <a:rPr lang="ru-RU" sz="1200" b="1" dirty="0">
                <a:latin typeface="Candara" panose="020E0502030303020204" pitchFamily="34" charset="0"/>
              </a:rPr>
              <a:t>Изграждаме доверие с нашите клиенти, партньори и служители, като сме открити, почтени и лоялни във взаимоотношенията си с тях.</a:t>
            </a:r>
          </a:p>
          <a:p>
            <a:pPr>
              <a:buClr>
                <a:srgbClr val="C00000"/>
              </a:buClr>
            </a:pPr>
            <a:endParaRPr lang="ru-RU" sz="1400" b="1" dirty="0">
              <a:solidFill>
                <a:srgbClr val="003768"/>
              </a:solidFill>
              <a:latin typeface="Candara" panose="020E0502030303020204" pitchFamily="34" charset="0"/>
            </a:endParaRPr>
          </a:p>
          <a:p>
            <a:pPr>
              <a:buClr>
                <a:srgbClr val="C00000"/>
              </a:buClr>
            </a:pPr>
            <a:r>
              <a:rPr lang="ru-RU"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Отдаденост</a:t>
            </a:r>
          </a:p>
          <a:p>
            <a:pPr algn="just">
              <a:buClr>
                <a:srgbClr val="C00000"/>
              </a:buClr>
            </a:pPr>
            <a:r>
              <a:rPr lang="ru-RU" sz="1200" b="1" dirty="0">
                <a:latin typeface="Candara" panose="020E0502030303020204" pitchFamily="34" charset="0"/>
              </a:rPr>
              <a:t>Стремим се постоянно да предоставяме отлично клиентско обслужване и да изпълняваме обещанията си.</a:t>
            </a:r>
            <a:endParaRPr lang="en-US" sz="1200" b="1" dirty="0">
              <a:latin typeface="Candara" panose="020E0502030303020204" pitchFamily="34" charset="0"/>
            </a:endParaRPr>
          </a:p>
          <a:p>
            <a:pPr>
              <a:buClr>
                <a:srgbClr val="C00000"/>
              </a:buClr>
            </a:pPr>
            <a:endParaRPr lang="en-US" sz="1100" dirty="0">
              <a:latin typeface="Candara" panose="020E0502030303020204" pitchFamily="34" charset="0"/>
            </a:endParaRPr>
          </a:p>
          <a:p>
            <a:pPr>
              <a:buClr>
                <a:srgbClr val="C00000"/>
              </a:buClr>
            </a:pPr>
            <a:endParaRPr lang="en-US" sz="1100" dirty="0">
              <a:latin typeface="Candara" panose="020E0502030303020204" pitchFamily="34" charset="0"/>
            </a:endParaRPr>
          </a:p>
          <a:p>
            <a:pPr>
              <a:buClr>
                <a:srgbClr val="C00000"/>
              </a:buClr>
            </a:pPr>
            <a:r>
              <a:rPr lang="ru-RU"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Обслужване</a:t>
            </a:r>
          </a:p>
          <a:p>
            <a:pPr algn="just">
              <a:buClr>
                <a:srgbClr val="C00000"/>
              </a:buClr>
            </a:pPr>
            <a:r>
              <a:rPr lang="ru-RU" sz="1200" b="1" dirty="0">
                <a:latin typeface="Candara" panose="020E0502030303020204" pitchFamily="34" charset="0"/>
              </a:rPr>
              <a:t>Стремим се да даваме най-доброто от себе си, така че клиентът да получи индивидуално отношение и отговор на своите желания.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539583-9048-4E93-AE42-E031E9A448DD}"/>
              </a:ext>
            </a:extLst>
          </p:cNvPr>
          <p:cNvSpPr txBox="1"/>
          <p:nvPr/>
        </p:nvSpPr>
        <p:spPr>
          <a:xfrm>
            <a:off x="1818833" y="4746340"/>
            <a:ext cx="499692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C00000"/>
              </a:buClr>
            </a:pPr>
            <a:r>
              <a:rPr lang="ru-RU"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Партньорство</a:t>
            </a:r>
          </a:p>
          <a:p>
            <a:pPr algn="just">
              <a:buClr>
                <a:srgbClr val="C00000"/>
              </a:buClr>
            </a:pPr>
            <a:r>
              <a:rPr lang="ru-RU" sz="1200" b="1" dirty="0">
                <a:latin typeface="Candara" panose="020E0502030303020204" pitchFamily="34" charset="0"/>
              </a:rPr>
              <a:t>Считаме, че успешният бизнес модел се гради върху отговорно партньорство и уважение към всички участници на пазара. Насърчаваме служителите си да развият своите знания и умения</a:t>
            </a:r>
            <a:r>
              <a:rPr lang="ru-RU" sz="1100" dirty="0">
                <a:latin typeface="Candara" panose="020E0502030303020204" pitchFamily="34" charset="0"/>
              </a:rPr>
              <a:t>.</a:t>
            </a:r>
          </a:p>
          <a:p>
            <a:pPr algn="r">
              <a:buClr>
                <a:srgbClr val="C00000"/>
              </a:buClr>
            </a:pPr>
            <a:endParaRPr lang="ru-RU" sz="1100" dirty="0">
              <a:latin typeface="Candara" panose="020E0502030303020204" pitchFamily="34" charset="0"/>
            </a:endParaRPr>
          </a:p>
          <a:p>
            <a:pPr algn="r">
              <a:buClr>
                <a:srgbClr val="C00000"/>
              </a:buClr>
            </a:pPr>
            <a:r>
              <a:rPr lang="ru-RU"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Иновативност</a:t>
            </a:r>
          </a:p>
          <a:p>
            <a:pPr algn="just">
              <a:buClr>
                <a:srgbClr val="C00000"/>
              </a:buClr>
            </a:pPr>
            <a:r>
              <a:rPr lang="ru-RU" sz="1200" b="1" dirty="0">
                <a:latin typeface="Candara" panose="020E0502030303020204" pitchFamily="34" charset="0"/>
              </a:rPr>
              <a:t>Търсим новаторски идеи и изследваме възможностите за реализирането им, за да повишаваме клиентската удовлетвореност</a:t>
            </a:r>
            <a:r>
              <a:rPr lang="ru-RU" sz="1100" dirty="0"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5" name="Picture 4" descr="Solar Pumpsing systems, Solar Powered Pumps, Manufacturer, Installation">
            <a:extLst>
              <a:ext uri="{FF2B5EF4-FFF2-40B4-BE49-F238E27FC236}">
                <a16:creationId xmlns:a16="http://schemas.microsoft.com/office/drawing/2014/main" id="{0EEFE030-892B-493D-83BD-6B813810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00" y="1059878"/>
            <a:ext cx="41529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AA1DCA3-7769-4E42-9930-EB3FDEA0268E}"/>
              </a:ext>
            </a:extLst>
          </p:cNvPr>
          <p:cNvSpPr txBox="1"/>
          <p:nvPr/>
        </p:nvSpPr>
        <p:spPr>
          <a:xfrm>
            <a:off x="3686853" y="1369674"/>
            <a:ext cx="54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ru-RU" sz="1200" b="1" dirty="0">
                <a:latin typeface="Candara" panose="020E0502030303020204" pitchFamily="34" charset="0"/>
              </a:rPr>
              <a:t>Да предоставяме гъвкави и иновативни услуги чрез кредитни карти, независимо от финансовия и социален статус на клиента, в съчетание с отлично качество на обслужване.</a:t>
            </a:r>
            <a:endParaRPr lang="bg-BG" sz="1200" b="1" dirty="0">
              <a:latin typeface="Candara" panose="020E05020303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228053-F23A-431A-AC21-D1789998AADA}"/>
              </a:ext>
            </a:extLst>
          </p:cNvPr>
          <p:cNvSpPr txBox="1"/>
          <p:nvPr/>
        </p:nvSpPr>
        <p:spPr>
          <a:xfrm>
            <a:off x="5684560" y="2711557"/>
            <a:ext cx="3758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ru-RU" sz="1200" b="1" dirty="0">
                <a:latin typeface="Candara" panose="020E0502030303020204" pitchFamily="34" charset="0"/>
              </a:rPr>
              <a:t>Да предлагаме масова и леснодостъпна кредитна карта в международен план</a:t>
            </a:r>
            <a:r>
              <a:rPr lang="ru-RU" sz="1100" b="1" dirty="0">
                <a:latin typeface="Candara" panose="020E0502030303020204" pitchFamily="34" charset="0"/>
              </a:rPr>
              <a:t>.</a:t>
            </a:r>
            <a:endParaRPr lang="bg-BG" sz="1100" b="1" dirty="0">
              <a:latin typeface="Candara" panose="020E050203030302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CA37E2C-A68E-4A05-97B5-3801299D5F5D}"/>
              </a:ext>
            </a:extLst>
          </p:cNvPr>
          <p:cNvSpPr/>
          <p:nvPr/>
        </p:nvSpPr>
        <p:spPr>
          <a:xfrm>
            <a:off x="4248745" y="1492091"/>
            <a:ext cx="5049504" cy="1110342"/>
          </a:xfrm>
          <a:custGeom>
            <a:avLst/>
            <a:gdLst>
              <a:gd name="connsiteX0" fmla="*/ 0 w 5049504"/>
              <a:gd name="connsiteY0" fmla="*/ 1110342 h 1110342"/>
              <a:gd name="connsiteX1" fmla="*/ 942391 w 5049504"/>
              <a:gd name="connsiteY1" fmla="*/ 615820 h 1110342"/>
              <a:gd name="connsiteX2" fmla="*/ 4599991 w 5049504"/>
              <a:gd name="connsiteY2" fmla="*/ 951722 h 1110342"/>
              <a:gd name="connsiteX3" fmla="*/ 4861249 w 5049504"/>
              <a:gd name="connsiteY3" fmla="*/ 0 h 111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9504" h="1110342">
                <a:moveTo>
                  <a:pt x="0" y="1110342"/>
                </a:moveTo>
                <a:cubicBezTo>
                  <a:pt x="87863" y="876299"/>
                  <a:pt x="175726" y="642257"/>
                  <a:pt x="942391" y="615820"/>
                </a:cubicBezTo>
                <a:cubicBezTo>
                  <a:pt x="1709056" y="589383"/>
                  <a:pt x="3946848" y="1054359"/>
                  <a:pt x="4599991" y="951722"/>
                </a:cubicBezTo>
                <a:cubicBezTo>
                  <a:pt x="5253134" y="849085"/>
                  <a:pt x="5057191" y="424542"/>
                  <a:pt x="4861249" y="0"/>
                </a:cubicBezTo>
              </a:path>
            </a:pathLst>
          </a:custGeom>
          <a:noFill/>
          <a:ln w="19050">
            <a:solidFill>
              <a:srgbClr val="48BE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9636B1A-303C-4160-B2FA-3F562DE7E90A}"/>
              </a:ext>
            </a:extLst>
          </p:cNvPr>
          <p:cNvSpPr/>
          <p:nvPr/>
        </p:nvSpPr>
        <p:spPr>
          <a:xfrm>
            <a:off x="5710335" y="1558212"/>
            <a:ext cx="6176865" cy="2286395"/>
          </a:xfrm>
          <a:custGeom>
            <a:avLst/>
            <a:gdLst>
              <a:gd name="connsiteX0" fmla="*/ 0 w 6176865"/>
              <a:gd name="connsiteY0" fmla="*/ 2099388 h 2286395"/>
              <a:gd name="connsiteX1" fmla="*/ 1156996 w 6176865"/>
              <a:gd name="connsiteY1" fmla="*/ 2276670 h 2286395"/>
              <a:gd name="connsiteX2" fmla="*/ 2407298 w 6176865"/>
              <a:gd name="connsiteY2" fmla="*/ 1838131 h 2286395"/>
              <a:gd name="connsiteX3" fmla="*/ 4058816 w 6176865"/>
              <a:gd name="connsiteY3" fmla="*/ 2230017 h 2286395"/>
              <a:gd name="connsiteX4" fmla="*/ 5635689 w 6176865"/>
              <a:gd name="connsiteY4" fmla="*/ 1707502 h 2286395"/>
              <a:gd name="connsiteX5" fmla="*/ 5029200 w 6176865"/>
              <a:gd name="connsiteY5" fmla="*/ 830425 h 2286395"/>
              <a:gd name="connsiteX6" fmla="*/ 6176865 w 6176865"/>
              <a:gd name="connsiteY6" fmla="*/ 0 h 228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6865" h="2286395">
                <a:moveTo>
                  <a:pt x="0" y="2099388"/>
                </a:moveTo>
                <a:cubicBezTo>
                  <a:pt x="377890" y="2209800"/>
                  <a:pt x="755780" y="2320213"/>
                  <a:pt x="1156996" y="2276670"/>
                </a:cubicBezTo>
                <a:cubicBezTo>
                  <a:pt x="1558212" y="2233127"/>
                  <a:pt x="1923661" y="1845906"/>
                  <a:pt x="2407298" y="1838131"/>
                </a:cubicBezTo>
                <a:cubicBezTo>
                  <a:pt x="2890935" y="1830356"/>
                  <a:pt x="3520751" y="2251788"/>
                  <a:pt x="4058816" y="2230017"/>
                </a:cubicBezTo>
                <a:cubicBezTo>
                  <a:pt x="4596881" y="2208246"/>
                  <a:pt x="5473958" y="1940767"/>
                  <a:pt x="5635689" y="1707502"/>
                </a:cubicBezTo>
                <a:cubicBezTo>
                  <a:pt x="5797420" y="1474237"/>
                  <a:pt x="4939004" y="1115009"/>
                  <a:pt x="5029200" y="830425"/>
                </a:cubicBezTo>
                <a:cubicBezTo>
                  <a:pt x="5119396" y="545841"/>
                  <a:pt x="6102220" y="24882"/>
                  <a:pt x="6176865" y="0"/>
                </a:cubicBezTo>
              </a:path>
            </a:pathLst>
          </a:custGeom>
          <a:noFill/>
          <a:ln w="19050">
            <a:solidFill>
              <a:srgbClr val="EC51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1338501-E8FB-4251-A957-9DB9FA8CBDB2}"/>
              </a:ext>
            </a:extLst>
          </p:cNvPr>
          <p:cNvSpPr/>
          <p:nvPr/>
        </p:nvSpPr>
        <p:spPr>
          <a:xfrm>
            <a:off x="242596" y="3871939"/>
            <a:ext cx="5307048" cy="1945292"/>
          </a:xfrm>
          <a:custGeom>
            <a:avLst/>
            <a:gdLst>
              <a:gd name="connsiteX0" fmla="*/ 5225143 w 5307048"/>
              <a:gd name="connsiteY0" fmla="*/ 849349 h 1945292"/>
              <a:gd name="connsiteX1" fmla="*/ 5299788 w 5307048"/>
              <a:gd name="connsiteY1" fmla="*/ 896002 h 1945292"/>
              <a:gd name="connsiteX2" fmla="*/ 5066522 w 5307048"/>
              <a:gd name="connsiteY2" fmla="*/ 1073284 h 1945292"/>
              <a:gd name="connsiteX3" fmla="*/ 3750906 w 5307048"/>
              <a:gd name="connsiteY3" fmla="*/ 756043 h 1945292"/>
              <a:gd name="connsiteX4" fmla="*/ 2836506 w 5307048"/>
              <a:gd name="connsiteY4" fmla="*/ 914664 h 1945292"/>
              <a:gd name="connsiteX5" fmla="*/ 1446245 w 5307048"/>
              <a:gd name="connsiteY5" fmla="*/ 264 h 1945292"/>
              <a:gd name="connsiteX6" fmla="*/ 270588 w 5307048"/>
              <a:gd name="connsiteY6" fmla="*/ 830688 h 1945292"/>
              <a:gd name="connsiteX7" fmla="*/ 615820 w 5307048"/>
              <a:gd name="connsiteY7" fmla="*/ 1801072 h 1945292"/>
              <a:gd name="connsiteX8" fmla="*/ 0 w 5307048"/>
              <a:gd name="connsiteY8" fmla="*/ 1922370 h 194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07048" h="1945292">
                <a:moveTo>
                  <a:pt x="5225143" y="849349"/>
                </a:moveTo>
                <a:cubicBezTo>
                  <a:pt x="5275684" y="854014"/>
                  <a:pt x="5326225" y="858680"/>
                  <a:pt x="5299788" y="896002"/>
                </a:cubicBezTo>
                <a:cubicBezTo>
                  <a:pt x="5273351" y="933324"/>
                  <a:pt x="5324669" y="1096610"/>
                  <a:pt x="5066522" y="1073284"/>
                </a:cubicBezTo>
                <a:cubicBezTo>
                  <a:pt x="4808375" y="1049958"/>
                  <a:pt x="4122575" y="782480"/>
                  <a:pt x="3750906" y="756043"/>
                </a:cubicBezTo>
                <a:cubicBezTo>
                  <a:pt x="3379237" y="729606"/>
                  <a:pt x="3220616" y="1040627"/>
                  <a:pt x="2836506" y="914664"/>
                </a:cubicBezTo>
                <a:cubicBezTo>
                  <a:pt x="2452396" y="788701"/>
                  <a:pt x="1873898" y="14260"/>
                  <a:pt x="1446245" y="264"/>
                </a:cubicBezTo>
                <a:cubicBezTo>
                  <a:pt x="1018592" y="-13732"/>
                  <a:pt x="408992" y="530553"/>
                  <a:pt x="270588" y="830688"/>
                </a:cubicBezTo>
                <a:cubicBezTo>
                  <a:pt x="132184" y="1130823"/>
                  <a:pt x="660918" y="1619125"/>
                  <a:pt x="615820" y="1801072"/>
                </a:cubicBezTo>
                <a:cubicBezTo>
                  <a:pt x="570722" y="1983019"/>
                  <a:pt x="285361" y="1952694"/>
                  <a:pt x="0" y="1922370"/>
                </a:cubicBezTo>
              </a:path>
            </a:pathLst>
          </a:custGeom>
          <a:noFill/>
          <a:ln w="19050">
            <a:solidFill>
              <a:srgbClr val="FBAF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19471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10BD21-70AF-41A4-8D56-299B1CFC5E3E}"/>
              </a:ext>
            </a:extLst>
          </p:cNvPr>
          <p:cNvSpPr/>
          <p:nvPr/>
        </p:nvSpPr>
        <p:spPr>
          <a:xfrm>
            <a:off x="0" y="6440905"/>
            <a:ext cx="12192000" cy="417095"/>
          </a:xfrm>
          <a:prstGeom prst="rect">
            <a:avLst/>
          </a:prstGeom>
          <a:solidFill>
            <a:srgbClr val="2F5597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D5572F13-15D5-4C77-B349-CA01EB10B593}"/>
              </a:ext>
            </a:extLst>
          </p:cNvPr>
          <p:cNvSpPr/>
          <p:nvPr/>
        </p:nvSpPr>
        <p:spPr>
          <a:xfrm rot="19983112" flipV="1">
            <a:off x="5575770" y="6324085"/>
            <a:ext cx="1114782" cy="55840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64BC18-E91B-4D69-ADB0-590308F17C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174" y="6440905"/>
            <a:ext cx="411652" cy="41753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066849-F21E-424B-9C88-CCB27FF273D1}"/>
              </a:ext>
            </a:extLst>
          </p:cNvPr>
          <p:cNvCxnSpPr>
            <a:cxnSpLocks/>
          </p:cNvCxnSpPr>
          <p:nvPr/>
        </p:nvCxnSpPr>
        <p:spPr>
          <a:xfrm>
            <a:off x="700935" y="626842"/>
            <a:ext cx="10790125" cy="0"/>
          </a:xfrm>
          <a:prstGeom prst="line">
            <a:avLst/>
          </a:prstGeom>
          <a:ln w="28575">
            <a:solidFill>
              <a:srgbClr val="0037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389BC8D-8D01-487C-98E1-571C3F3D43BE}"/>
              </a:ext>
            </a:extLst>
          </p:cNvPr>
          <p:cNvSpPr txBox="1"/>
          <p:nvPr/>
        </p:nvSpPr>
        <p:spPr>
          <a:xfrm>
            <a:off x="-11065" y="6455946"/>
            <a:ext cx="1984513" cy="5645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bg-BG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</a:rPr>
              <a:t>Бяла Карта</a:t>
            </a:r>
            <a:endParaRPr lang="en-US" sz="20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ndara" panose="020E0502030303020204" pitchFamily="34" charset="0"/>
              <a:ea typeface="Roboto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DB5525-22E9-46CA-83A2-18B8B3065F1C}"/>
              </a:ext>
            </a:extLst>
          </p:cNvPr>
          <p:cNvSpPr txBox="1"/>
          <p:nvPr/>
        </p:nvSpPr>
        <p:spPr>
          <a:xfrm>
            <a:off x="9375042" y="6527519"/>
            <a:ext cx="2976925" cy="3859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Candara" panose="020E0502030303020204" pitchFamily="34" charset="0"/>
                <a:ea typeface="Roboto" panose="020B0604020202020204" charset="0"/>
              </a:rPr>
              <a:t>Каквото пожелаеш, където и да си.</a:t>
            </a:r>
            <a:endParaRPr lang="en-US" sz="1200" b="1" dirty="0">
              <a:solidFill>
                <a:schemeClr val="bg1"/>
              </a:solidFill>
              <a:latin typeface="Candara" panose="020E0502030303020204" pitchFamily="34" charset="0"/>
              <a:ea typeface="Roboto" panose="020B060402020202020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F3FB92-220D-44C9-866A-7DF5672F6B59}"/>
              </a:ext>
            </a:extLst>
          </p:cNvPr>
          <p:cNvSpPr txBox="1"/>
          <p:nvPr/>
        </p:nvSpPr>
        <p:spPr>
          <a:xfrm>
            <a:off x="7514585" y="69228"/>
            <a:ext cx="4300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bg-BG" sz="2800" b="1" dirty="0">
                <a:solidFill>
                  <a:srgbClr val="003768"/>
                </a:solidFill>
                <a:latin typeface="Candara" panose="020E0502030303020204" pitchFamily="34" charset="0"/>
              </a:rPr>
              <a:t>Аксес Файнанс в цифри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0CD4D4-3274-4B34-9C2C-4FD9AC08124F}"/>
              </a:ext>
            </a:extLst>
          </p:cNvPr>
          <p:cNvSpPr txBox="1"/>
          <p:nvPr/>
        </p:nvSpPr>
        <p:spPr>
          <a:xfrm>
            <a:off x="584713" y="1854854"/>
            <a:ext cx="864843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2800" b="1" dirty="0">
                <a:solidFill>
                  <a:srgbClr val="003768"/>
                </a:solidFill>
                <a:latin typeface="Candara" panose="020E0502030303020204" pitchFamily="34" charset="0"/>
              </a:rPr>
              <a:t>Над 146 000 </a:t>
            </a:r>
            <a:r>
              <a:rPr lang="ru-RU" sz="2000" dirty="0">
                <a:latin typeface="Candara" panose="020E0502030303020204" pitchFamily="34" charset="0"/>
              </a:rPr>
              <a:t>уникални картови клиенти</a:t>
            </a:r>
            <a:endParaRPr lang="ru-RU" sz="1100" dirty="0">
              <a:latin typeface="Candara" panose="020E0502030303020204" pitchFamily="34" charset="0"/>
            </a:endParaRPr>
          </a:p>
          <a:p>
            <a:pPr>
              <a:buClr>
                <a:srgbClr val="C00000"/>
              </a:buClr>
            </a:pPr>
            <a:r>
              <a:rPr lang="ru-RU" sz="2800" b="1" dirty="0">
                <a:solidFill>
                  <a:srgbClr val="003768"/>
                </a:solidFill>
                <a:latin typeface="Candara" panose="020E0502030303020204" pitchFamily="34" charset="0"/>
              </a:rPr>
              <a:t>Над 19 000 </a:t>
            </a:r>
            <a:r>
              <a:rPr lang="ru-RU" sz="2000" dirty="0">
                <a:latin typeface="Candara" panose="020E0502030303020204" pitchFamily="34" charset="0"/>
              </a:rPr>
              <a:t>уникални клиенти с активен кредит </a:t>
            </a:r>
          </a:p>
          <a:p>
            <a:pPr>
              <a:buClr>
                <a:srgbClr val="C00000"/>
              </a:buClr>
            </a:pPr>
            <a:r>
              <a:rPr lang="ru-RU" sz="2800" b="1" dirty="0">
                <a:solidFill>
                  <a:srgbClr val="003768"/>
                </a:solidFill>
                <a:latin typeface="Candara" panose="020E0502030303020204" pitchFamily="34" charset="0"/>
              </a:rPr>
              <a:t>Над 200 </a:t>
            </a:r>
            <a:r>
              <a:rPr lang="ru-RU" sz="2000" dirty="0">
                <a:latin typeface="Candara" panose="020E0502030303020204" pitchFamily="34" charset="0"/>
              </a:rPr>
              <a:t>служители в България се грижат за клиентите ни</a:t>
            </a:r>
          </a:p>
          <a:p>
            <a:pPr>
              <a:buClr>
                <a:srgbClr val="C00000"/>
              </a:buClr>
            </a:pPr>
            <a:r>
              <a:rPr lang="ru-RU" sz="2800" b="1" dirty="0">
                <a:solidFill>
                  <a:srgbClr val="003768"/>
                </a:solidFill>
                <a:latin typeface="Candara" panose="020E0502030303020204" pitchFamily="34" charset="0"/>
              </a:rPr>
              <a:t>Присъствие </a:t>
            </a:r>
            <a:r>
              <a:rPr lang="ru-RU" sz="2800" b="1" dirty="0">
                <a:solidFill>
                  <a:srgbClr val="123071"/>
                </a:solidFill>
                <a:latin typeface="Candara" panose="020E0502030303020204" pitchFamily="34" charset="0"/>
              </a:rPr>
              <a:t>в </a:t>
            </a:r>
            <a:r>
              <a:rPr lang="ru-RU" sz="2000" dirty="0">
                <a:latin typeface="Candara" panose="020E0502030303020204" pitchFamily="34" charset="0"/>
              </a:rPr>
              <a:t>Румъния, Полша и Испания </a:t>
            </a:r>
          </a:p>
          <a:p>
            <a:pPr>
              <a:buClr>
                <a:srgbClr val="C00000"/>
              </a:buClr>
            </a:pPr>
            <a:r>
              <a:rPr lang="ru-RU" sz="2800" b="1" dirty="0">
                <a:solidFill>
                  <a:srgbClr val="003768"/>
                </a:solidFill>
                <a:latin typeface="Candara" panose="020E0502030303020204" pitchFamily="34" charset="0"/>
              </a:rPr>
              <a:t>Над 160 000 </a:t>
            </a:r>
            <a:r>
              <a:rPr lang="ru-RU" sz="2000" dirty="0">
                <a:latin typeface="Candara" panose="020E0502030303020204" pitchFamily="34" charset="0"/>
              </a:rPr>
              <a:t>клиенти</a:t>
            </a:r>
          </a:p>
          <a:p>
            <a:pPr>
              <a:buClr>
                <a:srgbClr val="C00000"/>
              </a:buClr>
            </a:pPr>
            <a:r>
              <a:rPr lang="ru-RU" sz="2800" b="1" dirty="0">
                <a:solidFill>
                  <a:srgbClr val="003768"/>
                </a:solidFill>
                <a:latin typeface="Candara" panose="020E0502030303020204" pitchFamily="34" charset="0"/>
              </a:rPr>
              <a:t>Програми за </a:t>
            </a:r>
            <a:r>
              <a:rPr lang="ru-RU" sz="2000" dirty="0">
                <a:latin typeface="Candara" panose="020E0502030303020204" pitchFamily="34" charset="0"/>
              </a:rPr>
              <a:t>клиентска удовлетвореност и стимулиране на транзакции: </a:t>
            </a:r>
            <a:r>
              <a:rPr lang="en-US" sz="2000" dirty="0">
                <a:latin typeface="Candara" panose="020E0502030303020204" pitchFamily="34" charset="0"/>
              </a:rPr>
              <a:t>CRM, </a:t>
            </a:r>
            <a:r>
              <a:rPr lang="bg-BG" sz="2000" dirty="0">
                <a:latin typeface="Candara" panose="020E0502030303020204" pitchFamily="34" charset="0"/>
              </a:rPr>
              <a:t>Доведи приятел, 0% лихва и др.</a:t>
            </a:r>
            <a:endParaRPr lang="ru-RU" sz="2000" dirty="0">
              <a:latin typeface="Candara" panose="020E0502030303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B0DE5BA-D672-478B-941B-F8BDFCA3C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095" y="2367493"/>
            <a:ext cx="679960" cy="689674"/>
          </a:xfrm>
          <a:prstGeom prst="rect">
            <a:avLst/>
          </a:prstGeom>
        </p:spPr>
      </p:pic>
      <p:sp>
        <p:nvSpPr>
          <p:cNvPr id="23" name="Shape 148">
            <a:extLst>
              <a:ext uri="{FF2B5EF4-FFF2-40B4-BE49-F238E27FC236}">
                <a16:creationId xmlns:a16="http://schemas.microsoft.com/office/drawing/2014/main" id="{7645F5FC-2E84-49E6-BF40-A1AA3BDFCA6B}"/>
              </a:ext>
            </a:extLst>
          </p:cNvPr>
          <p:cNvSpPr/>
          <p:nvPr/>
        </p:nvSpPr>
        <p:spPr>
          <a:xfrm>
            <a:off x="9185420" y="2049611"/>
            <a:ext cx="1521150" cy="1698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593" extrusionOk="0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ln w="76200" cmpd="sng">
            <a:solidFill>
              <a:srgbClr val="388295"/>
            </a:solidFill>
            <a:prstDash val="solid"/>
            <a:miter lim="400000"/>
          </a:ln>
        </p:spPr>
        <p:txBody>
          <a:bodyPr lIns="182880" tIns="411480" rIns="182880" bIns="274320" anchor="ctr"/>
          <a:lstStyle/>
          <a:p>
            <a:pPr algn="ctr"/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2427D3-4320-41A2-AA67-4B4E1E83A6CF}"/>
              </a:ext>
            </a:extLst>
          </p:cNvPr>
          <p:cNvSpPr/>
          <p:nvPr/>
        </p:nvSpPr>
        <p:spPr>
          <a:xfrm>
            <a:off x="10055731" y="4367025"/>
            <a:ext cx="1551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2400"/>
            </a:pPr>
            <a:r>
              <a:rPr lang="en-US" sz="1400" b="1" dirty="0">
                <a:latin typeface="Candara" panose="020E0502030303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A1 Card</a:t>
            </a:r>
          </a:p>
          <a:p>
            <a:pPr lvl="0" algn="ctr">
              <a:defRPr sz="2400"/>
            </a:pPr>
            <a:r>
              <a:rPr lang="en-US" sz="1400" b="1" dirty="0">
                <a:latin typeface="Candara" panose="020E0502030303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A1 Credit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CB4352-2A3E-4F25-ACCD-03C44B519119}"/>
              </a:ext>
            </a:extLst>
          </p:cNvPr>
          <p:cNvSpPr/>
          <p:nvPr/>
        </p:nvSpPr>
        <p:spPr>
          <a:xfrm>
            <a:off x="8284633" y="4304995"/>
            <a:ext cx="1551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2400"/>
            </a:pPr>
            <a:r>
              <a:rPr lang="en-US" sz="1400" b="1" dirty="0">
                <a:latin typeface="Candara" panose="020E0502030303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AXI Card</a:t>
            </a:r>
          </a:p>
          <a:p>
            <a:pPr lvl="0" algn="ctr">
              <a:defRPr sz="2400"/>
            </a:pPr>
            <a:r>
              <a:rPr lang="en-US" sz="1400" b="1" dirty="0">
                <a:latin typeface="Candara" panose="020E0502030303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AXI Credit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85DC90-7114-4615-875B-207B39BBE4F7}"/>
              </a:ext>
            </a:extLst>
          </p:cNvPr>
          <p:cNvSpPr/>
          <p:nvPr/>
        </p:nvSpPr>
        <p:spPr>
          <a:xfrm>
            <a:off x="9350222" y="2986569"/>
            <a:ext cx="1289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Candara" panose="020E0502030303020204" pitchFamily="34" charset="0"/>
              </a:rPr>
              <a:t>White Card</a:t>
            </a:r>
          </a:p>
        </p:txBody>
      </p:sp>
      <p:pic>
        <p:nvPicPr>
          <p:cNvPr id="25" name="Picture 2" descr="Бяла Карта - кредитна карта - Как да платя">
            <a:extLst>
              <a:ext uri="{FF2B5EF4-FFF2-40B4-BE49-F238E27FC236}">
                <a16:creationId xmlns:a16="http://schemas.microsoft.com/office/drawing/2014/main" id="{7DBBDD83-610A-4471-B9AE-BFDD2A146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4" y="103622"/>
            <a:ext cx="1667196" cy="10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 descr="Телевизия, интернет, мобилни планове и онлайн магазин - А1">
            <a:extLst>
              <a:ext uri="{FF2B5EF4-FFF2-40B4-BE49-F238E27FC236}">
                <a16:creationId xmlns:a16="http://schemas.microsoft.com/office/drawing/2014/main" id="{89F687E6-F525-47DB-A5DB-DC9B17DC0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2" r="20800"/>
          <a:stretch/>
        </p:blipFill>
        <p:spPr bwMode="auto">
          <a:xfrm>
            <a:off x="10555628" y="3770425"/>
            <a:ext cx="551762" cy="57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hape 148">
            <a:extLst>
              <a:ext uri="{FF2B5EF4-FFF2-40B4-BE49-F238E27FC236}">
                <a16:creationId xmlns:a16="http://schemas.microsoft.com/office/drawing/2014/main" id="{F4779D66-B01C-48F1-9C9B-C18DF923981C}"/>
              </a:ext>
            </a:extLst>
          </p:cNvPr>
          <p:cNvSpPr/>
          <p:nvPr/>
        </p:nvSpPr>
        <p:spPr>
          <a:xfrm>
            <a:off x="10086137" y="3517856"/>
            <a:ext cx="1521150" cy="1698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593" extrusionOk="0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ln w="76200" cmpd="sng">
            <a:solidFill>
              <a:srgbClr val="FF2523"/>
            </a:solidFill>
            <a:prstDash val="solid"/>
            <a:miter lim="400000"/>
          </a:ln>
        </p:spPr>
        <p:txBody>
          <a:bodyPr lIns="182880" tIns="411480" rIns="182880" bIns="274320" anchor="ctr"/>
          <a:lstStyle/>
          <a:p>
            <a:pPr algn="ctr"/>
            <a:endParaRPr lang="en-US" b="1" dirty="0">
              <a:latin typeface="Candara" panose="020E0502030303020204" pitchFamily="34" charset="0"/>
            </a:endParaRPr>
          </a:p>
        </p:txBody>
      </p:sp>
      <p:pic>
        <p:nvPicPr>
          <p:cNvPr id="28" name="Picture 12" descr="AXI Card">
            <a:extLst>
              <a:ext uri="{FF2B5EF4-FFF2-40B4-BE49-F238E27FC236}">
                <a16:creationId xmlns:a16="http://schemas.microsoft.com/office/drawing/2014/main" id="{2094D5FC-F03A-483E-A062-19C45F11E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84" y="3892291"/>
            <a:ext cx="721338" cy="38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hape 148">
            <a:extLst>
              <a:ext uri="{FF2B5EF4-FFF2-40B4-BE49-F238E27FC236}">
                <a16:creationId xmlns:a16="http://schemas.microsoft.com/office/drawing/2014/main" id="{F391622C-7D0A-4B5F-9AA8-7DBA0027C005}"/>
              </a:ext>
            </a:extLst>
          </p:cNvPr>
          <p:cNvSpPr/>
          <p:nvPr/>
        </p:nvSpPr>
        <p:spPr>
          <a:xfrm>
            <a:off x="8299836" y="3547465"/>
            <a:ext cx="1521150" cy="1698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593" extrusionOk="0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ln w="76200" cmpd="sng">
            <a:solidFill>
              <a:srgbClr val="778692"/>
            </a:solidFill>
            <a:prstDash val="solid"/>
            <a:miter lim="400000"/>
          </a:ln>
        </p:spPr>
        <p:txBody>
          <a:bodyPr lIns="182880" tIns="411480" rIns="182880" bIns="274320" anchor="ctr"/>
          <a:lstStyle/>
          <a:p>
            <a:pPr algn="ctr"/>
            <a:endParaRPr lang="en-US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047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10BD21-70AF-41A4-8D56-299B1CFC5E3E}"/>
              </a:ext>
            </a:extLst>
          </p:cNvPr>
          <p:cNvSpPr/>
          <p:nvPr/>
        </p:nvSpPr>
        <p:spPr>
          <a:xfrm>
            <a:off x="0" y="6440905"/>
            <a:ext cx="12192000" cy="417095"/>
          </a:xfrm>
          <a:prstGeom prst="rect">
            <a:avLst/>
          </a:prstGeom>
          <a:solidFill>
            <a:srgbClr val="2F5597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D5572F13-15D5-4C77-B349-CA01EB10B593}"/>
              </a:ext>
            </a:extLst>
          </p:cNvPr>
          <p:cNvSpPr/>
          <p:nvPr/>
        </p:nvSpPr>
        <p:spPr>
          <a:xfrm rot="19983112" flipV="1">
            <a:off x="5575770" y="6324085"/>
            <a:ext cx="1114782" cy="55840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64BC18-E91B-4D69-ADB0-590308F17C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174" y="6440905"/>
            <a:ext cx="411652" cy="41753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066849-F21E-424B-9C88-CCB27FF273D1}"/>
              </a:ext>
            </a:extLst>
          </p:cNvPr>
          <p:cNvCxnSpPr>
            <a:cxnSpLocks/>
          </p:cNvCxnSpPr>
          <p:nvPr/>
        </p:nvCxnSpPr>
        <p:spPr>
          <a:xfrm>
            <a:off x="700935" y="626842"/>
            <a:ext cx="10790125" cy="0"/>
          </a:xfrm>
          <a:prstGeom prst="line">
            <a:avLst/>
          </a:prstGeom>
          <a:ln w="28575">
            <a:solidFill>
              <a:srgbClr val="0037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389BC8D-8D01-487C-98E1-571C3F3D43BE}"/>
              </a:ext>
            </a:extLst>
          </p:cNvPr>
          <p:cNvSpPr txBox="1"/>
          <p:nvPr/>
        </p:nvSpPr>
        <p:spPr>
          <a:xfrm>
            <a:off x="-11065" y="6455946"/>
            <a:ext cx="1984513" cy="5645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bg-BG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</a:rPr>
              <a:t>Бяла Карта</a:t>
            </a:r>
            <a:endParaRPr lang="en-US" sz="20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ndara" panose="020E0502030303020204" pitchFamily="34" charset="0"/>
              <a:ea typeface="Roboto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DB5525-22E9-46CA-83A2-18B8B3065F1C}"/>
              </a:ext>
            </a:extLst>
          </p:cNvPr>
          <p:cNvSpPr txBox="1"/>
          <p:nvPr/>
        </p:nvSpPr>
        <p:spPr>
          <a:xfrm>
            <a:off x="9375042" y="6527519"/>
            <a:ext cx="2976925" cy="3859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Candara" panose="020E0502030303020204" pitchFamily="34" charset="0"/>
                <a:ea typeface="Roboto" panose="020B0604020202020204" charset="0"/>
              </a:rPr>
              <a:t>Каквото пожелаеш, където и да си.</a:t>
            </a:r>
            <a:endParaRPr lang="en-US" sz="1200" b="1" dirty="0">
              <a:solidFill>
                <a:schemeClr val="bg1"/>
              </a:solidFill>
              <a:latin typeface="Candara" panose="020E0502030303020204" pitchFamily="34" charset="0"/>
              <a:ea typeface="Roboto" panose="020B060402020202020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5A426A-2EE3-419C-9D65-0446B782E033}"/>
              </a:ext>
            </a:extLst>
          </p:cNvPr>
          <p:cNvSpPr txBox="1"/>
          <p:nvPr/>
        </p:nvSpPr>
        <p:spPr>
          <a:xfrm>
            <a:off x="571579" y="1388489"/>
            <a:ext cx="7387759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2000" b="1" dirty="0">
                <a:solidFill>
                  <a:srgbClr val="003768"/>
                </a:solidFill>
                <a:latin typeface="Candara" panose="020E0502030303020204" pitchFamily="34" charset="0"/>
              </a:rPr>
              <a:t>Картови продукти</a:t>
            </a:r>
          </a:p>
          <a:p>
            <a:pPr algn="just">
              <a:buClr>
                <a:srgbClr val="C00000"/>
              </a:buClr>
            </a:pPr>
            <a:r>
              <a:rPr lang="ru-RU" sz="1400" dirty="0">
                <a:latin typeface="Candara" panose="020E0502030303020204" pitchFamily="34" charset="0"/>
              </a:rPr>
              <a:t>Достъпни картови продукти с лесно кандидатстване, бързо одобрение и активиране. Присъствие на 4 пазара.</a:t>
            </a:r>
          </a:p>
          <a:p>
            <a:pPr>
              <a:buClr>
                <a:srgbClr val="C00000"/>
              </a:buClr>
            </a:pPr>
            <a:endParaRPr lang="ru-RU" sz="1400" b="1" dirty="0">
              <a:solidFill>
                <a:srgbClr val="003768"/>
              </a:solidFill>
              <a:latin typeface="Candara" panose="020E0502030303020204" pitchFamily="34" charset="0"/>
            </a:endParaRPr>
          </a:p>
          <a:p>
            <a:pPr>
              <a:buClr>
                <a:srgbClr val="C00000"/>
              </a:buClr>
            </a:pPr>
            <a:r>
              <a:rPr lang="ru-RU" sz="2000" b="1" dirty="0">
                <a:solidFill>
                  <a:srgbClr val="003768"/>
                </a:solidFill>
                <a:latin typeface="Candara" panose="020E0502030303020204" pitchFamily="34" charset="0"/>
              </a:rPr>
              <a:t>Вноскови продукти</a:t>
            </a:r>
          </a:p>
          <a:p>
            <a:pPr algn="just">
              <a:buClr>
                <a:srgbClr val="C00000"/>
              </a:buClr>
            </a:pPr>
            <a:r>
              <a:rPr lang="ru-RU" sz="1400" dirty="0">
                <a:latin typeface="Candara" panose="020E0502030303020204" pitchFamily="34" charset="0"/>
              </a:rPr>
              <a:t>Разнообразие от бързи потребителски кредити. Възможност за получаване изцяло онлайн. </a:t>
            </a:r>
          </a:p>
          <a:p>
            <a:pPr algn="just">
              <a:buClr>
                <a:srgbClr val="C00000"/>
              </a:buClr>
            </a:pPr>
            <a:endParaRPr lang="ru-RU" sz="1100" dirty="0">
              <a:solidFill>
                <a:srgbClr val="003768"/>
              </a:solidFill>
              <a:latin typeface="Candara" panose="020E0502030303020204" pitchFamily="34" charset="0"/>
            </a:endParaRPr>
          </a:p>
          <a:p>
            <a:pPr>
              <a:buClr>
                <a:srgbClr val="C00000"/>
              </a:buClr>
            </a:pPr>
            <a:r>
              <a:rPr lang="ru-RU" sz="2000" b="1" dirty="0">
                <a:solidFill>
                  <a:srgbClr val="003768"/>
                </a:solidFill>
                <a:latin typeface="Candara" panose="020E0502030303020204" pitchFamily="34" charset="0"/>
              </a:rPr>
              <a:t>Достъпност</a:t>
            </a:r>
          </a:p>
          <a:p>
            <a:pPr algn="just">
              <a:buClr>
                <a:srgbClr val="C00000"/>
              </a:buClr>
            </a:pPr>
            <a:r>
              <a:rPr lang="ru-RU" sz="1400" dirty="0">
                <a:latin typeface="Candara" panose="020E0502030303020204" pitchFamily="34" charset="0"/>
              </a:rPr>
              <a:t>Продукт без аналог на пазарите, в които оперира компанията. Достъпни условия, отговорно кредитиране, индивидуален подход.</a:t>
            </a:r>
          </a:p>
        </p:txBody>
      </p:sp>
      <p:pic>
        <p:nvPicPr>
          <p:cNvPr id="2052" name="Picture 4" descr="Spain-flag-map-plus-ultra | Info-PortalBG">
            <a:extLst>
              <a:ext uri="{FF2B5EF4-FFF2-40B4-BE49-F238E27FC236}">
                <a16:creationId xmlns:a16="http://schemas.microsoft.com/office/drawing/2014/main" id="{856160BB-0B86-4645-B3A5-9CECD1C2D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009" y="1272701"/>
            <a:ext cx="1885950" cy="139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4755869-BF5E-4014-B61E-314DA622B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54569" y="3995327"/>
            <a:ext cx="1643391" cy="1529351"/>
          </a:xfrm>
          <a:prstGeom prst="rect">
            <a:avLst/>
          </a:prstGeom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3CC7F009-F78E-4573-BD41-9B5D02AC1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515" y="4182319"/>
            <a:ext cx="1810303" cy="128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4347B6C-2DBD-42D5-931C-85F9B8E9CF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9894" y="4109321"/>
            <a:ext cx="2007107" cy="131960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16CD0D5-195B-454E-930C-FDEACA865980}"/>
              </a:ext>
            </a:extLst>
          </p:cNvPr>
          <p:cNvSpPr/>
          <p:nvPr/>
        </p:nvSpPr>
        <p:spPr>
          <a:xfrm>
            <a:off x="4936983" y="5520441"/>
            <a:ext cx="181383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Румъния</a:t>
            </a:r>
            <a:endParaRPr lang="bg-BG" sz="2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4ED122-A7BF-4720-9B67-23AB4251871F}"/>
              </a:ext>
            </a:extLst>
          </p:cNvPr>
          <p:cNvSpPr/>
          <p:nvPr/>
        </p:nvSpPr>
        <p:spPr>
          <a:xfrm>
            <a:off x="8712706" y="2631468"/>
            <a:ext cx="181383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Испания</a:t>
            </a:r>
            <a:endParaRPr lang="bg-BG" sz="2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6188662-1706-4BD8-A638-A0FEF0B9AA1B}"/>
              </a:ext>
            </a:extLst>
          </p:cNvPr>
          <p:cNvSpPr/>
          <p:nvPr/>
        </p:nvSpPr>
        <p:spPr>
          <a:xfrm>
            <a:off x="9036764" y="5463000"/>
            <a:ext cx="181383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Полша</a:t>
            </a:r>
            <a:endParaRPr lang="bg-BG" sz="2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3" name="Picture 2" descr="Бяла Карта - кредитна карта - Как да платя">
            <a:extLst>
              <a:ext uri="{FF2B5EF4-FFF2-40B4-BE49-F238E27FC236}">
                <a16:creationId xmlns:a16="http://schemas.microsoft.com/office/drawing/2014/main" id="{5FE715C0-F04F-498A-B2F5-BC79F38F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4" y="103622"/>
            <a:ext cx="1667196" cy="10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150332A-14E3-41FE-A20A-EA56E5080600}"/>
              </a:ext>
            </a:extLst>
          </p:cNvPr>
          <p:cNvSpPr/>
          <p:nvPr/>
        </p:nvSpPr>
        <p:spPr>
          <a:xfrm>
            <a:off x="1066529" y="5587949"/>
            <a:ext cx="181383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2000" u="sng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</a:rPr>
              <a:t>България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658B92-1BD0-4D7A-B363-86505DEA832E}"/>
              </a:ext>
            </a:extLst>
          </p:cNvPr>
          <p:cNvSpPr txBox="1"/>
          <p:nvPr/>
        </p:nvSpPr>
        <p:spPr>
          <a:xfrm>
            <a:off x="7514585" y="69228"/>
            <a:ext cx="4300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bg-BG" sz="2800" b="1" dirty="0">
                <a:solidFill>
                  <a:srgbClr val="003768"/>
                </a:solidFill>
                <a:latin typeface="Candara" panose="020E0502030303020204" pitchFamily="34" charset="0"/>
              </a:rPr>
              <a:t>Бизнес модел</a:t>
            </a:r>
          </a:p>
        </p:txBody>
      </p:sp>
      <p:pic>
        <p:nvPicPr>
          <p:cNvPr id="8" name="Graphic 7" descr="Marker">
            <a:extLst>
              <a:ext uri="{FF2B5EF4-FFF2-40B4-BE49-F238E27FC236}">
                <a16:creationId xmlns:a16="http://schemas.microsoft.com/office/drawing/2014/main" id="{C0A7530F-51D5-430B-8948-E3609FC4FB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99438" y="5362192"/>
            <a:ext cx="601725" cy="601725"/>
          </a:xfrm>
          <a:prstGeom prst="rect">
            <a:avLst/>
          </a:prstGeom>
        </p:spPr>
      </p:pic>
      <p:pic>
        <p:nvPicPr>
          <p:cNvPr id="40" name="Graphic 39" descr="Marker">
            <a:extLst>
              <a:ext uri="{FF2B5EF4-FFF2-40B4-BE49-F238E27FC236}">
                <a16:creationId xmlns:a16="http://schemas.microsoft.com/office/drawing/2014/main" id="{E7CF8AC4-7DF5-4E5C-A9B2-F3C9328205C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36983" y="5305894"/>
            <a:ext cx="601725" cy="601725"/>
          </a:xfrm>
          <a:prstGeom prst="rect">
            <a:avLst/>
          </a:prstGeom>
        </p:spPr>
      </p:pic>
      <p:pic>
        <p:nvPicPr>
          <p:cNvPr id="41" name="Graphic 40" descr="Marker">
            <a:extLst>
              <a:ext uri="{FF2B5EF4-FFF2-40B4-BE49-F238E27FC236}">
                <a16:creationId xmlns:a16="http://schemas.microsoft.com/office/drawing/2014/main" id="{474FA700-2A1B-40E2-BE5E-11A3A57223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169905" y="5224035"/>
            <a:ext cx="601725" cy="601725"/>
          </a:xfrm>
          <a:prstGeom prst="rect">
            <a:avLst/>
          </a:prstGeom>
        </p:spPr>
      </p:pic>
      <p:pic>
        <p:nvPicPr>
          <p:cNvPr id="42" name="Graphic 41" descr="Marker">
            <a:extLst>
              <a:ext uri="{FF2B5EF4-FFF2-40B4-BE49-F238E27FC236}">
                <a16:creationId xmlns:a16="http://schemas.microsoft.com/office/drawing/2014/main" id="{93E2CB38-487A-4E3F-A3FC-7AF31F5655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735901" y="2442146"/>
            <a:ext cx="601725" cy="601725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7DEBF9A-71A9-42DA-B850-6734EA1BF15A}"/>
              </a:ext>
            </a:extLst>
          </p:cNvPr>
          <p:cNvSpPr/>
          <p:nvPr/>
        </p:nvSpPr>
        <p:spPr>
          <a:xfrm>
            <a:off x="1324947" y="2463282"/>
            <a:ext cx="10133045" cy="3791159"/>
          </a:xfrm>
          <a:custGeom>
            <a:avLst/>
            <a:gdLst>
              <a:gd name="connsiteX0" fmla="*/ 0 w 10133045"/>
              <a:gd name="connsiteY0" fmla="*/ 3461657 h 3791159"/>
              <a:gd name="connsiteX1" fmla="*/ 513184 w 10133045"/>
              <a:gd name="connsiteY1" fmla="*/ 3788228 h 3791159"/>
              <a:gd name="connsiteX2" fmla="*/ 1828800 w 10133045"/>
              <a:gd name="connsiteY2" fmla="*/ 3293706 h 3791159"/>
              <a:gd name="connsiteX3" fmla="*/ 2873829 w 10133045"/>
              <a:gd name="connsiteY3" fmla="*/ 2827175 h 3791159"/>
              <a:gd name="connsiteX4" fmla="*/ 3666931 w 10133045"/>
              <a:gd name="connsiteY4" fmla="*/ 3461657 h 3791159"/>
              <a:gd name="connsiteX5" fmla="*/ 3890865 w 10133045"/>
              <a:gd name="connsiteY5" fmla="*/ 3405673 h 3791159"/>
              <a:gd name="connsiteX6" fmla="*/ 4058816 w 10133045"/>
              <a:gd name="connsiteY6" fmla="*/ 3564294 h 3791159"/>
              <a:gd name="connsiteX7" fmla="*/ 6092890 w 10133045"/>
              <a:gd name="connsiteY7" fmla="*/ 3163077 h 3791159"/>
              <a:gd name="connsiteX8" fmla="*/ 6382139 w 10133045"/>
              <a:gd name="connsiteY8" fmla="*/ 3396342 h 3791159"/>
              <a:gd name="connsiteX9" fmla="*/ 7063273 w 10133045"/>
              <a:gd name="connsiteY9" fmla="*/ 3340359 h 3791159"/>
              <a:gd name="connsiteX10" fmla="*/ 6783355 w 10133045"/>
              <a:gd name="connsiteY10" fmla="*/ 2416628 h 3791159"/>
              <a:gd name="connsiteX11" fmla="*/ 8108302 w 10133045"/>
              <a:gd name="connsiteY11" fmla="*/ 3368351 h 3791159"/>
              <a:gd name="connsiteX12" fmla="*/ 8192277 w 10133045"/>
              <a:gd name="connsiteY12" fmla="*/ 3340359 h 3791159"/>
              <a:gd name="connsiteX13" fmla="*/ 8584163 w 10133045"/>
              <a:gd name="connsiteY13" fmla="*/ 3536302 h 3791159"/>
              <a:gd name="connsiteX14" fmla="*/ 9666514 w 10133045"/>
              <a:gd name="connsiteY14" fmla="*/ 3051110 h 3791159"/>
              <a:gd name="connsiteX15" fmla="*/ 9918441 w 10133045"/>
              <a:gd name="connsiteY15" fmla="*/ 1287624 h 3791159"/>
              <a:gd name="connsiteX16" fmla="*/ 7576457 w 10133045"/>
              <a:gd name="connsiteY16" fmla="*/ 1408922 h 3791159"/>
              <a:gd name="connsiteX17" fmla="*/ 7053943 w 10133045"/>
              <a:gd name="connsiteY17" fmla="*/ 475861 h 3791159"/>
              <a:gd name="connsiteX18" fmla="*/ 7707086 w 10133045"/>
              <a:gd name="connsiteY18" fmla="*/ 653142 h 3791159"/>
              <a:gd name="connsiteX19" fmla="*/ 7735077 w 10133045"/>
              <a:gd name="connsiteY19" fmla="*/ 550506 h 3791159"/>
              <a:gd name="connsiteX20" fmla="*/ 7828384 w 10133045"/>
              <a:gd name="connsiteY20" fmla="*/ 634481 h 3791159"/>
              <a:gd name="connsiteX21" fmla="*/ 8145624 w 10133045"/>
              <a:gd name="connsiteY21" fmla="*/ 606489 h 3791159"/>
              <a:gd name="connsiteX22" fmla="*/ 9246637 w 10133045"/>
              <a:gd name="connsiteY22" fmla="*/ 737118 h 3791159"/>
              <a:gd name="connsiteX23" fmla="*/ 10133045 w 10133045"/>
              <a:gd name="connsiteY23" fmla="*/ 0 h 379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133045" h="3791159">
                <a:moveTo>
                  <a:pt x="0" y="3461657"/>
                </a:moveTo>
                <a:cubicBezTo>
                  <a:pt x="104192" y="3638938"/>
                  <a:pt x="208384" y="3816220"/>
                  <a:pt x="513184" y="3788228"/>
                </a:cubicBezTo>
                <a:cubicBezTo>
                  <a:pt x="817984" y="3760236"/>
                  <a:pt x="1435359" y="3453881"/>
                  <a:pt x="1828800" y="3293706"/>
                </a:cubicBezTo>
                <a:cubicBezTo>
                  <a:pt x="2222241" y="3133531"/>
                  <a:pt x="2567474" y="2799183"/>
                  <a:pt x="2873829" y="2827175"/>
                </a:cubicBezTo>
                <a:cubicBezTo>
                  <a:pt x="3180184" y="2855167"/>
                  <a:pt x="3497425" y="3365241"/>
                  <a:pt x="3666931" y="3461657"/>
                </a:cubicBezTo>
                <a:cubicBezTo>
                  <a:pt x="3836437" y="3558073"/>
                  <a:pt x="3825551" y="3388567"/>
                  <a:pt x="3890865" y="3405673"/>
                </a:cubicBezTo>
                <a:cubicBezTo>
                  <a:pt x="3956179" y="3422779"/>
                  <a:pt x="3691812" y="3604727"/>
                  <a:pt x="4058816" y="3564294"/>
                </a:cubicBezTo>
                <a:cubicBezTo>
                  <a:pt x="4425820" y="3523861"/>
                  <a:pt x="5705669" y="3191069"/>
                  <a:pt x="6092890" y="3163077"/>
                </a:cubicBezTo>
                <a:cubicBezTo>
                  <a:pt x="6480111" y="3135085"/>
                  <a:pt x="6220409" y="3366795"/>
                  <a:pt x="6382139" y="3396342"/>
                </a:cubicBezTo>
                <a:cubicBezTo>
                  <a:pt x="6543870" y="3425889"/>
                  <a:pt x="6996404" y="3503645"/>
                  <a:pt x="7063273" y="3340359"/>
                </a:cubicBezTo>
                <a:cubicBezTo>
                  <a:pt x="7130142" y="3177073"/>
                  <a:pt x="6609184" y="2411963"/>
                  <a:pt x="6783355" y="2416628"/>
                </a:cubicBezTo>
                <a:cubicBezTo>
                  <a:pt x="6957526" y="2421293"/>
                  <a:pt x="7873482" y="3214396"/>
                  <a:pt x="8108302" y="3368351"/>
                </a:cubicBezTo>
                <a:cubicBezTo>
                  <a:pt x="8343122" y="3522306"/>
                  <a:pt x="8112967" y="3312367"/>
                  <a:pt x="8192277" y="3340359"/>
                </a:cubicBezTo>
                <a:cubicBezTo>
                  <a:pt x="8271587" y="3368351"/>
                  <a:pt x="8338457" y="3584510"/>
                  <a:pt x="8584163" y="3536302"/>
                </a:cubicBezTo>
                <a:cubicBezTo>
                  <a:pt x="8829869" y="3488094"/>
                  <a:pt x="9444134" y="3425890"/>
                  <a:pt x="9666514" y="3051110"/>
                </a:cubicBezTo>
                <a:cubicBezTo>
                  <a:pt x="9888894" y="2676330"/>
                  <a:pt x="10266784" y="1561322"/>
                  <a:pt x="9918441" y="1287624"/>
                </a:cubicBezTo>
                <a:cubicBezTo>
                  <a:pt x="9570098" y="1013926"/>
                  <a:pt x="8053873" y="1544216"/>
                  <a:pt x="7576457" y="1408922"/>
                </a:cubicBezTo>
                <a:cubicBezTo>
                  <a:pt x="7099041" y="1273628"/>
                  <a:pt x="7032172" y="601824"/>
                  <a:pt x="7053943" y="475861"/>
                </a:cubicBezTo>
                <a:cubicBezTo>
                  <a:pt x="7075714" y="349898"/>
                  <a:pt x="7593564" y="640701"/>
                  <a:pt x="7707086" y="653142"/>
                </a:cubicBezTo>
                <a:cubicBezTo>
                  <a:pt x="7820608" y="665583"/>
                  <a:pt x="7714861" y="553616"/>
                  <a:pt x="7735077" y="550506"/>
                </a:cubicBezTo>
                <a:cubicBezTo>
                  <a:pt x="7755293" y="547396"/>
                  <a:pt x="7759960" y="625150"/>
                  <a:pt x="7828384" y="634481"/>
                </a:cubicBezTo>
                <a:cubicBezTo>
                  <a:pt x="7896809" y="643811"/>
                  <a:pt x="7909248" y="589383"/>
                  <a:pt x="8145624" y="606489"/>
                </a:cubicBezTo>
                <a:cubicBezTo>
                  <a:pt x="8382000" y="623595"/>
                  <a:pt x="8915400" y="838199"/>
                  <a:pt x="9246637" y="737118"/>
                </a:cubicBezTo>
                <a:cubicBezTo>
                  <a:pt x="9577874" y="636037"/>
                  <a:pt x="10133045" y="0"/>
                  <a:pt x="10133045" y="0"/>
                </a:cubicBezTo>
              </a:path>
            </a:pathLst>
          </a:cu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67130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10BD21-70AF-41A4-8D56-299B1CFC5E3E}"/>
              </a:ext>
            </a:extLst>
          </p:cNvPr>
          <p:cNvSpPr/>
          <p:nvPr/>
        </p:nvSpPr>
        <p:spPr>
          <a:xfrm>
            <a:off x="0" y="6440905"/>
            <a:ext cx="12192000" cy="417095"/>
          </a:xfrm>
          <a:prstGeom prst="rect">
            <a:avLst/>
          </a:prstGeom>
          <a:solidFill>
            <a:srgbClr val="2F5597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D5572F13-15D5-4C77-B349-CA01EB10B593}"/>
              </a:ext>
            </a:extLst>
          </p:cNvPr>
          <p:cNvSpPr/>
          <p:nvPr/>
        </p:nvSpPr>
        <p:spPr>
          <a:xfrm rot="19983112" flipV="1">
            <a:off x="5575770" y="6324085"/>
            <a:ext cx="1114782" cy="55840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64BC18-E91B-4D69-ADB0-590308F17C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174" y="6440905"/>
            <a:ext cx="411652" cy="41753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066849-F21E-424B-9C88-CCB27FF273D1}"/>
              </a:ext>
            </a:extLst>
          </p:cNvPr>
          <p:cNvCxnSpPr>
            <a:cxnSpLocks/>
          </p:cNvCxnSpPr>
          <p:nvPr/>
        </p:nvCxnSpPr>
        <p:spPr>
          <a:xfrm>
            <a:off x="700935" y="626842"/>
            <a:ext cx="10790125" cy="0"/>
          </a:xfrm>
          <a:prstGeom prst="line">
            <a:avLst/>
          </a:prstGeom>
          <a:ln w="28575">
            <a:solidFill>
              <a:srgbClr val="0037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389BC8D-8D01-487C-98E1-571C3F3D43BE}"/>
              </a:ext>
            </a:extLst>
          </p:cNvPr>
          <p:cNvSpPr txBox="1"/>
          <p:nvPr/>
        </p:nvSpPr>
        <p:spPr>
          <a:xfrm>
            <a:off x="-11065" y="6455946"/>
            <a:ext cx="1984513" cy="5645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bg-BG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</a:rPr>
              <a:t>Бяла Карта</a:t>
            </a:r>
            <a:endParaRPr lang="en-US" sz="20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ndara" panose="020E0502030303020204" pitchFamily="34" charset="0"/>
              <a:ea typeface="Roboto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DB5525-22E9-46CA-83A2-18B8B3065F1C}"/>
              </a:ext>
            </a:extLst>
          </p:cNvPr>
          <p:cNvSpPr txBox="1"/>
          <p:nvPr/>
        </p:nvSpPr>
        <p:spPr>
          <a:xfrm>
            <a:off x="9375042" y="6527519"/>
            <a:ext cx="2976925" cy="3859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Candara" panose="020E0502030303020204" pitchFamily="34" charset="0"/>
                <a:ea typeface="Roboto" panose="020B0604020202020204" charset="0"/>
              </a:rPr>
              <a:t>Каквото пожелаеш, където и да си.</a:t>
            </a:r>
            <a:endParaRPr lang="en-US" sz="1200" b="1" dirty="0">
              <a:solidFill>
                <a:schemeClr val="bg1"/>
              </a:solidFill>
              <a:latin typeface="Candara" panose="020E0502030303020204" pitchFamily="34" charset="0"/>
              <a:ea typeface="Roboto" panose="020B060402020202020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F3FB92-220D-44C9-866A-7DF5672F6B59}"/>
              </a:ext>
            </a:extLst>
          </p:cNvPr>
          <p:cNvSpPr txBox="1"/>
          <p:nvPr/>
        </p:nvSpPr>
        <p:spPr>
          <a:xfrm>
            <a:off x="6931481" y="88363"/>
            <a:ext cx="489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bg-BG" sz="2800" b="1" dirty="0">
                <a:solidFill>
                  <a:srgbClr val="003768"/>
                </a:solidFill>
                <a:latin typeface="Candara" panose="020E0502030303020204" pitchFamily="34" charset="0"/>
              </a:rPr>
              <a:t>Продукти на компанията</a:t>
            </a:r>
          </a:p>
        </p:txBody>
      </p:sp>
      <p:pic>
        <p:nvPicPr>
          <p:cNvPr id="18" name="Picture 12" descr="AXI Card">
            <a:extLst>
              <a:ext uri="{FF2B5EF4-FFF2-40B4-BE49-F238E27FC236}">
                <a16:creationId xmlns:a16="http://schemas.microsoft.com/office/drawing/2014/main" id="{AD12BF46-615A-4F5F-A8B7-A0B02C9D5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093" y="1433260"/>
            <a:ext cx="1032301" cy="55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Кредитна карта AXI">
            <a:extLst>
              <a:ext uri="{FF2B5EF4-FFF2-40B4-BE49-F238E27FC236}">
                <a16:creationId xmlns:a16="http://schemas.microsoft.com/office/drawing/2014/main" id="{1FCB9421-0C2B-450F-848F-BAB38029D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731" y="2948809"/>
            <a:ext cx="2332388" cy="155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Бяла Карта - кредитна карта - Как да платя">
            <a:extLst>
              <a:ext uri="{FF2B5EF4-FFF2-40B4-BE49-F238E27FC236}">
                <a16:creationId xmlns:a16="http://schemas.microsoft.com/office/drawing/2014/main" id="{A726CFA8-6F77-4086-825A-7A1383361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5" y="1215451"/>
            <a:ext cx="2391523" cy="155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ccess Finance launches unique credit card for Bulgarian market in  partnership with telecom leader A1*">
            <a:extLst>
              <a:ext uri="{FF2B5EF4-FFF2-40B4-BE49-F238E27FC236}">
                <a16:creationId xmlns:a16="http://schemas.microsoft.com/office/drawing/2014/main" id="{58224BBC-2A76-4E77-B44E-2E56F4697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5" y="4804653"/>
            <a:ext cx="2362263" cy="148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6CD52B4-563A-4F7B-8205-A4D08E7DC78A}"/>
              </a:ext>
            </a:extLst>
          </p:cNvPr>
          <p:cNvSpPr txBox="1"/>
          <p:nvPr/>
        </p:nvSpPr>
        <p:spPr>
          <a:xfrm>
            <a:off x="3193856" y="1214373"/>
            <a:ext cx="27215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Лимит</a:t>
            </a:r>
          </a:p>
          <a:p>
            <a:pPr>
              <a:buClr>
                <a:srgbClr val="C00000"/>
              </a:buClr>
            </a:pPr>
            <a:r>
              <a:rPr lang="ru-RU" sz="1200" dirty="0">
                <a:latin typeface="Candara" panose="020E0502030303020204" pitchFamily="34" charset="0"/>
              </a:rPr>
              <a:t>От 100лв. до 3000 лв.</a:t>
            </a:r>
            <a:endParaRPr lang="ru-RU" sz="1200" b="1" dirty="0">
              <a:solidFill>
                <a:srgbClr val="003768"/>
              </a:solidFill>
              <a:latin typeface="Candara" panose="020E0502030303020204" pitchFamily="34" charset="0"/>
            </a:endParaRPr>
          </a:p>
          <a:p>
            <a:pPr>
              <a:buClr>
                <a:srgbClr val="C00000"/>
              </a:buClr>
            </a:pPr>
            <a:r>
              <a:rPr lang="ru-RU"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Достъпна в</a:t>
            </a:r>
          </a:p>
          <a:p>
            <a:pPr>
              <a:buClr>
                <a:srgbClr val="C00000"/>
              </a:buClr>
            </a:pPr>
            <a:r>
              <a:rPr lang="ru-RU" sz="1200" dirty="0">
                <a:latin typeface="Candara" panose="020E0502030303020204" pitchFamily="34" charset="0"/>
              </a:rPr>
              <a:t>България</a:t>
            </a:r>
            <a:endParaRPr lang="ru-RU" sz="1200" dirty="0">
              <a:solidFill>
                <a:srgbClr val="003768"/>
              </a:solidFill>
              <a:latin typeface="Candara" panose="020E0502030303020204" pitchFamily="34" charset="0"/>
            </a:endParaRPr>
          </a:p>
          <a:p>
            <a:pPr>
              <a:buClr>
                <a:srgbClr val="C00000"/>
              </a:buClr>
            </a:pPr>
            <a:r>
              <a:rPr lang="ru-RU"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Предимства</a:t>
            </a:r>
          </a:p>
          <a:p>
            <a:pPr>
              <a:buClr>
                <a:srgbClr val="C00000"/>
              </a:buClr>
            </a:pPr>
            <a:r>
              <a:rPr lang="ru-RU" sz="1200" dirty="0">
                <a:latin typeface="Candara" panose="020E0502030303020204" pitchFamily="34" charset="0"/>
              </a:rPr>
              <a:t>Достъпна, беплатна за притежание, пакет отстъпки при партньори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5377D6-0512-4D88-93F0-4EFBE0AD6225}"/>
              </a:ext>
            </a:extLst>
          </p:cNvPr>
          <p:cNvSpPr txBox="1"/>
          <p:nvPr/>
        </p:nvSpPr>
        <p:spPr>
          <a:xfrm>
            <a:off x="79536" y="2931818"/>
            <a:ext cx="30765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C00000"/>
              </a:buClr>
            </a:pPr>
            <a:r>
              <a:rPr lang="ru-RU"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Лимит</a:t>
            </a:r>
          </a:p>
          <a:p>
            <a:pPr algn="r">
              <a:buClr>
                <a:srgbClr val="C00000"/>
              </a:buClr>
            </a:pPr>
            <a:r>
              <a:rPr lang="ru-RU" sz="1200" dirty="0">
                <a:latin typeface="Candara" panose="020E0502030303020204" pitchFamily="34" charset="0"/>
              </a:rPr>
              <a:t>От 600лв. до 3000 лв.</a:t>
            </a:r>
            <a:endParaRPr lang="ru-RU" sz="1200" b="1" dirty="0">
              <a:solidFill>
                <a:srgbClr val="003768"/>
              </a:solidFill>
              <a:latin typeface="Candara" panose="020E0502030303020204" pitchFamily="34" charset="0"/>
            </a:endParaRPr>
          </a:p>
          <a:p>
            <a:pPr algn="r">
              <a:buClr>
                <a:srgbClr val="C00000"/>
              </a:buClr>
            </a:pPr>
            <a:r>
              <a:rPr lang="ru-RU"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Достъпна в</a:t>
            </a:r>
          </a:p>
          <a:p>
            <a:pPr algn="r">
              <a:buClr>
                <a:srgbClr val="C00000"/>
              </a:buClr>
            </a:pPr>
            <a:r>
              <a:rPr lang="ru-RU" sz="1200" dirty="0">
                <a:latin typeface="Candara" panose="020E0502030303020204" pitchFamily="34" charset="0"/>
              </a:rPr>
              <a:t>България, Румъния, Полща и Испания</a:t>
            </a:r>
            <a:endParaRPr lang="ru-RU" sz="1200" dirty="0">
              <a:solidFill>
                <a:srgbClr val="003768"/>
              </a:solidFill>
              <a:latin typeface="Candara" panose="020E0502030303020204" pitchFamily="34" charset="0"/>
            </a:endParaRPr>
          </a:p>
          <a:p>
            <a:pPr algn="r">
              <a:buClr>
                <a:srgbClr val="C00000"/>
              </a:buClr>
            </a:pPr>
            <a:r>
              <a:rPr lang="ru-RU"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Предимства</a:t>
            </a:r>
          </a:p>
          <a:p>
            <a:pPr algn="r">
              <a:buClr>
                <a:srgbClr val="C00000"/>
              </a:buClr>
            </a:pPr>
            <a:r>
              <a:rPr lang="ru-RU" sz="1200" dirty="0">
                <a:latin typeface="Candara" panose="020E0502030303020204" pitchFamily="34" charset="0"/>
              </a:rPr>
              <a:t>Международен бранд с добри условия</a:t>
            </a:r>
          </a:p>
          <a:p>
            <a:pPr algn="r">
              <a:buClr>
                <a:srgbClr val="C00000"/>
              </a:buClr>
            </a:pPr>
            <a:r>
              <a:rPr lang="ru-RU" sz="1000" dirty="0">
                <a:latin typeface="Candara" panose="020E0502030303020204" pitchFamily="34" charset="0"/>
              </a:rPr>
              <a:t>*условията могат да варират според пазара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FABEA4-4772-43EE-A284-336CCB912AD1}"/>
              </a:ext>
            </a:extLst>
          </p:cNvPr>
          <p:cNvSpPr txBox="1"/>
          <p:nvPr/>
        </p:nvSpPr>
        <p:spPr>
          <a:xfrm>
            <a:off x="3193856" y="4837411"/>
            <a:ext cx="251776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Лимит</a:t>
            </a:r>
          </a:p>
          <a:p>
            <a:pPr>
              <a:buClr>
                <a:srgbClr val="C00000"/>
              </a:buClr>
            </a:pPr>
            <a:r>
              <a:rPr lang="ru-RU" sz="1200" dirty="0">
                <a:latin typeface="Candara" panose="020E0502030303020204" pitchFamily="34" charset="0"/>
              </a:rPr>
              <a:t>От 100лв. до 3000 лв.</a:t>
            </a:r>
            <a:endParaRPr lang="ru-RU" sz="1200" b="1" dirty="0">
              <a:solidFill>
                <a:srgbClr val="003768"/>
              </a:solidFill>
              <a:latin typeface="Candara" panose="020E0502030303020204" pitchFamily="34" charset="0"/>
            </a:endParaRPr>
          </a:p>
          <a:p>
            <a:pPr>
              <a:buClr>
                <a:srgbClr val="C00000"/>
              </a:buClr>
            </a:pPr>
            <a:r>
              <a:rPr lang="ru-RU"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Достъпна в</a:t>
            </a:r>
          </a:p>
          <a:p>
            <a:pPr>
              <a:buClr>
                <a:srgbClr val="C00000"/>
              </a:buClr>
            </a:pPr>
            <a:r>
              <a:rPr lang="ru-RU" sz="1200" dirty="0">
                <a:latin typeface="Candara" panose="020E0502030303020204" pitchFamily="34" charset="0"/>
              </a:rPr>
              <a:t>Само в България</a:t>
            </a:r>
            <a:endParaRPr lang="ru-RU" sz="1200" dirty="0">
              <a:solidFill>
                <a:srgbClr val="003768"/>
              </a:solidFill>
              <a:latin typeface="Candara" panose="020E0502030303020204" pitchFamily="34" charset="0"/>
            </a:endParaRPr>
          </a:p>
          <a:p>
            <a:pPr>
              <a:buClr>
                <a:srgbClr val="C00000"/>
              </a:buClr>
            </a:pPr>
            <a:r>
              <a:rPr lang="ru-RU"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Предимства</a:t>
            </a:r>
          </a:p>
          <a:p>
            <a:pPr>
              <a:buClr>
                <a:srgbClr val="C00000"/>
              </a:buClr>
            </a:pPr>
            <a:r>
              <a:rPr lang="ru-RU" sz="1200" dirty="0">
                <a:latin typeface="Candara" panose="020E0502030303020204" pitchFamily="34" charset="0"/>
              </a:rPr>
              <a:t>Уникална цена за бърз кредит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274D54-B57E-4359-9D0B-4B3D538B9A9A}"/>
              </a:ext>
            </a:extLst>
          </p:cNvPr>
          <p:cNvSpPr/>
          <p:nvPr/>
        </p:nvSpPr>
        <p:spPr>
          <a:xfrm>
            <a:off x="2156280" y="658459"/>
            <a:ext cx="181383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2800" b="0" cap="none" spc="0" dirty="0">
                <a:ln w="0"/>
                <a:solidFill>
                  <a:srgbClr val="00376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</a:rPr>
              <a:t>Картови:</a:t>
            </a:r>
            <a:endParaRPr lang="bg-BG" sz="3600" b="0" cap="none" spc="0" dirty="0">
              <a:ln w="0"/>
              <a:solidFill>
                <a:srgbClr val="00376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B7811F-0EDE-41F9-8F00-0FC8EEEBA2D2}"/>
              </a:ext>
            </a:extLst>
          </p:cNvPr>
          <p:cNvSpPr/>
          <p:nvPr/>
        </p:nvSpPr>
        <p:spPr>
          <a:xfrm>
            <a:off x="8260450" y="718316"/>
            <a:ext cx="181383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2800" dirty="0">
                <a:ln w="0"/>
                <a:solidFill>
                  <a:srgbClr val="00376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</a:rPr>
              <a:t>Вноскови: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96B2E0-8956-4FC5-95C8-1AFE6791EFFE}"/>
              </a:ext>
            </a:extLst>
          </p:cNvPr>
          <p:cNvSpPr txBox="1"/>
          <p:nvPr/>
        </p:nvSpPr>
        <p:spPr>
          <a:xfrm>
            <a:off x="8585005" y="1346484"/>
            <a:ext cx="30765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Лимит</a:t>
            </a:r>
          </a:p>
          <a:p>
            <a:pPr>
              <a:buClr>
                <a:srgbClr val="C00000"/>
              </a:buClr>
            </a:pPr>
            <a:r>
              <a:rPr lang="ru-RU" sz="1200" dirty="0">
                <a:latin typeface="Candara" panose="020E0502030303020204" pitchFamily="34" charset="0"/>
              </a:rPr>
              <a:t>От 100лв. до 5000 лв.</a:t>
            </a:r>
          </a:p>
          <a:p>
            <a:pPr>
              <a:buClr>
                <a:srgbClr val="C00000"/>
              </a:buClr>
            </a:pPr>
            <a:r>
              <a:rPr lang="ru-RU"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Срок:</a:t>
            </a:r>
          </a:p>
          <a:p>
            <a:pPr>
              <a:buClr>
                <a:srgbClr val="C00000"/>
              </a:buClr>
            </a:pPr>
            <a:r>
              <a:rPr lang="ru-RU" sz="1200" dirty="0">
                <a:latin typeface="Candara" panose="020E0502030303020204" pitchFamily="34" charset="0"/>
              </a:rPr>
              <a:t>От 1 до 36 месеца</a:t>
            </a:r>
          </a:p>
          <a:p>
            <a:pPr>
              <a:buClr>
                <a:srgbClr val="C00000"/>
              </a:buClr>
            </a:pPr>
            <a:r>
              <a:rPr lang="ru-RU"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Достъпен в</a:t>
            </a:r>
          </a:p>
          <a:p>
            <a:pPr>
              <a:buClr>
                <a:srgbClr val="C00000"/>
              </a:buClr>
            </a:pPr>
            <a:r>
              <a:rPr lang="ru-RU" sz="1200" dirty="0">
                <a:latin typeface="Candara" panose="020E0502030303020204" pitchFamily="34" charset="0"/>
              </a:rPr>
              <a:t>България</a:t>
            </a:r>
            <a:endParaRPr lang="ru-RU" sz="1200" dirty="0">
              <a:solidFill>
                <a:srgbClr val="003768"/>
              </a:solidFill>
              <a:latin typeface="Candara" panose="020E0502030303020204" pitchFamily="34" charset="0"/>
            </a:endParaRPr>
          </a:p>
          <a:p>
            <a:pPr>
              <a:buClr>
                <a:srgbClr val="C00000"/>
              </a:buClr>
            </a:pPr>
            <a:r>
              <a:rPr lang="ru-RU"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Предимства</a:t>
            </a:r>
          </a:p>
          <a:p>
            <a:pPr>
              <a:buClr>
                <a:srgbClr val="C00000"/>
              </a:buClr>
            </a:pPr>
            <a:r>
              <a:rPr lang="ru-RU" sz="1200" dirty="0">
                <a:latin typeface="Candara" panose="020E0502030303020204" pitchFamily="34" charset="0"/>
              </a:rPr>
              <a:t>Три разновидности: Акси кредит 2, 3 ,и 4. Широк диапазон от суми и срок на погасяване. Възможност за издаване на картов продукт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3D1A51A-521A-4CDE-A095-1F626E68F27A}"/>
              </a:ext>
            </a:extLst>
          </p:cNvPr>
          <p:cNvSpPr/>
          <p:nvPr/>
        </p:nvSpPr>
        <p:spPr>
          <a:xfrm>
            <a:off x="6931481" y="1957151"/>
            <a:ext cx="181383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</a:rPr>
              <a:t>кредит</a:t>
            </a:r>
            <a:endParaRPr lang="bg-BG" sz="28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3" name="Picture 16" descr="Телевизия, интернет, мобилни планове и онлайн магазин - А1">
            <a:extLst>
              <a:ext uri="{FF2B5EF4-FFF2-40B4-BE49-F238E27FC236}">
                <a16:creationId xmlns:a16="http://schemas.microsoft.com/office/drawing/2014/main" id="{3C1553B7-5A36-4758-BF3F-CB02826DD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2" r="20800"/>
          <a:stretch/>
        </p:blipFill>
        <p:spPr bwMode="auto">
          <a:xfrm>
            <a:off x="7465189" y="3850454"/>
            <a:ext cx="821264" cy="85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5659ED5-6271-4438-9D30-579C29BCB286}"/>
              </a:ext>
            </a:extLst>
          </p:cNvPr>
          <p:cNvSpPr/>
          <p:nvPr/>
        </p:nvSpPr>
        <p:spPr>
          <a:xfrm>
            <a:off x="6968904" y="4650909"/>
            <a:ext cx="181383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</a:rPr>
              <a:t>кредит</a:t>
            </a:r>
            <a:endParaRPr lang="bg-BG" sz="28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3F012C-044A-4399-A888-518F22E5567D}"/>
              </a:ext>
            </a:extLst>
          </p:cNvPr>
          <p:cNvSpPr txBox="1"/>
          <p:nvPr/>
        </p:nvSpPr>
        <p:spPr>
          <a:xfrm>
            <a:off x="8585005" y="3820037"/>
            <a:ext cx="307650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Лимит</a:t>
            </a:r>
          </a:p>
          <a:p>
            <a:pPr>
              <a:buClr>
                <a:srgbClr val="C00000"/>
              </a:buClr>
            </a:pPr>
            <a:r>
              <a:rPr lang="ru-RU" sz="1200" dirty="0">
                <a:latin typeface="Candara" panose="020E0502030303020204" pitchFamily="34" charset="0"/>
              </a:rPr>
              <a:t>От 100лв. до 3000 лв.</a:t>
            </a:r>
          </a:p>
          <a:p>
            <a:pPr>
              <a:buClr>
                <a:srgbClr val="C00000"/>
              </a:buClr>
            </a:pPr>
            <a:r>
              <a:rPr lang="ru-RU"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Срок:</a:t>
            </a:r>
          </a:p>
          <a:p>
            <a:pPr>
              <a:buClr>
                <a:srgbClr val="C00000"/>
              </a:buClr>
            </a:pPr>
            <a:r>
              <a:rPr lang="ru-RU" sz="1200" dirty="0">
                <a:latin typeface="Candara" panose="020E0502030303020204" pitchFamily="34" charset="0"/>
              </a:rPr>
              <a:t>От 1 до 12 месеца</a:t>
            </a:r>
          </a:p>
          <a:p>
            <a:pPr>
              <a:buClr>
                <a:srgbClr val="C00000"/>
              </a:buClr>
            </a:pPr>
            <a:r>
              <a:rPr lang="ru-RU"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Достъпен в</a:t>
            </a:r>
          </a:p>
          <a:p>
            <a:pPr>
              <a:buClr>
                <a:srgbClr val="C00000"/>
              </a:buClr>
            </a:pPr>
            <a:r>
              <a:rPr lang="ru-RU" sz="1200" dirty="0">
                <a:latin typeface="Candara" panose="020E0502030303020204" pitchFamily="34" charset="0"/>
              </a:rPr>
              <a:t>България</a:t>
            </a:r>
            <a:endParaRPr lang="ru-RU" sz="1200" dirty="0">
              <a:solidFill>
                <a:srgbClr val="003768"/>
              </a:solidFill>
              <a:latin typeface="Candara" panose="020E0502030303020204" pitchFamily="34" charset="0"/>
            </a:endParaRPr>
          </a:p>
          <a:p>
            <a:pPr>
              <a:buClr>
                <a:srgbClr val="C00000"/>
              </a:buClr>
            </a:pPr>
            <a:r>
              <a:rPr lang="ru-RU"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Предимства</a:t>
            </a:r>
          </a:p>
          <a:p>
            <a:pPr>
              <a:buClr>
                <a:srgbClr val="C00000"/>
              </a:buClr>
            </a:pPr>
            <a:r>
              <a:rPr lang="ru-RU" sz="1200" dirty="0">
                <a:latin typeface="Candara" panose="020E0502030303020204" pitchFamily="34" charset="0"/>
              </a:rPr>
              <a:t>Съвместен продукт с партньор.</a:t>
            </a:r>
          </a:p>
        </p:txBody>
      </p:sp>
      <p:pic>
        <p:nvPicPr>
          <p:cNvPr id="23" name="Picture 2" descr="Бяла Карта - кредитна карта - Как да платя">
            <a:extLst>
              <a:ext uri="{FF2B5EF4-FFF2-40B4-BE49-F238E27FC236}">
                <a16:creationId xmlns:a16="http://schemas.microsoft.com/office/drawing/2014/main" id="{8DCCDE0F-C312-4E96-B815-E96E00515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4" y="103622"/>
            <a:ext cx="1667196" cy="10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454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7EDB93F-9176-472A-AFDC-FC37D702C41C}"/>
              </a:ext>
            </a:extLst>
          </p:cNvPr>
          <p:cNvCxnSpPr>
            <a:cxnSpLocks/>
          </p:cNvCxnSpPr>
          <p:nvPr/>
        </p:nvCxnSpPr>
        <p:spPr>
          <a:xfrm>
            <a:off x="700935" y="626842"/>
            <a:ext cx="10790125" cy="0"/>
          </a:xfrm>
          <a:prstGeom prst="line">
            <a:avLst/>
          </a:prstGeom>
          <a:ln w="28575">
            <a:solidFill>
              <a:srgbClr val="0037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B06815F-DDF1-4D8B-BA33-AB934ABD6F8A}"/>
              </a:ext>
            </a:extLst>
          </p:cNvPr>
          <p:cNvSpPr txBox="1"/>
          <p:nvPr/>
        </p:nvSpPr>
        <p:spPr>
          <a:xfrm>
            <a:off x="9507141" y="69165"/>
            <a:ext cx="1983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bg-BG" sz="2800" b="1" dirty="0">
                <a:solidFill>
                  <a:srgbClr val="003768"/>
                </a:solidFill>
                <a:latin typeface="Candara" panose="020E0502030303020204" pitchFamily="34" charset="0"/>
              </a:rPr>
              <a:t>Признание</a:t>
            </a:r>
          </a:p>
        </p:txBody>
      </p:sp>
      <p:pic>
        <p:nvPicPr>
          <p:cNvPr id="6" name="Picture 2" descr="Бяла Карта - кредитна карта - Как да платя">
            <a:extLst>
              <a:ext uri="{FF2B5EF4-FFF2-40B4-BE49-F238E27FC236}">
                <a16:creationId xmlns:a16="http://schemas.microsoft.com/office/drawing/2014/main" id="{D1D4C974-FCAB-4E63-A1E3-B738BA9A9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4" y="103622"/>
            <a:ext cx="1667196" cy="10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1835F78-3DFE-4E6A-B4B8-FFAC8E3C0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885" y="2773014"/>
            <a:ext cx="2182907" cy="17918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003B2A1-5624-4C79-930B-72EC7A658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770" y="1403049"/>
            <a:ext cx="1029414" cy="84726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4D1ADE5-0176-41F0-9DAE-B85681B56C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87" y="1403049"/>
            <a:ext cx="1033546" cy="85066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501C8B1-4929-459D-92BD-2E07EE8648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36" y="1403049"/>
            <a:ext cx="1033547" cy="85066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4BEF1CB-24FB-4D03-9867-1385BD1DDE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689" y="1403049"/>
            <a:ext cx="1033546" cy="85066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33D3015-99AE-4D61-AD84-539FFB0699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141" y="2904823"/>
            <a:ext cx="2182907" cy="179185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ED32BB3-7C2C-4A35-882C-D67DFF807592}"/>
              </a:ext>
            </a:extLst>
          </p:cNvPr>
          <p:cNvSpPr txBox="1"/>
          <p:nvPr/>
        </p:nvSpPr>
        <p:spPr>
          <a:xfrm>
            <a:off x="326449" y="1477786"/>
            <a:ext cx="27215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bg-BG" altLang="bg-BG" sz="1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</a:rPr>
              <a:t>Всеки месец </a:t>
            </a:r>
            <a:r>
              <a:rPr lang="bg-BG" altLang="bg-BG" sz="1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</a:rPr>
              <a:t>LiveHelpNow</a:t>
            </a:r>
            <a:r>
              <a:rPr lang="bg-BG" altLang="bg-BG" sz="1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</a:rPr>
              <a:t> </a:t>
            </a:r>
            <a:r>
              <a:rPr lang="bg-BG" altLang="bg-BG" sz="1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</a:rPr>
              <a:t>Challenge</a:t>
            </a:r>
            <a:r>
              <a:rPr lang="bg-BG" altLang="bg-BG" sz="1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</a:rPr>
              <a:t> класира топ 100 доставчици на превъзходно обслужване на клиентите.</a:t>
            </a:r>
          </a:p>
          <a:p>
            <a:pPr algn="just">
              <a:buClr>
                <a:srgbClr val="C00000"/>
              </a:buClr>
            </a:pPr>
            <a:endParaRPr lang="bg-BG" sz="1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ndara" panose="020E0502030303020204" pitchFamily="34" charset="0"/>
              <a:ea typeface="Roboto" panose="020B0604020202020204" charset="0"/>
            </a:endParaRPr>
          </a:p>
          <a:p>
            <a:pPr algn="just">
              <a:buClr>
                <a:srgbClr val="C00000"/>
              </a:buClr>
            </a:pPr>
            <a:r>
              <a:rPr lang="bg-BG" altLang="bg-BG" sz="1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</a:rPr>
              <a:t>Измерено спрямо 12 уникални стойности, победителите в Challenge са наистина най-добрите доставчици на обслужване на клиенти в своята област.</a:t>
            </a:r>
          </a:p>
          <a:p>
            <a:pPr algn="just">
              <a:buClr>
                <a:srgbClr val="C00000"/>
              </a:buClr>
            </a:pPr>
            <a:endParaRPr lang="bg-BG" sz="1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ndara" panose="020E0502030303020204" pitchFamily="34" charset="0"/>
              <a:ea typeface="Roboto" panose="020B0604020202020204" charset="0"/>
            </a:endParaRPr>
          </a:p>
          <a:p>
            <a:pPr algn="just">
              <a:buClr>
                <a:srgbClr val="C00000"/>
              </a:buClr>
            </a:pPr>
            <a:r>
              <a:rPr lang="bg-BG" altLang="bg-BG" sz="1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</a:rPr>
              <a:t>Постижението отразява професионализма, уменията, загрижеността и стремежа да предоставят по-добри услуги, които определят компаниите, които се нареждат сред първите 100 в глобалната област от над 10 000 бизнеса.</a:t>
            </a:r>
            <a:endParaRPr lang="bg-BG" sz="1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ndara" panose="020E0502030303020204" pitchFamily="34" charset="0"/>
              <a:ea typeface="Roboto" panose="020B060402020202020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E0B065D-7CCA-484A-A8FF-511893EEA529}"/>
              </a:ext>
            </a:extLst>
          </p:cNvPr>
          <p:cNvSpPr txBox="1"/>
          <p:nvPr/>
        </p:nvSpPr>
        <p:spPr>
          <a:xfrm>
            <a:off x="3491580" y="4604284"/>
            <a:ext cx="27215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ru-RU"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През месец август 2016 г. Бяла Карта за първи път влиза в топ 100 на най-добрите услуги.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1B0BB9A-13CD-4F01-9AB1-7C54F0837D0D}"/>
              </a:ext>
            </a:extLst>
          </p:cNvPr>
          <p:cNvSpPr txBox="1"/>
          <p:nvPr/>
        </p:nvSpPr>
        <p:spPr>
          <a:xfrm>
            <a:off x="6364708" y="2415753"/>
            <a:ext cx="27215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ru-RU"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През годините Бяка Карта затвърждава своята репутация на един от най-добрите продукти на пазара, като присъства неизменно зсеки месец в класацията.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A9DD32F-DE48-406A-8849-4E76AD9001E5}"/>
              </a:ext>
            </a:extLst>
          </p:cNvPr>
          <p:cNvSpPr txBox="1"/>
          <p:nvPr/>
        </p:nvSpPr>
        <p:spPr>
          <a:xfrm>
            <a:off x="9291462" y="4766623"/>
            <a:ext cx="27215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ru-RU"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Към настоящият момнета Бяла Карта продължава да получава оценка като един от най-добрите продукти.</a:t>
            </a:r>
          </a:p>
        </p:txBody>
      </p:sp>
    </p:spTree>
    <p:extLst>
      <p:ext uri="{BB962C8B-B14F-4D97-AF65-F5344CB8AC3E}">
        <p14:creationId xmlns:p14="http://schemas.microsoft.com/office/powerpoint/2010/main" val="1895277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10BD21-70AF-41A4-8D56-299B1CFC5E3E}"/>
              </a:ext>
            </a:extLst>
          </p:cNvPr>
          <p:cNvSpPr/>
          <p:nvPr/>
        </p:nvSpPr>
        <p:spPr>
          <a:xfrm>
            <a:off x="0" y="6440905"/>
            <a:ext cx="12192000" cy="417095"/>
          </a:xfrm>
          <a:prstGeom prst="rect">
            <a:avLst/>
          </a:prstGeom>
          <a:solidFill>
            <a:srgbClr val="2F5597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D5572F13-15D5-4C77-B349-CA01EB10B593}"/>
              </a:ext>
            </a:extLst>
          </p:cNvPr>
          <p:cNvSpPr/>
          <p:nvPr/>
        </p:nvSpPr>
        <p:spPr>
          <a:xfrm rot="19983112" flipV="1">
            <a:off x="5575770" y="6324085"/>
            <a:ext cx="1114782" cy="55840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64BC18-E91B-4D69-ADB0-590308F17C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174" y="6440905"/>
            <a:ext cx="411652" cy="41753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066849-F21E-424B-9C88-CCB27FF273D1}"/>
              </a:ext>
            </a:extLst>
          </p:cNvPr>
          <p:cNvCxnSpPr>
            <a:cxnSpLocks/>
          </p:cNvCxnSpPr>
          <p:nvPr/>
        </p:nvCxnSpPr>
        <p:spPr>
          <a:xfrm>
            <a:off x="700935" y="626842"/>
            <a:ext cx="10790125" cy="0"/>
          </a:xfrm>
          <a:prstGeom prst="line">
            <a:avLst/>
          </a:prstGeom>
          <a:ln w="28575">
            <a:solidFill>
              <a:srgbClr val="0037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389BC8D-8D01-487C-98E1-571C3F3D43BE}"/>
              </a:ext>
            </a:extLst>
          </p:cNvPr>
          <p:cNvSpPr txBox="1"/>
          <p:nvPr/>
        </p:nvSpPr>
        <p:spPr>
          <a:xfrm>
            <a:off x="-11065" y="6455946"/>
            <a:ext cx="1984513" cy="5645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bg-BG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</a:rPr>
              <a:t>Бяла Карта</a:t>
            </a:r>
            <a:endParaRPr lang="en-US" sz="20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ndara" panose="020E0502030303020204" pitchFamily="34" charset="0"/>
              <a:ea typeface="Roboto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DB5525-22E9-46CA-83A2-18B8B3065F1C}"/>
              </a:ext>
            </a:extLst>
          </p:cNvPr>
          <p:cNvSpPr txBox="1"/>
          <p:nvPr/>
        </p:nvSpPr>
        <p:spPr>
          <a:xfrm>
            <a:off x="9375042" y="6527519"/>
            <a:ext cx="2976925" cy="3859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Candara" panose="020E0502030303020204" pitchFamily="34" charset="0"/>
                <a:ea typeface="Roboto" panose="020B0604020202020204" charset="0"/>
              </a:rPr>
              <a:t>Каквото пожелаеш, където и да си.</a:t>
            </a:r>
            <a:endParaRPr lang="en-US" sz="1200" b="1" dirty="0">
              <a:solidFill>
                <a:schemeClr val="bg1"/>
              </a:solidFill>
              <a:latin typeface="Candara" panose="020E0502030303020204" pitchFamily="34" charset="0"/>
              <a:ea typeface="Roboto" panose="020B060402020202020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F3FB92-220D-44C9-866A-7DF5672F6B59}"/>
              </a:ext>
            </a:extLst>
          </p:cNvPr>
          <p:cNvSpPr txBox="1"/>
          <p:nvPr/>
        </p:nvSpPr>
        <p:spPr>
          <a:xfrm>
            <a:off x="9157399" y="140648"/>
            <a:ext cx="2398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bg-BG" sz="2800" b="1" dirty="0">
                <a:solidFill>
                  <a:srgbClr val="003768"/>
                </a:solidFill>
                <a:latin typeface="Candara" panose="020E0502030303020204" pitchFamily="34" charset="0"/>
              </a:rPr>
              <a:t>Партньорства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3D1A51A-521A-4CDE-A095-1F626E68F27A}"/>
              </a:ext>
            </a:extLst>
          </p:cNvPr>
          <p:cNvSpPr/>
          <p:nvPr/>
        </p:nvSpPr>
        <p:spPr>
          <a:xfrm>
            <a:off x="1042952" y="1934936"/>
            <a:ext cx="2919090" cy="24622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</a:rPr>
              <a:t>Партньорство с Евроинс, с което предоставяме възможност на всеки клиент с активна Бяла</a:t>
            </a:r>
            <a:r>
              <a:rPr lang="bg-BG" sz="1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</a:rPr>
              <a:t> Карта или</a:t>
            </a:r>
            <a:r>
              <a:rPr lang="en-US" sz="1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</a:rPr>
              <a:t> AXI </a:t>
            </a:r>
            <a:r>
              <a:rPr lang="bg-BG" sz="1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</a:rPr>
              <a:t>карта  да бъде спокоен за задълженията си при непредвидени ситуации. В допълнение предлагаме иновативен продукт, които застрахова покупките с картата до 30 дни в случаи на повреда, дефект или кражба</a:t>
            </a:r>
            <a:r>
              <a:rPr lang="en-US" sz="1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</a:rPr>
              <a:t>.</a:t>
            </a:r>
            <a:endParaRPr lang="ru-RU" sz="1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ndara" panose="020E0502030303020204" pitchFamily="34" charset="0"/>
              <a:ea typeface="Roboto" panose="020B0604020202020204" charset="0"/>
            </a:endParaRPr>
          </a:p>
        </p:txBody>
      </p:sp>
      <p:pic>
        <p:nvPicPr>
          <p:cNvPr id="33" name="Picture 16" descr="Телевизия, интернет, мобилни планове и онлайн магазин - А1">
            <a:extLst>
              <a:ext uri="{FF2B5EF4-FFF2-40B4-BE49-F238E27FC236}">
                <a16:creationId xmlns:a16="http://schemas.microsoft.com/office/drawing/2014/main" id="{3C1553B7-5A36-4758-BF3F-CB02826DD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2" r="20800"/>
          <a:stretch/>
        </p:blipFill>
        <p:spPr bwMode="auto">
          <a:xfrm>
            <a:off x="9688105" y="1061142"/>
            <a:ext cx="821264" cy="85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2727D7A7-6A59-4D40-B022-9A9D7DB11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4" t="24448" r="11284" b="29518"/>
          <a:stretch>
            <a:fillRect/>
          </a:stretch>
        </p:blipFill>
        <p:spPr bwMode="auto">
          <a:xfrm>
            <a:off x="1486035" y="1322161"/>
            <a:ext cx="18002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8A9D803-FD6C-4389-AD07-AF4E6CE2F507}"/>
              </a:ext>
            </a:extLst>
          </p:cNvPr>
          <p:cNvSpPr/>
          <p:nvPr/>
        </p:nvSpPr>
        <p:spPr>
          <a:xfrm>
            <a:off x="8641610" y="1915689"/>
            <a:ext cx="291425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bg-BG" sz="1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</a:rPr>
              <a:t>Партньорството ни с А1 донесе сериозни ръстове в продажбите на картови и вноскови продукти. От Август 2018 предлагаме</a:t>
            </a:r>
            <a:r>
              <a:rPr lang="en-US" sz="1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</a:rPr>
              <a:t> </a:t>
            </a:r>
            <a:r>
              <a:rPr lang="bg-BG" sz="1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</a:rPr>
              <a:t>успешно А1 </a:t>
            </a:r>
            <a:r>
              <a:rPr lang="en-US" sz="1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</a:rPr>
              <a:t>Card, </a:t>
            </a:r>
            <a:r>
              <a:rPr lang="bg-BG" sz="1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</a:rPr>
              <a:t>а от септември 2020 и А1 </a:t>
            </a:r>
            <a:r>
              <a:rPr lang="en-US" sz="1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</a:rPr>
              <a:t>Credit.</a:t>
            </a:r>
            <a:endParaRPr lang="ru-RU" sz="1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ndara" panose="020E0502030303020204" pitchFamily="34" charset="0"/>
              <a:ea typeface="Roboto" panose="020B0604020202020204" charset="0"/>
            </a:endParaRPr>
          </a:p>
          <a:p>
            <a:pPr algn="ctr"/>
            <a:endParaRPr lang="bg-BG" sz="28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8" name="Picture 4" descr="EasyPay — The Mall">
            <a:extLst>
              <a:ext uri="{FF2B5EF4-FFF2-40B4-BE49-F238E27FC236}">
                <a16:creationId xmlns:a16="http://schemas.microsoft.com/office/drawing/2014/main" id="{44C0EDF0-8BEA-4226-ABE0-C6900A296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02" y="5344023"/>
            <a:ext cx="2554893" cy="88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Доставка на пратки на Econt в България във връзка с коледните и  новогодишните празници – EmonaNews.com">
            <a:extLst>
              <a:ext uri="{FF2B5EF4-FFF2-40B4-BE49-F238E27FC236}">
                <a16:creationId xmlns:a16="http://schemas.microsoft.com/office/drawing/2014/main" id="{99769069-1C65-4170-A132-86BDE977B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" r="6788" b="19045"/>
          <a:stretch/>
        </p:blipFill>
        <p:spPr bwMode="auto">
          <a:xfrm>
            <a:off x="5630759" y="5222489"/>
            <a:ext cx="1866349" cy="100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ощенска Банка">
            <a:extLst>
              <a:ext uri="{FF2B5EF4-FFF2-40B4-BE49-F238E27FC236}">
                <a16:creationId xmlns:a16="http://schemas.microsoft.com/office/drawing/2014/main" id="{02CD9574-BE9F-4523-878D-CD6172A0B8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4" r="19013" b="24121"/>
          <a:stretch/>
        </p:blipFill>
        <p:spPr bwMode="auto">
          <a:xfrm>
            <a:off x="9211900" y="5191160"/>
            <a:ext cx="2098766" cy="100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oleron | LinkedIn">
            <a:extLst>
              <a:ext uri="{FF2B5EF4-FFF2-40B4-BE49-F238E27FC236}">
                <a16:creationId xmlns:a16="http://schemas.microsoft.com/office/drawing/2014/main" id="{2B380BA7-BD10-437F-8E78-8C3ABB52B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3" t="33878" r="27831" b="42431"/>
          <a:stretch/>
        </p:blipFill>
        <p:spPr bwMode="auto">
          <a:xfrm>
            <a:off x="5260262" y="1382164"/>
            <a:ext cx="1745796" cy="38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1844B33-641F-474B-BCD8-5B9A28FD9728}"/>
              </a:ext>
            </a:extLst>
          </p:cNvPr>
          <p:cNvSpPr/>
          <p:nvPr/>
        </p:nvSpPr>
        <p:spPr>
          <a:xfrm>
            <a:off x="4844699" y="1915689"/>
            <a:ext cx="2914254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bg-BG" sz="1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</a:rPr>
              <a:t>Партньорството ни с Болерон осигурява допълнителни отстъпки на всички картодържатели, които плащат с Бяла Карта, А1 или</a:t>
            </a:r>
            <a:r>
              <a:rPr lang="en-US" sz="1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</a:rPr>
              <a:t>Axi</a:t>
            </a:r>
            <a:r>
              <a:rPr lang="en-US" sz="1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</a:rPr>
              <a:t> </a:t>
            </a:r>
            <a:r>
              <a:rPr lang="bg-BG" sz="1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</a:rPr>
              <a:t>карта своята застраховка</a:t>
            </a:r>
            <a:r>
              <a:rPr lang="en-US" sz="1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</a:rPr>
              <a:t>.</a:t>
            </a:r>
            <a:endParaRPr lang="ru-RU" sz="1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ndara" panose="020E0502030303020204" pitchFamily="34" charset="0"/>
              <a:ea typeface="Roboto" panose="020B0604020202020204" charset="0"/>
            </a:endParaRPr>
          </a:p>
          <a:p>
            <a:pPr algn="ctr"/>
            <a:endParaRPr lang="bg-BG" sz="28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B97885-B300-4E5E-8B0F-6110F7B5200B}"/>
              </a:ext>
            </a:extLst>
          </p:cNvPr>
          <p:cNvSpPr txBox="1"/>
          <p:nvPr/>
        </p:nvSpPr>
        <p:spPr>
          <a:xfrm>
            <a:off x="1903952" y="336423"/>
            <a:ext cx="6807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1200" b="1" dirty="0">
                <a:solidFill>
                  <a:srgbClr val="003768"/>
                </a:solidFill>
                <a:latin typeface="Candara" panose="020E0502030303020204" pitchFamily="34" charset="0"/>
              </a:rPr>
              <a:t>Над 50 партньора предоставящи постоянни отстъпки на картодържатели с Бяла Карта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912A1A-CC74-4E58-AE14-D5C1E0F639D5}"/>
              </a:ext>
            </a:extLst>
          </p:cNvPr>
          <p:cNvSpPr/>
          <p:nvPr/>
        </p:nvSpPr>
        <p:spPr>
          <a:xfrm>
            <a:off x="2750013" y="4766955"/>
            <a:ext cx="710362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2000" b="0" cap="none" spc="0" dirty="0">
                <a:ln w="0"/>
                <a:solidFill>
                  <a:srgbClr val="00376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</a:rPr>
              <a:t>Дългосрочни оперативни партньорства:</a:t>
            </a:r>
            <a:endParaRPr lang="bg-BG" sz="2800" b="0" cap="none" spc="0" dirty="0">
              <a:ln w="0"/>
              <a:solidFill>
                <a:srgbClr val="00376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1" name="Picture 2" descr="Бяла Карта - кредитна карта - Как да платя">
            <a:extLst>
              <a:ext uri="{FF2B5EF4-FFF2-40B4-BE49-F238E27FC236}">
                <a16:creationId xmlns:a16="http://schemas.microsoft.com/office/drawing/2014/main" id="{2500BDE4-D811-49A6-AF58-55BE7802A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4" y="103622"/>
            <a:ext cx="1667196" cy="10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738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10BD21-70AF-41A4-8D56-299B1CFC5E3E}"/>
              </a:ext>
            </a:extLst>
          </p:cNvPr>
          <p:cNvSpPr/>
          <p:nvPr/>
        </p:nvSpPr>
        <p:spPr>
          <a:xfrm>
            <a:off x="0" y="6440905"/>
            <a:ext cx="12192000" cy="417095"/>
          </a:xfrm>
          <a:prstGeom prst="rect">
            <a:avLst/>
          </a:prstGeom>
          <a:solidFill>
            <a:srgbClr val="2F5597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D5572F13-15D5-4C77-B349-CA01EB10B593}"/>
              </a:ext>
            </a:extLst>
          </p:cNvPr>
          <p:cNvSpPr/>
          <p:nvPr/>
        </p:nvSpPr>
        <p:spPr>
          <a:xfrm rot="19983112" flipV="1">
            <a:off x="5575770" y="6324085"/>
            <a:ext cx="1114782" cy="55840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64BC18-E91B-4D69-ADB0-590308F17C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174" y="6440905"/>
            <a:ext cx="411652" cy="41753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066849-F21E-424B-9C88-CCB27FF273D1}"/>
              </a:ext>
            </a:extLst>
          </p:cNvPr>
          <p:cNvCxnSpPr>
            <a:cxnSpLocks/>
          </p:cNvCxnSpPr>
          <p:nvPr/>
        </p:nvCxnSpPr>
        <p:spPr>
          <a:xfrm>
            <a:off x="700935" y="626842"/>
            <a:ext cx="10790125" cy="0"/>
          </a:xfrm>
          <a:prstGeom prst="line">
            <a:avLst/>
          </a:prstGeom>
          <a:ln w="28575">
            <a:solidFill>
              <a:srgbClr val="0037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389BC8D-8D01-487C-98E1-571C3F3D43BE}"/>
              </a:ext>
            </a:extLst>
          </p:cNvPr>
          <p:cNvSpPr txBox="1"/>
          <p:nvPr/>
        </p:nvSpPr>
        <p:spPr>
          <a:xfrm>
            <a:off x="-11065" y="6455946"/>
            <a:ext cx="1984513" cy="5645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bg-BG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</a:rPr>
              <a:t>Бяла Карта</a:t>
            </a:r>
            <a:endParaRPr lang="en-US" sz="20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ndara" panose="020E0502030303020204" pitchFamily="34" charset="0"/>
              <a:ea typeface="Roboto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DB5525-22E9-46CA-83A2-18B8B3065F1C}"/>
              </a:ext>
            </a:extLst>
          </p:cNvPr>
          <p:cNvSpPr txBox="1"/>
          <p:nvPr/>
        </p:nvSpPr>
        <p:spPr>
          <a:xfrm>
            <a:off x="9375042" y="6527519"/>
            <a:ext cx="2976925" cy="3859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Candara" panose="020E0502030303020204" pitchFamily="34" charset="0"/>
                <a:ea typeface="Roboto" panose="020B0604020202020204" charset="0"/>
              </a:rPr>
              <a:t>Каквото пожелаеш, където и да си.</a:t>
            </a:r>
            <a:endParaRPr lang="en-US" sz="1200" b="1" dirty="0">
              <a:solidFill>
                <a:schemeClr val="bg1"/>
              </a:solidFill>
              <a:latin typeface="Candara" panose="020E0502030303020204" pitchFamily="34" charset="0"/>
              <a:ea typeface="Roboto" panose="020B060402020202020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F3FB92-220D-44C9-866A-7DF5672F6B59}"/>
              </a:ext>
            </a:extLst>
          </p:cNvPr>
          <p:cNvSpPr txBox="1"/>
          <p:nvPr/>
        </p:nvSpPr>
        <p:spPr>
          <a:xfrm>
            <a:off x="8210284" y="120851"/>
            <a:ext cx="3369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bg-BG" sz="2800" b="1" dirty="0">
                <a:solidFill>
                  <a:srgbClr val="003768"/>
                </a:solidFill>
                <a:latin typeface="Candara" panose="020E0502030303020204" pitchFamily="34" charset="0"/>
              </a:rPr>
              <a:t>Профил на клиента</a:t>
            </a:r>
          </a:p>
        </p:txBody>
      </p:sp>
      <p:pic>
        <p:nvPicPr>
          <p:cNvPr id="18" name="Picture 2" descr="Бяла Карта - кредитна карта - Как да платя">
            <a:extLst>
              <a:ext uri="{FF2B5EF4-FFF2-40B4-BE49-F238E27FC236}">
                <a16:creationId xmlns:a16="http://schemas.microsoft.com/office/drawing/2014/main" id="{B212B715-371E-4E67-B0AB-E22BD93D0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4" y="103622"/>
            <a:ext cx="1667196" cy="10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7">
            <a:extLst>
              <a:ext uri="{FF2B5EF4-FFF2-40B4-BE49-F238E27FC236}">
                <a16:creationId xmlns:a16="http://schemas.microsoft.com/office/drawing/2014/main" id="{3D4B0E40-8FFD-4A5D-9864-A2094456AE6E}"/>
              </a:ext>
            </a:extLst>
          </p:cNvPr>
          <p:cNvSpPr txBox="1"/>
          <p:nvPr/>
        </p:nvSpPr>
        <p:spPr>
          <a:xfrm>
            <a:off x="5070209" y="3953956"/>
            <a:ext cx="3140075" cy="220118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065" algn="just" eaLnBrk="1">
              <a:spcBef>
                <a:spcPts val="0"/>
              </a:spcBef>
              <a:buClr>
                <a:srgbClr val="000000"/>
              </a:buClr>
              <a:buSzPct val="100000"/>
              <a:tabLst>
                <a:tab pos="299720" algn="l"/>
              </a:tabLst>
              <a:defRPr/>
            </a:pPr>
            <a:r>
              <a:rPr lang="bg-BG"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н</a:t>
            </a:r>
            <a:r>
              <a:rPr sz="1400" b="1" dirty="0" err="1">
                <a:solidFill>
                  <a:srgbClr val="003768"/>
                </a:solidFill>
                <a:latin typeface="Candara" panose="020E0502030303020204" pitchFamily="34" charset="0"/>
              </a:rPr>
              <a:t>еженен</a:t>
            </a:r>
            <a:r>
              <a:rPr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/</a:t>
            </a:r>
            <a:r>
              <a:rPr lang="bg-BG"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н</a:t>
            </a:r>
            <a:r>
              <a:rPr sz="1400" b="1" dirty="0" err="1">
                <a:solidFill>
                  <a:srgbClr val="003768"/>
                </a:solidFill>
                <a:latin typeface="Candara" panose="020E0502030303020204" pitchFamily="34" charset="0"/>
              </a:rPr>
              <a:t>еомъжена</a:t>
            </a:r>
            <a:endParaRPr lang="en-US" sz="1400" b="1" dirty="0">
              <a:solidFill>
                <a:srgbClr val="003768"/>
              </a:solidFill>
              <a:latin typeface="Candara" panose="020E0502030303020204" pitchFamily="34" charset="0"/>
            </a:endParaRPr>
          </a:p>
          <a:p>
            <a:pPr marL="12065" algn="just" eaLnBrk="1">
              <a:spcBef>
                <a:spcPts val="0"/>
              </a:spcBef>
              <a:buClr>
                <a:srgbClr val="000000"/>
              </a:buClr>
              <a:buSzPct val="100000"/>
              <a:tabLst>
                <a:tab pos="299720" algn="l"/>
              </a:tabLst>
              <a:defRPr/>
            </a:pPr>
            <a:endParaRPr sz="1400" b="1" dirty="0">
              <a:solidFill>
                <a:srgbClr val="003768"/>
              </a:solidFill>
              <a:latin typeface="Candara" panose="020E0502030303020204" pitchFamily="34" charset="0"/>
            </a:endParaRPr>
          </a:p>
          <a:p>
            <a:pPr marL="12065" algn="just" eaLnBrk="1">
              <a:spcBef>
                <a:spcPts val="0"/>
              </a:spcBef>
              <a:buClr>
                <a:srgbClr val="000000"/>
              </a:buClr>
              <a:buSzPct val="100000"/>
              <a:tabLst>
                <a:tab pos="299720" algn="l"/>
              </a:tabLst>
              <a:defRPr/>
            </a:pPr>
            <a:r>
              <a:rPr lang="bg-BG"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л</a:t>
            </a:r>
            <a:r>
              <a:rPr sz="1400" b="1" dirty="0" err="1">
                <a:solidFill>
                  <a:srgbClr val="003768"/>
                </a:solidFill>
                <a:latin typeface="Candara" panose="020E0502030303020204" pitchFamily="34" charset="0"/>
              </a:rPr>
              <a:t>ица</a:t>
            </a:r>
            <a:r>
              <a:rPr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 с </a:t>
            </a:r>
            <a:r>
              <a:rPr sz="1400" b="1" dirty="0" err="1">
                <a:solidFill>
                  <a:srgbClr val="003768"/>
                </a:solidFill>
                <a:latin typeface="Candara" panose="020E0502030303020204" pitchFamily="34" charset="0"/>
              </a:rPr>
              <a:t>ниски</a:t>
            </a:r>
            <a:r>
              <a:rPr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 </a:t>
            </a:r>
            <a:r>
              <a:rPr sz="1400" b="1" dirty="0" err="1">
                <a:solidFill>
                  <a:srgbClr val="003768"/>
                </a:solidFill>
                <a:latin typeface="Candara" panose="020E0502030303020204" pitchFamily="34" charset="0"/>
              </a:rPr>
              <a:t>доходи</a:t>
            </a:r>
            <a:endParaRPr lang="en-US" sz="1400" b="1" dirty="0">
              <a:solidFill>
                <a:srgbClr val="003768"/>
              </a:solidFill>
              <a:latin typeface="Candara" panose="020E0502030303020204" pitchFamily="34" charset="0"/>
            </a:endParaRPr>
          </a:p>
          <a:p>
            <a:pPr marL="12065" algn="just" eaLnBrk="1">
              <a:spcBef>
                <a:spcPts val="0"/>
              </a:spcBef>
              <a:buClr>
                <a:srgbClr val="000000"/>
              </a:buClr>
              <a:buSzPct val="100000"/>
              <a:tabLst>
                <a:tab pos="299720" algn="l"/>
              </a:tabLst>
              <a:defRPr/>
            </a:pPr>
            <a:endParaRPr sz="1400" b="1" dirty="0">
              <a:solidFill>
                <a:srgbClr val="003768"/>
              </a:solidFill>
              <a:latin typeface="Candara" panose="020E0502030303020204" pitchFamily="34" charset="0"/>
            </a:endParaRPr>
          </a:p>
          <a:p>
            <a:pPr marL="12065" algn="just" eaLnBrk="1">
              <a:lnSpc>
                <a:spcPts val="2130"/>
              </a:lnSpc>
              <a:spcBef>
                <a:spcPts val="0"/>
              </a:spcBef>
              <a:buClr>
                <a:srgbClr val="000000"/>
              </a:buClr>
              <a:buSzPct val="100000"/>
              <a:tabLst>
                <a:tab pos="299720" algn="l"/>
              </a:tabLst>
              <a:defRPr/>
            </a:pPr>
            <a:r>
              <a:rPr lang="bg-BG"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с</a:t>
            </a:r>
            <a:r>
              <a:rPr sz="1400" b="1" dirty="0" err="1">
                <a:solidFill>
                  <a:srgbClr val="003768"/>
                </a:solidFill>
                <a:latin typeface="Candara" panose="020E0502030303020204" pitchFamily="34" charset="0"/>
              </a:rPr>
              <a:t>редна</a:t>
            </a:r>
            <a:r>
              <a:rPr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 възраст 44 </a:t>
            </a:r>
            <a:r>
              <a:rPr sz="1400" b="1" dirty="0" err="1">
                <a:solidFill>
                  <a:srgbClr val="003768"/>
                </a:solidFill>
                <a:latin typeface="Candara" panose="020E0502030303020204" pitchFamily="34" charset="0"/>
              </a:rPr>
              <a:t>години</a:t>
            </a:r>
            <a:endParaRPr lang="en-US" sz="1400" b="1" dirty="0">
              <a:solidFill>
                <a:srgbClr val="003768"/>
              </a:solidFill>
              <a:latin typeface="Candara" panose="020E0502030303020204" pitchFamily="34" charset="0"/>
            </a:endParaRPr>
          </a:p>
          <a:p>
            <a:pPr marL="12065" algn="just" eaLnBrk="1">
              <a:lnSpc>
                <a:spcPts val="2130"/>
              </a:lnSpc>
              <a:spcBef>
                <a:spcPts val="0"/>
              </a:spcBef>
              <a:buClr>
                <a:srgbClr val="000000"/>
              </a:buClr>
              <a:buSzPct val="100000"/>
              <a:tabLst>
                <a:tab pos="299720" algn="l"/>
              </a:tabLst>
              <a:defRPr/>
            </a:pPr>
            <a:endParaRPr sz="1400" b="1" dirty="0">
              <a:solidFill>
                <a:srgbClr val="003768"/>
              </a:solidFill>
              <a:latin typeface="Candara" panose="020E0502030303020204" pitchFamily="34" charset="0"/>
            </a:endParaRPr>
          </a:p>
          <a:p>
            <a:pPr marL="12065" algn="just" eaLnBrk="1">
              <a:lnSpc>
                <a:spcPts val="2100"/>
              </a:lnSpc>
              <a:spcBef>
                <a:spcPts val="0"/>
              </a:spcBef>
              <a:buClr>
                <a:srgbClr val="000000"/>
              </a:buClr>
              <a:buSzPct val="100000"/>
              <a:tabLst>
                <a:tab pos="299720" algn="l"/>
              </a:tabLst>
              <a:defRPr/>
            </a:pPr>
            <a:r>
              <a:rPr lang="bg-BG"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з</a:t>
            </a:r>
            <a:r>
              <a:rPr sz="1400" b="1" dirty="0" err="1">
                <a:solidFill>
                  <a:srgbClr val="003768"/>
                </a:solidFill>
                <a:latin typeface="Candara" panose="020E0502030303020204" pitchFamily="34" charset="0"/>
              </a:rPr>
              <a:t>авършено</a:t>
            </a:r>
            <a:r>
              <a:rPr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 </a:t>
            </a:r>
            <a:r>
              <a:rPr sz="1400" b="1" dirty="0" err="1">
                <a:solidFill>
                  <a:srgbClr val="003768"/>
                </a:solidFill>
                <a:latin typeface="Candara" panose="020E0502030303020204" pitchFamily="34" charset="0"/>
              </a:rPr>
              <a:t>средно</a:t>
            </a:r>
            <a:r>
              <a:rPr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 </a:t>
            </a:r>
            <a:r>
              <a:rPr sz="1400" b="1" dirty="0" err="1">
                <a:solidFill>
                  <a:srgbClr val="003768"/>
                </a:solidFill>
                <a:latin typeface="Candara" panose="020E0502030303020204" pitchFamily="34" charset="0"/>
              </a:rPr>
              <a:t>образование</a:t>
            </a:r>
            <a:endParaRPr lang="en-US" sz="1400" b="1" dirty="0">
              <a:solidFill>
                <a:srgbClr val="003768"/>
              </a:solidFill>
              <a:latin typeface="Candara" panose="020E0502030303020204" pitchFamily="34" charset="0"/>
            </a:endParaRPr>
          </a:p>
          <a:p>
            <a:pPr marL="12065" algn="just" eaLnBrk="1">
              <a:lnSpc>
                <a:spcPts val="2100"/>
              </a:lnSpc>
              <a:spcBef>
                <a:spcPts val="0"/>
              </a:spcBef>
              <a:buClr>
                <a:srgbClr val="000000"/>
              </a:buClr>
              <a:buSzPct val="100000"/>
              <a:tabLst>
                <a:tab pos="299720" algn="l"/>
              </a:tabLst>
              <a:defRPr/>
            </a:pPr>
            <a:endParaRPr sz="1400" b="1" dirty="0">
              <a:solidFill>
                <a:srgbClr val="003768"/>
              </a:solidFill>
              <a:latin typeface="Candara" panose="020E0502030303020204" pitchFamily="34" charset="0"/>
            </a:endParaRPr>
          </a:p>
          <a:p>
            <a:pPr marL="12065" algn="just" eaLnBrk="1">
              <a:lnSpc>
                <a:spcPts val="2130"/>
              </a:lnSpc>
              <a:spcBef>
                <a:spcPts val="0"/>
              </a:spcBef>
              <a:buClr>
                <a:srgbClr val="000000"/>
              </a:buClr>
              <a:buSzPct val="100000"/>
              <a:tabLst>
                <a:tab pos="299720" algn="l"/>
              </a:tabLst>
              <a:defRPr/>
            </a:pPr>
            <a:r>
              <a:rPr lang="en-US"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464</a:t>
            </a:r>
            <a:r>
              <a:rPr lang="bg-BG"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лв. </a:t>
            </a:r>
            <a:r>
              <a:rPr sz="1400" b="1" dirty="0" err="1">
                <a:solidFill>
                  <a:srgbClr val="003768"/>
                </a:solidFill>
                <a:latin typeface="Candara" panose="020E0502030303020204" pitchFamily="34" charset="0"/>
              </a:rPr>
              <a:t>среден</a:t>
            </a:r>
            <a:r>
              <a:rPr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 </a:t>
            </a:r>
            <a:r>
              <a:rPr sz="1400" b="1" dirty="0" err="1">
                <a:solidFill>
                  <a:srgbClr val="003768"/>
                </a:solidFill>
                <a:latin typeface="Candara" panose="020E0502030303020204" pitchFamily="34" charset="0"/>
              </a:rPr>
              <a:t>ра</a:t>
            </a:r>
            <a:r>
              <a:rPr lang="bg-BG"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з</a:t>
            </a:r>
            <a:r>
              <a:rPr sz="1400" b="1" dirty="0" err="1">
                <a:solidFill>
                  <a:srgbClr val="003768"/>
                </a:solidFill>
                <a:latin typeface="Candara" panose="020E0502030303020204" pitchFamily="34" charset="0"/>
              </a:rPr>
              <a:t>мер</a:t>
            </a:r>
            <a:r>
              <a:rPr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 </a:t>
            </a:r>
            <a:r>
              <a:rPr sz="1400" b="1" dirty="0" err="1">
                <a:solidFill>
                  <a:srgbClr val="003768"/>
                </a:solidFill>
                <a:latin typeface="Candara" panose="020E0502030303020204" pitchFamily="34" charset="0"/>
              </a:rPr>
              <a:t>на</a:t>
            </a:r>
            <a:r>
              <a:rPr sz="1400" b="1" dirty="0">
                <a:solidFill>
                  <a:srgbClr val="003768"/>
                </a:solidFill>
                <a:latin typeface="Candara" panose="020E0502030303020204" pitchFamily="34" charset="0"/>
              </a:rPr>
              <a:t> </a:t>
            </a:r>
            <a:r>
              <a:rPr sz="1400" b="1" dirty="0" err="1">
                <a:solidFill>
                  <a:srgbClr val="003768"/>
                </a:solidFill>
                <a:latin typeface="Candara" panose="020E0502030303020204" pitchFamily="34" charset="0"/>
              </a:rPr>
              <a:t>кредит</a:t>
            </a:r>
            <a:endParaRPr sz="1400" b="1" dirty="0">
              <a:solidFill>
                <a:srgbClr val="003768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815CE316-3A21-4CB7-86EA-E9A5464C1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448" y="1259447"/>
            <a:ext cx="7851747" cy="18235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57175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bg-BG" sz="1400" b="1" dirty="0">
                <a:solidFill>
                  <a:srgbClr val="003768"/>
                </a:solidFill>
                <a:latin typeface="Candara" panose="020E0502030303020204" pitchFamily="34" charset="0"/>
                <a:ea typeface="+mn-ea"/>
              </a:rPr>
              <a:t>Типичният ни клиент е човек, който </a:t>
            </a:r>
            <a:r>
              <a:rPr lang="bg-BG" altLang="bg-BG" sz="1400" b="1" dirty="0">
                <a:solidFill>
                  <a:srgbClr val="003768"/>
                </a:solidFill>
                <a:latin typeface="Candara" panose="020E0502030303020204" pitchFamily="34" charset="0"/>
                <a:ea typeface="+mn-ea"/>
              </a:rPr>
              <a:t>има ограничен достъп до </a:t>
            </a:r>
            <a:r>
              <a:rPr lang="ru-RU" altLang="bg-BG" sz="1400" b="1" dirty="0">
                <a:solidFill>
                  <a:srgbClr val="003768"/>
                </a:solidFill>
                <a:latin typeface="Candara" panose="020E0502030303020204" pitchFamily="34" charset="0"/>
                <a:ea typeface="+mn-ea"/>
              </a:rPr>
              <a:t>банкови продукти и</a:t>
            </a:r>
          </a:p>
          <a:p>
            <a:pPr algn="ctr" eaLnBrk="1">
              <a:lnSpc>
                <a:spcPts val="21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bg-BG" sz="1400" b="1" dirty="0">
                <a:solidFill>
                  <a:srgbClr val="003768"/>
                </a:solidFill>
                <a:latin typeface="Candara" panose="020E0502030303020204" pitchFamily="34" charset="0"/>
                <a:ea typeface="+mn-ea"/>
              </a:rPr>
              <a:t>иска да придобие и поддържа нормален стандарт на живот.</a:t>
            </a:r>
          </a:p>
          <a:p>
            <a:pPr algn="ctr" eaLnBrk="1">
              <a:lnSpc>
                <a:spcPts val="21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bg-BG" sz="1400" b="1" dirty="0">
              <a:solidFill>
                <a:srgbClr val="003768"/>
              </a:solidFill>
              <a:latin typeface="Candara" panose="020E0502030303020204" pitchFamily="34" charset="0"/>
              <a:ea typeface="+mn-ea"/>
            </a:endParaRPr>
          </a:p>
          <a:p>
            <a:pPr algn="ctr" eaLnBrk="1">
              <a:spcBef>
                <a:spcPts val="1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bg-BG" sz="1600" b="1" dirty="0">
                <a:solidFill>
                  <a:srgbClr val="FF2523"/>
                </a:solidFill>
                <a:latin typeface="Candara" panose="020E0502030303020204" pitchFamily="34" charset="0"/>
              </a:rPr>
              <a:t>Жени</a:t>
            </a:r>
            <a:r>
              <a:rPr lang="ru-RU" altLang="bg-BG" sz="1600" b="1" dirty="0">
                <a:solidFill>
                  <a:srgbClr val="404040"/>
                </a:solidFill>
                <a:latin typeface="Candara" panose="020E0502030303020204" pitchFamily="34" charset="0"/>
              </a:rPr>
              <a:t>	      </a:t>
            </a:r>
            <a:r>
              <a:rPr lang="ru-RU" altLang="bg-BG" sz="1600" b="1" dirty="0">
                <a:solidFill>
                  <a:srgbClr val="003768"/>
                </a:solidFill>
                <a:latin typeface="Candara" panose="020E0502030303020204" pitchFamily="34" charset="0"/>
              </a:rPr>
              <a:t>Мъже</a:t>
            </a:r>
          </a:p>
          <a:p>
            <a:pPr algn="ctr" eaLnBrk="1">
              <a:spcBef>
                <a:spcPts val="1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bg-BG" b="1" dirty="0">
                <a:solidFill>
                  <a:srgbClr val="FF2523"/>
                </a:solidFill>
                <a:latin typeface="Candara" panose="020E0502030303020204" pitchFamily="34" charset="0"/>
              </a:rPr>
              <a:t>4</a:t>
            </a:r>
            <a:r>
              <a:rPr lang="en-US" altLang="bg-BG" b="1" dirty="0">
                <a:solidFill>
                  <a:srgbClr val="FF2523"/>
                </a:solidFill>
                <a:latin typeface="Candara" panose="020E0502030303020204" pitchFamily="34" charset="0"/>
              </a:rPr>
              <a:t>6</a:t>
            </a:r>
            <a:r>
              <a:rPr lang="ru-RU" altLang="bg-BG" b="1" dirty="0">
                <a:solidFill>
                  <a:srgbClr val="FF2523"/>
                </a:solidFill>
                <a:latin typeface="Candara" panose="020E0502030303020204" pitchFamily="34" charset="0"/>
              </a:rPr>
              <a:t>%</a:t>
            </a:r>
            <a:r>
              <a:rPr lang="ru-RU" altLang="bg-BG" b="1" dirty="0">
                <a:solidFill>
                  <a:srgbClr val="404040"/>
                </a:solidFill>
                <a:latin typeface="Candara" panose="020E0502030303020204" pitchFamily="34" charset="0"/>
              </a:rPr>
              <a:t>	     </a:t>
            </a:r>
            <a:r>
              <a:rPr lang="ru-RU" altLang="bg-BG" b="1" dirty="0">
                <a:solidFill>
                  <a:srgbClr val="003768"/>
                </a:solidFill>
                <a:latin typeface="Candara" panose="020E0502030303020204" pitchFamily="34" charset="0"/>
              </a:rPr>
              <a:t>5</a:t>
            </a:r>
            <a:r>
              <a:rPr lang="en-US" altLang="bg-BG" b="1" dirty="0">
                <a:solidFill>
                  <a:srgbClr val="003768"/>
                </a:solidFill>
                <a:latin typeface="Candara" panose="020E0502030303020204" pitchFamily="34" charset="0"/>
              </a:rPr>
              <a:t>4</a:t>
            </a:r>
            <a:r>
              <a:rPr lang="ru-RU" altLang="bg-BG" b="1" dirty="0">
                <a:solidFill>
                  <a:srgbClr val="003768"/>
                </a:solidFill>
                <a:latin typeface="Candara" panose="020E0502030303020204" pitchFamily="34" charset="0"/>
              </a:rPr>
              <a:t>%</a:t>
            </a: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C7467DB6-AFF7-49E5-A026-C9431A7F1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2700" y="2466378"/>
            <a:ext cx="1187450" cy="1803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/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08965F37-AA83-445D-B6E6-83EC0F8E7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4643" y="2467966"/>
            <a:ext cx="1427162" cy="180181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/>
          </a:p>
        </p:txBody>
      </p:sp>
      <p:pic>
        <p:nvPicPr>
          <p:cNvPr id="7" name="Graphic 6" descr="User">
            <a:extLst>
              <a:ext uri="{FF2B5EF4-FFF2-40B4-BE49-F238E27FC236}">
                <a16:creationId xmlns:a16="http://schemas.microsoft.com/office/drawing/2014/main" id="{E6A98D5B-39E9-4A9E-A771-83F8D49820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27302" y="3852683"/>
            <a:ext cx="417095" cy="417095"/>
          </a:xfrm>
          <a:prstGeom prst="rect">
            <a:avLst/>
          </a:prstGeom>
        </p:spPr>
      </p:pic>
      <p:pic>
        <p:nvPicPr>
          <p:cNvPr id="20" name="Graphic 19" descr="User">
            <a:extLst>
              <a:ext uri="{FF2B5EF4-FFF2-40B4-BE49-F238E27FC236}">
                <a16:creationId xmlns:a16="http://schemas.microsoft.com/office/drawing/2014/main" id="{C9DBCCD2-7EE3-493D-B297-8EF6539978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27301" y="4316433"/>
            <a:ext cx="417095" cy="417095"/>
          </a:xfrm>
          <a:prstGeom prst="rect">
            <a:avLst/>
          </a:prstGeom>
        </p:spPr>
      </p:pic>
      <p:pic>
        <p:nvPicPr>
          <p:cNvPr id="21" name="Graphic 20" descr="User">
            <a:extLst>
              <a:ext uri="{FF2B5EF4-FFF2-40B4-BE49-F238E27FC236}">
                <a16:creationId xmlns:a16="http://schemas.microsoft.com/office/drawing/2014/main" id="{C712A909-3311-44C7-9589-F491B58D6F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27299" y="4780183"/>
            <a:ext cx="417095" cy="417095"/>
          </a:xfrm>
          <a:prstGeom prst="rect">
            <a:avLst/>
          </a:prstGeom>
        </p:spPr>
      </p:pic>
      <p:pic>
        <p:nvPicPr>
          <p:cNvPr id="22" name="Graphic 21" descr="User">
            <a:extLst>
              <a:ext uri="{FF2B5EF4-FFF2-40B4-BE49-F238E27FC236}">
                <a16:creationId xmlns:a16="http://schemas.microsoft.com/office/drawing/2014/main" id="{6E4EC0E7-F486-4DAF-9FDF-4DC2838AB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27300" y="5294640"/>
            <a:ext cx="417095" cy="417095"/>
          </a:xfrm>
          <a:prstGeom prst="rect">
            <a:avLst/>
          </a:prstGeom>
        </p:spPr>
      </p:pic>
      <p:pic>
        <p:nvPicPr>
          <p:cNvPr id="23" name="Graphic 22" descr="User">
            <a:extLst>
              <a:ext uri="{FF2B5EF4-FFF2-40B4-BE49-F238E27FC236}">
                <a16:creationId xmlns:a16="http://schemas.microsoft.com/office/drawing/2014/main" id="{A37E1542-49F4-4870-9512-1EE139153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27299" y="5814063"/>
            <a:ext cx="417095" cy="41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7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10BD21-70AF-41A4-8D56-299B1CFC5E3E}"/>
              </a:ext>
            </a:extLst>
          </p:cNvPr>
          <p:cNvSpPr/>
          <p:nvPr/>
        </p:nvSpPr>
        <p:spPr>
          <a:xfrm>
            <a:off x="0" y="6440905"/>
            <a:ext cx="12192000" cy="417095"/>
          </a:xfrm>
          <a:prstGeom prst="rect">
            <a:avLst/>
          </a:prstGeom>
          <a:solidFill>
            <a:srgbClr val="2F5597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D5572F13-15D5-4C77-B349-CA01EB10B593}"/>
              </a:ext>
            </a:extLst>
          </p:cNvPr>
          <p:cNvSpPr/>
          <p:nvPr/>
        </p:nvSpPr>
        <p:spPr>
          <a:xfrm rot="19983112" flipV="1">
            <a:off x="5575770" y="6324085"/>
            <a:ext cx="1114782" cy="55840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64BC18-E91B-4D69-ADB0-590308F17C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174" y="6440905"/>
            <a:ext cx="411652" cy="41753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066849-F21E-424B-9C88-CCB27FF273D1}"/>
              </a:ext>
            </a:extLst>
          </p:cNvPr>
          <p:cNvCxnSpPr>
            <a:cxnSpLocks/>
          </p:cNvCxnSpPr>
          <p:nvPr/>
        </p:nvCxnSpPr>
        <p:spPr>
          <a:xfrm>
            <a:off x="700935" y="626842"/>
            <a:ext cx="10790125" cy="0"/>
          </a:xfrm>
          <a:prstGeom prst="line">
            <a:avLst/>
          </a:prstGeom>
          <a:ln w="28575">
            <a:solidFill>
              <a:srgbClr val="0037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389BC8D-8D01-487C-98E1-571C3F3D43BE}"/>
              </a:ext>
            </a:extLst>
          </p:cNvPr>
          <p:cNvSpPr txBox="1"/>
          <p:nvPr/>
        </p:nvSpPr>
        <p:spPr>
          <a:xfrm>
            <a:off x="-11065" y="6455946"/>
            <a:ext cx="1984513" cy="5645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bg-BG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Roboto" panose="020B0604020202020204" charset="0"/>
              </a:rPr>
              <a:t>Бяла Карта</a:t>
            </a:r>
            <a:endParaRPr lang="en-US" sz="20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ndara" panose="020E0502030303020204" pitchFamily="34" charset="0"/>
              <a:ea typeface="Roboto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DB5525-22E9-46CA-83A2-18B8B3065F1C}"/>
              </a:ext>
            </a:extLst>
          </p:cNvPr>
          <p:cNvSpPr txBox="1"/>
          <p:nvPr/>
        </p:nvSpPr>
        <p:spPr>
          <a:xfrm>
            <a:off x="9375042" y="6527519"/>
            <a:ext cx="2976925" cy="3859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Candara" panose="020E0502030303020204" pitchFamily="34" charset="0"/>
                <a:ea typeface="Roboto" panose="020B0604020202020204" charset="0"/>
              </a:rPr>
              <a:t>Каквото пожелаеш, където и да си.</a:t>
            </a:r>
            <a:endParaRPr lang="en-US" sz="1200" b="1" dirty="0">
              <a:solidFill>
                <a:schemeClr val="bg1"/>
              </a:solidFill>
              <a:latin typeface="Candara" panose="020E0502030303020204" pitchFamily="34" charset="0"/>
              <a:ea typeface="Roboto" panose="020B060402020202020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F3FB92-220D-44C9-866A-7DF5672F6B59}"/>
              </a:ext>
            </a:extLst>
          </p:cNvPr>
          <p:cNvSpPr txBox="1"/>
          <p:nvPr/>
        </p:nvSpPr>
        <p:spPr>
          <a:xfrm>
            <a:off x="9468328" y="120851"/>
            <a:ext cx="2398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bg-BG" sz="2800" b="1" dirty="0">
                <a:solidFill>
                  <a:srgbClr val="003768"/>
                </a:solidFill>
                <a:latin typeface="Candara" panose="020E0502030303020204" pitchFamily="34" charset="0"/>
              </a:rPr>
              <a:t>Продажби</a:t>
            </a:r>
          </a:p>
        </p:txBody>
      </p:sp>
      <p:pic>
        <p:nvPicPr>
          <p:cNvPr id="15" name="Picture 2" descr="Бяла Карта - кредитна карта - Как да платя">
            <a:extLst>
              <a:ext uri="{FF2B5EF4-FFF2-40B4-BE49-F238E27FC236}">
                <a16:creationId xmlns:a16="http://schemas.microsoft.com/office/drawing/2014/main" id="{97324A24-188C-4C0B-9989-5BCA2C510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4" y="103622"/>
            <a:ext cx="1667196" cy="10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1F9BD8E-2A92-4EA2-9FBA-8F5F94E7D3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206700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47921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</TotalTime>
  <Words>906</Words>
  <Application>Microsoft Office PowerPoint</Application>
  <PresentationFormat>Widescreen</PresentationFormat>
  <Paragraphs>143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Candara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Blagovest Borisov</dc:creator>
  <cp:lastModifiedBy>Svetoslav Mihaylov</cp:lastModifiedBy>
  <cp:revision>157</cp:revision>
  <dcterms:created xsi:type="dcterms:W3CDTF">2021-04-08T12:09:02Z</dcterms:created>
  <dcterms:modified xsi:type="dcterms:W3CDTF">2021-05-28T17:59:57Z</dcterms:modified>
</cp:coreProperties>
</file>