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61" r:id="rId3"/>
    <p:sldId id="260" r:id="rId4"/>
    <p:sldId id="264" r:id="rId5"/>
    <p:sldId id="270" r:id="rId6"/>
    <p:sldId id="271" r:id="rId7"/>
    <p:sldId id="274" r:id="rId8"/>
    <p:sldId id="275" r:id="rId9"/>
    <p:sldId id="276" r:id="rId10"/>
    <p:sldId id="277" r:id="rId11"/>
    <p:sldId id="265" r:id="rId12"/>
    <p:sldId id="272" r:id="rId13"/>
    <p:sldId id="27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snapToObjects="1">
      <p:cViewPr varScale="1">
        <p:scale>
          <a:sx n="108" d="100"/>
          <a:sy n="108" d="100"/>
        </p:scale>
        <p:origin x="71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CE610B-1F89-B74B-AD4A-54717B6CD0C6}" type="datetimeFigureOut">
              <a:rPr lang="en-US" smtClean="0"/>
              <a:t>6/29/2020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BA3E2-1D07-6341-B902-D0C0425255DE}" type="slidenum">
              <a:rPr lang="en-US" smtClean="0"/>
              <a:t>‹#›</a:t>
            </a:fld>
            <a:endParaRPr lang="en-US"/>
          </a:p>
        </p:txBody>
      </p:sp>
    </p:spTree>
    <p:extLst>
      <p:ext uri="{BB962C8B-B14F-4D97-AF65-F5344CB8AC3E}">
        <p14:creationId xmlns:p14="http://schemas.microsoft.com/office/powerpoint/2010/main" val="1217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7</a:t>
            </a:fld>
            <a:endParaRPr lang="en-US"/>
          </a:p>
        </p:txBody>
      </p:sp>
    </p:spTree>
    <p:extLst>
      <p:ext uri="{BB962C8B-B14F-4D97-AF65-F5344CB8AC3E}">
        <p14:creationId xmlns:p14="http://schemas.microsoft.com/office/powerpoint/2010/main" val="375503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Корекции тук – двата нови ипотечни</a:t>
            </a:r>
            <a:r>
              <a:rPr lang="bg-BG" baseline="0" dirty="0"/>
              <a:t> </a:t>
            </a:r>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8</a:t>
            </a:fld>
            <a:endParaRPr lang="en-US"/>
          </a:p>
        </p:txBody>
      </p:sp>
    </p:spTree>
    <p:extLst>
      <p:ext uri="{BB962C8B-B14F-4D97-AF65-F5344CB8AC3E}">
        <p14:creationId xmlns:p14="http://schemas.microsoft.com/office/powerpoint/2010/main" val="294100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Корекции тук – двата нови ипотечни</a:t>
            </a:r>
            <a:r>
              <a:rPr lang="bg-BG" baseline="0" dirty="0"/>
              <a:t> </a:t>
            </a:r>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9</a:t>
            </a:fld>
            <a:endParaRPr lang="en-US"/>
          </a:p>
        </p:txBody>
      </p:sp>
    </p:spTree>
    <p:extLst>
      <p:ext uri="{BB962C8B-B14F-4D97-AF65-F5344CB8AC3E}">
        <p14:creationId xmlns:p14="http://schemas.microsoft.com/office/powerpoint/2010/main" val="298381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dirty="0"/>
              <a:t>Пояснение</a:t>
            </a:r>
            <a:r>
              <a:rPr lang="bg-BG" baseline="0" dirty="0"/>
              <a:t>, кое какво е + ПОД Бъдеще </a:t>
            </a:r>
            <a:endParaRPr lang="bg-BG" dirty="0"/>
          </a:p>
        </p:txBody>
      </p:sp>
      <p:sp>
        <p:nvSpPr>
          <p:cNvPr id="4" name="Slide Number Placeholder 3"/>
          <p:cNvSpPr>
            <a:spLocks noGrp="1"/>
          </p:cNvSpPr>
          <p:nvPr>
            <p:ph type="sldNum" sz="quarter" idx="10"/>
          </p:nvPr>
        </p:nvSpPr>
        <p:spPr/>
        <p:txBody>
          <a:bodyPr/>
          <a:lstStyle/>
          <a:p>
            <a:fld id="{A47BA3E2-1D07-6341-B902-D0C0425255DE}" type="slidenum">
              <a:rPr lang="en-US" smtClean="0"/>
              <a:t>10</a:t>
            </a:fld>
            <a:endParaRPr lang="en-US"/>
          </a:p>
        </p:txBody>
      </p:sp>
    </p:spTree>
    <p:extLst>
      <p:ext uri="{BB962C8B-B14F-4D97-AF65-F5344CB8AC3E}">
        <p14:creationId xmlns:p14="http://schemas.microsoft.com/office/powerpoint/2010/main" val="2887625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0144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6975" y="1096645"/>
            <a:ext cx="6999514" cy="1325563"/>
          </a:xfrm>
        </p:spPr>
        <p:txBody>
          <a:bodyPr>
            <a:normAutofit/>
          </a:bodyPr>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1916975" y="2707367"/>
            <a:ext cx="6999513" cy="33080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311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267097"/>
            <a:ext cx="10515600" cy="924469"/>
          </a:xfrm>
        </p:spPr>
        <p:txBody>
          <a:bodyPr anchor="b">
            <a:normAutofit/>
          </a:bodyPr>
          <a:lstStyle>
            <a:lvl1pPr algn="ctr">
              <a:defRPr sz="3600"/>
            </a:lvl1pPr>
          </a:lstStyle>
          <a:p>
            <a:r>
              <a:rPr lang="en-US"/>
              <a:t>Click to edit Master title style</a:t>
            </a:r>
            <a:endParaRPr lang="en-US" dirty="0"/>
          </a:p>
        </p:txBody>
      </p:sp>
    </p:spTree>
    <p:extLst>
      <p:ext uri="{BB962C8B-B14F-4D97-AF65-F5344CB8AC3E}">
        <p14:creationId xmlns:p14="http://schemas.microsoft.com/office/powerpoint/2010/main" val="110678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10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422" y="355600"/>
            <a:ext cx="7778931"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60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40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04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3080" y="987425"/>
            <a:ext cx="2988945" cy="1069974"/>
          </a:xfrm>
        </p:spPr>
        <p:txBody>
          <a:bodyPr anchor="b">
            <a:normAutofit/>
          </a:bodyPr>
          <a:lstStyle>
            <a:lvl1pPr algn="l">
              <a:defRPr sz="2800"/>
            </a:lvl1pPr>
          </a:lstStyle>
          <a:p>
            <a:r>
              <a:rPr lang="en-US"/>
              <a:t>Click to edit Master title style</a:t>
            </a:r>
            <a:endParaRPr lang="en-US" dirty="0"/>
          </a:p>
        </p:txBody>
      </p:sp>
      <p:sp>
        <p:nvSpPr>
          <p:cNvPr id="3" name="Content Placeholder 2"/>
          <p:cNvSpPr>
            <a:spLocks noGrp="1"/>
          </p:cNvSpPr>
          <p:nvPr>
            <p:ph idx="1"/>
          </p:nvPr>
        </p:nvSpPr>
        <p:spPr>
          <a:xfrm>
            <a:off x="4954588" y="987425"/>
            <a:ext cx="4235132" cy="487362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83080" y="2057400"/>
            <a:ext cx="298894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9489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2" cy="6858001"/>
          </a:xfrm>
          <a:prstGeom prst="rect">
            <a:avLst/>
          </a:prstGeom>
        </p:spPr>
      </p:pic>
      <p:sp>
        <p:nvSpPr>
          <p:cNvPr id="2" name="Title 1"/>
          <p:cNvSpPr>
            <a:spLocks noGrp="1"/>
          </p:cNvSpPr>
          <p:nvPr>
            <p:ph type="ctrTitle"/>
          </p:nvPr>
        </p:nvSpPr>
        <p:spPr>
          <a:xfrm>
            <a:off x="1524000" y="1122363"/>
            <a:ext cx="9144000" cy="238760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2596243" y="365125"/>
            <a:ext cx="699951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438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lnSpc>
          <a:spcPct val="90000"/>
        </a:lnSpc>
        <a:spcBef>
          <a:spcPct val="0"/>
        </a:spcBef>
        <a:buNone/>
        <a:defRPr sz="4000" kern="1200">
          <a:solidFill>
            <a:schemeClr val="tx1"/>
          </a:solidFill>
          <a:latin typeface="Leksa Sans" charset="0"/>
          <a:ea typeface="Leksa Sans" charset="0"/>
          <a:cs typeface="Leksa Sans" charset="0"/>
        </a:defRPr>
      </a:lvl1pPr>
    </p:titleStyle>
    <p:bodyStyle>
      <a:lvl1pPr marL="228600" indent="-228600" algn="l" defTabSz="914400" rtl="0" eaLnBrk="1" latinLnBrk="0" hangingPunct="1">
        <a:lnSpc>
          <a:spcPct val="90000"/>
        </a:lnSpc>
        <a:spcBef>
          <a:spcPts val="1000"/>
        </a:spcBef>
        <a:buFont typeface="Arial"/>
        <a:buChar char="•"/>
        <a:defRPr sz="1600" kern="1200">
          <a:solidFill>
            <a:schemeClr val="tx1"/>
          </a:solidFill>
          <a:latin typeface="Leksa Sans" charset="0"/>
          <a:ea typeface="Leksa Sans" charset="0"/>
          <a:cs typeface="Leksa Sans" charset="0"/>
        </a:defRPr>
      </a:lvl1pPr>
      <a:lvl2pPr marL="6858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3057" y="1821851"/>
            <a:ext cx="9144000" cy="2387600"/>
          </a:xfrm>
        </p:spPr>
        <p:txBody>
          <a:bodyPr>
            <a:normAutofit/>
          </a:bodyPr>
          <a:lstStyle/>
          <a:p>
            <a:r>
              <a:rPr lang="en-US" sz="6600" dirty="0">
                <a:latin typeface="Candara" panose="020E0502030303020204" pitchFamily="34" charset="0"/>
                <a:cs typeface="Arial" panose="020B0604020202020204" pitchFamily="34" charset="0"/>
              </a:rPr>
              <a:t>VIVA CREDIT LTD.</a:t>
            </a:r>
            <a:endParaRPr lang="en-US" sz="6600" dirty="0">
              <a:solidFill>
                <a:schemeClr val="bg1"/>
              </a:solidFill>
              <a:latin typeface="Candara" panose="020E0502030303020204" pitchFamily="34" charset="0"/>
              <a:cs typeface="Arial" panose="020B0604020202020204" pitchFamily="34" charset="0"/>
            </a:endParaRPr>
          </a:p>
        </p:txBody>
      </p:sp>
      <p:sp>
        <p:nvSpPr>
          <p:cNvPr id="3" name="TextBox 2"/>
          <p:cNvSpPr txBox="1"/>
          <p:nvPr/>
        </p:nvSpPr>
        <p:spPr>
          <a:xfrm>
            <a:off x="4563896" y="5567445"/>
            <a:ext cx="2261196" cy="369332"/>
          </a:xfrm>
          <a:prstGeom prst="rect">
            <a:avLst/>
          </a:prstGeom>
          <a:noFill/>
        </p:spPr>
        <p:txBody>
          <a:bodyPr wrap="none" rtlCol="0">
            <a:spAutoFit/>
          </a:bodyPr>
          <a:lstStyle/>
          <a:p>
            <a:r>
              <a:rPr lang="en-US" dirty="0">
                <a:solidFill>
                  <a:schemeClr val="bg1"/>
                </a:solidFill>
                <a:latin typeface="Candara" panose="020E0502030303020204" pitchFamily="34" charset="0"/>
                <a:cs typeface="Arial" panose="020B0604020202020204" pitchFamily="34" charset="0"/>
              </a:rPr>
              <a:t>office@vivacredit.bg</a:t>
            </a:r>
            <a:endParaRPr lang="bg-BG" dirty="0">
              <a:solidFill>
                <a:schemeClr val="bg1"/>
              </a:solidFill>
              <a:latin typeface="Candara" panose="020E0502030303020204" pitchFamily="34" charset="0"/>
              <a:cs typeface="Arial" panose="020B0604020202020204" pitchFamily="34" charset="0"/>
            </a:endParaRPr>
          </a:p>
        </p:txBody>
      </p:sp>
      <p:sp>
        <p:nvSpPr>
          <p:cNvPr id="4" name="TextBox 3"/>
          <p:cNvSpPr txBox="1"/>
          <p:nvPr/>
        </p:nvSpPr>
        <p:spPr>
          <a:xfrm>
            <a:off x="4678799" y="5936777"/>
            <a:ext cx="2031390" cy="369332"/>
          </a:xfrm>
          <a:prstGeom prst="rect">
            <a:avLst/>
          </a:prstGeom>
          <a:noFill/>
        </p:spPr>
        <p:txBody>
          <a:bodyPr wrap="none" rtlCol="0">
            <a:spAutoFit/>
          </a:bodyPr>
          <a:lstStyle/>
          <a:p>
            <a:r>
              <a:rPr lang="en-US" dirty="0">
                <a:solidFill>
                  <a:schemeClr val="bg1"/>
                </a:solidFill>
                <a:latin typeface="Candara" panose="020E0502030303020204" pitchFamily="34" charset="0"/>
              </a:rPr>
              <a:t>www.vivacredit.bg</a:t>
            </a:r>
            <a:endParaRPr lang="bg-BG" dirty="0">
              <a:solidFill>
                <a:schemeClr val="bg1"/>
              </a:solidFill>
              <a:latin typeface="Candara" panose="020E0502030303020204" pitchFamily="34" charset="0"/>
            </a:endParaRPr>
          </a:p>
        </p:txBody>
      </p:sp>
    </p:spTree>
    <p:extLst>
      <p:ext uri="{BB962C8B-B14F-4D97-AF65-F5344CB8AC3E}">
        <p14:creationId xmlns:p14="http://schemas.microsoft.com/office/powerpoint/2010/main" val="46600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a:spLocks noGrp="1"/>
          </p:cNvSpPr>
          <p:nvPr>
            <p:ph type="title"/>
          </p:nvPr>
        </p:nvSpPr>
        <p:spPr>
          <a:xfrm>
            <a:off x="1910861" y="380278"/>
            <a:ext cx="6999514" cy="1325563"/>
          </a:xfrm>
        </p:spPr>
        <p:txBody>
          <a:bodyPr>
            <a:normAutofit/>
          </a:bodyPr>
          <a:lstStyle/>
          <a:p>
            <a:r>
              <a:rPr lang="en-US" sz="3000" b="1" dirty="0">
                <a:solidFill>
                  <a:srgbClr val="C00000"/>
                </a:solidFill>
                <a:latin typeface="Candara" panose="020E0502030303020204" pitchFamily="34" charset="0"/>
              </a:rPr>
              <a:t>MORE ABOUT OUR CLIENTS</a:t>
            </a:r>
            <a:endParaRPr lang="bg-BG" sz="3000" b="1" dirty="0">
              <a:solidFill>
                <a:srgbClr val="C00000"/>
              </a:solidFill>
              <a:latin typeface="Candara" panose="020E0502030303020204" pitchFamily="34" charset="0"/>
            </a:endParaRPr>
          </a:p>
        </p:txBody>
      </p:sp>
      <p:grpSp>
        <p:nvGrpSpPr>
          <p:cNvPr id="10" name="Group 9"/>
          <p:cNvGrpSpPr/>
          <p:nvPr/>
        </p:nvGrpSpPr>
        <p:grpSpPr>
          <a:xfrm>
            <a:off x="1839732" y="2784376"/>
            <a:ext cx="2863037" cy="3640172"/>
            <a:chOff x="1421492" y="2474806"/>
            <a:chExt cx="2863037" cy="3640172"/>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66804" r="2755" b="5394"/>
            <a:stretch/>
          </p:blipFill>
          <p:spPr>
            <a:xfrm>
              <a:off x="1745730" y="3797498"/>
              <a:ext cx="2538799" cy="2317480"/>
            </a:xfrm>
            <a:prstGeom prst="rect">
              <a:avLst/>
            </a:prstGeom>
          </p:spPr>
        </p:pic>
        <p:grpSp>
          <p:nvGrpSpPr>
            <p:cNvPr id="6" name="Group 5"/>
            <p:cNvGrpSpPr/>
            <p:nvPr/>
          </p:nvGrpSpPr>
          <p:grpSpPr>
            <a:xfrm>
              <a:off x="1421492" y="2474806"/>
              <a:ext cx="2586041" cy="1559627"/>
              <a:chOff x="1495598" y="1979891"/>
              <a:chExt cx="2586041" cy="1559627"/>
            </a:xfrm>
          </p:grpSpPr>
          <p:grpSp>
            <p:nvGrpSpPr>
              <p:cNvPr id="43" name="Group 42"/>
              <p:cNvGrpSpPr/>
              <p:nvPr/>
            </p:nvGrpSpPr>
            <p:grpSpPr>
              <a:xfrm>
                <a:off x="1495598" y="1979891"/>
                <a:ext cx="2586041" cy="1559627"/>
                <a:chOff x="3366166" y="1629052"/>
                <a:chExt cx="4653887" cy="1978295"/>
              </a:xfrm>
            </p:grpSpPr>
            <p:sp>
              <p:nvSpPr>
                <p:cNvPr id="44" name="Rectangle 43"/>
                <p:cNvSpPr/>
                <p:nvPr/>
              </p:nvSpPr>
              <p:spPr>
                <a:xfrm>
                  <a:off x="3366166" y="1629052"/>
                  <a:ext cx="4653887" cy="1978295"/>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45" name="TextBox 44"/>
                <p:cNvSpPr txBox="1"/>
                <p:nvPr/>
              </p:nvSpPr>
              <p:spPr>
                <a:xfrm>
                  <a:off x="4036719" y="1798194"/>
                  <a:ext cx="3312780" cy="1054071"/>
                </a:xfrm>
                <a:prstGeom prst="rect">
                  <a:avLst/>
                </a:prstGeom>
                <a:noFill/>
              </p:spPr>
              <p:txBody>
                <a:bodyPr wrap="none" rtlCol="0">
                  <a:spAutoFit/>
                </a:bodyPr>
                <a:lstStyle/>
                <a:p>
                  <a:pPr algn="ctr"/>
                  <a:r>
                    <a:rPr lang="en-US" sz="2400" b="1" dirty="0">
                      <a:solidFill>
                        <a:schemeClr val="bg1"/>
                      </a:solidFill>
                      <a:latin typeface="Candara" panose="020E0502030303020204" pitchFamily="34" charset="0"/>
                    </a:rPr>
                    <a:t>VIVA CREDIT</a:t>
                  </a:r>
                </a:p>
                <a:p>
                  <a:pPr algn="ctr"/>
                  <a:r>
                    <a:rPr lang="en-US" sz="2400" b="1" dirty="0">
                      <a:solidFill>
                        <a:schemeClr val="bg1"/>
                      </a:solidFill>
                      <a:latin typeface="Candara" panose="020E0502030303020204" pitchFamily="34" charset="0"/>
                    </a:rPr>
                    <a:t> SUPPORT</a:t>
                  </a:r>
                </a:p>
              </p:txBody>
            </p:sp>
            <p:cxnSp>
              <p:nvCxnSpPr>
                <p:cNvPr id="46" name="Straight Connector 45"/>
                <p:cNvCxnSpPr/>
                <p:nvPr/>
              </p:nvCxnSpPr>
              <p:spPr>
                <a:xfrm>
                  <a:off x="3560797" y="2918737"/>
                  <a:ext cx="429155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1962109" y="3065511"/>
                <a:ext cx="1653017" cy="369332"/>
              </a:xfrm>
              <a:prstGeom prst="rect">
                <a:avLst/>
              </a:prstGeom>
              <a:noFill/>
            </p:spPr>
            <p:txBody>
              <a:bodyPr wrap="none" rtlCol="0">
                <a:spAutoFit/>
              </a:bodyPr>
              <a:lstStyle/>
              <a:p>
                <a:pPr algn="ctr"/>
                <a:r>
                  <a:rPr lang="en-US" dirty="0">
                    <a:solidFill>
                      <a:schemeClr val="bg1"/>
                    </a:solidFill>
                    <a:latin typeface="Candara" panose="020E0502030303020204" pitchFamily="34" charset="0"/>
                  </a:rPr>
                  <a:t>Loan insurance</a:t>
                </a:r>
                <a:endParaRPr lang="bg-BG" dirty="0">
                  <a:solidFill>
                    <a:schemeClr val="bg1"/>
                  </a:solidFill>
                  <a:latin typeface="Candara" panose="020E0502030303020204" pitchFamily="34" charset="0"/>
                </a:endParaRPr>
              </a:p>
            </p:txBody>
          </p:sp>
        </p:grpSp>
      </p:grpSp>
      <p:grpSp>
        <p:nvGrpSpPr>
          <p:cNvPr id="11" name="Group 10"/>
          <p:cNvGrpSpPr/>
          <p:nvPr/>
        </p:nvGrpSpPr>
        <p:grpSpPr>
          <a:xfrm>
            <a:off x="4738424" y="2228568"/>
            <a:ext cx="3022945" cy="3654454"/>
            <a:chOff x="4518951" y="2020429"/>
            <a:chExt cx="3022945" cy="3654454"/>
          </a:xfrm>
        </p:grpSpPr>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21621" t="9712" r="16528" b="4132"/>
            <a:stretch/>
          </p:blipFill>
          <p:spPr>
            <a:xfrm>
              <a:off x="5044356" y="3357403"/>
              <a:ext cx="2497540" cy="2317480"/>
            </a:xfrm>
            <a:prstGeom prst="rect">
              <a:avLst/>
            </a:prstGeom>
          </p:spPr>
        </p:pic>
        <p:grpSp>
          <p:nvGrpSpPr>
            <p:cNvPr id="7" name="Group 6"/>
            <p:cNvGrpSpPr/>
            <p:nvPr/>
          </p:nvGrpSpPr>
          <p:grpSpPr>
            <a:xfrm>
              <a:off x="4518951" y="2020429"/>
              <a:ext cx="2798748" cy="1570689"/>
              <a:chOff x="4586646" y="2045913"/>
              <a:chExt cx="2798748" cy="1570689"/>
            </a:xfrm>
          </p:grpSpPr>
          <p:grpSp>
            <p:nvGrpSpPr>
              <p:cNvPr id="47" name="Group 46"/>
              <p:cNvGrpSpPr/>
              <p:nvPr/>
            </p:nvGrpSpPr>
            <p:grpSpPr>
              <a:xfrm>
                <a:off x="4586646" y="2045913"/>
                <a:ext cx="2798748" cy="1570689"/>
                <a:chOff x="1614382" y="1759426"/>
                <a:chExt cx="5193866" cy="3425588"/>
              </a:xfrm>
            </p:grpSpPr>
            <p:sp>
              <p:nvSpPr>
                <p:cNvPr id="48" name="Rectangle 47"/>
                <p:cNvSpPr/>
                <p:nvPr/>
              </p:nvSpPr>
              <p:spPr>
                <a:xfrm>
                  <a:off x="1614382" y="1759426"/>
                  <a:ext cx="5193866"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49" name="TextBox 48"/>
                <p:cNvSpPr txBox="1"/>
                <p:nvPr/>
              </p:nvSpPr>
              <p:spPr>
                <a:xfrm>
                  <a:off x="2225884" y="1905445"/>
                  <a:ext cx="4000517" cy="1006866"/>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MY HOME</a:t>
                  </a:r>
                </a:p>
              </p:txBody>
            </p:sp>
            <p:cxnSp>
              <p:nvCxnSpPr>
                <p:cNvPr id="50" name="Straight Connector 49"/>
                <p:cNvCxnSpPr/>
                <p:nvPr/>
              </p:nvCxnSpPr>
              <p:spPr>
                <a:xfrm>
                  <a:off x="2112166" y="3593942"/>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4631533" y="2888421"/>
                <a:ext cx="263955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Real estate insurance</a:t>
                </a:r>
                <a:endParaRPr lang="bg-BG" dirty="0">
                  <a:solidFill>
                    <a:schemeClr val="bg1"/>
                  </a:solidFill>
                  <a:latin typeface="Candara" panose="020E0502030303020204" pitchFamily="34" charset="0"/>
                </a:endParaRPr>
              </a:p>
            </p:txBody>
          </p:sp>
        </p:grpSp>
      </p:grpSp>
      <p:grpSp>
        <p:nvGrpSpPr>
          <p:cNvPr id="8" name="Group 7"/>
          <p:cNvGrpSpPr/>
          <p:nvPr/>
        </p:nvGrpSpPr>
        <p:grpSpPr>
          <a:xfrm>
            <a:off x="7793860" y="1646253"/>
            <a:ext cx="2881506" cy="3838577"/>
            <a:chOff x="7970886" y="1871120"/>
            <a:chExt cx="2881506" cy="3838577"/>
          </a:xfrm>
        </p:grpSpPr>
        <p:pic>
          <p:nvPicPr>
            <p:cNvPr id="5" name="Picture 4"/>
            <p:cNvPicPr>
              <a:picLocks noChangeAspect="1"/>
            </p:cNvPicPr>
            <p:nvPr/>
          </p:nvPicPr>
          <p:blipFill rotWithShape="1">
            <a:blip r:embed="rId5">
              <a:extLst>
                <a:ext uri="{28A0092B-C50C-407E-A947-70E740481C1C}">
                  <a14:useLocalDpi xmlns:a14="http://schemas.microsoft.com/office/drawing/2010/main" val="0"/>
                </a:ext>
              </a:extLst>
            </a:blip>
            <a:srcRect l="9973" t="-598" r="30141" b="598"/>
            <a:stretch/>
          </p:blipFill>
          <p:spPr>
            <a:xfrm>
              <a:off x="8339870" y="3392217"/>
              <a:ext cx="2467338" cy="2317480"/>
            </a:xfrm>
            <a:prstGeom prst="rect">
              <a:avLst/>
            </a:prstGeom>
          </p:spPr>
        </p:pic>
        <p:grpSp>
          <p:nvGrpSpPr>
            <p:cNvPr id="51" name="Group 50"/>
            <p:cNvGrpSpPr/>
            <p:nvPr/>
          </p:nvGrpSpPr>
          <p:grpSpPr>
            <a:xfrm>
              <a:off x="8061256" y="1871120"/>
              <a:ext cx="2700767" cy="1638148"/>
              <a:chOff x="1916975" y="1759426"/>
              <a:chExt cx="5046169" cy="2077894"/>
            </a:xfrm>
          </p:grpSpPr>
          <p:sp>
            <p:nvSpPr>
              <p:cNvPr id="52" name="Rectangle 51"/>
              <p:cNvSpPr/>
              <p:nvPr/>
            </p:nvSpPr>
            <p:spPr>
              <a:xfrm>
                <a:off x="1916975" y="1759426"/>
                <a:ext cx="5046169" cy="2077894"/>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53" name="TextBox 52"/>
              <p:cNvSpPr txBox="1"/>
              <p:nvPr/>
            </p:nvSpPr>
            <p:spPr>
              <a:xfrm>
                <a:off x="2760597" y="1759426"/>
                <a:ext cx="3358923" cy="1054071"/>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VIVA FUTURE</a:t>
                </a:r>
              </a:p>
            </p:txBody>
          </p:sp>
          <p:cxnSp>
            <p:nvCxnSpPr>
              <p:cNvPr id="54" name="Straight Connector 53"/>
              <p:cNvCxnSpPr/>
              <p:nvPr/>
            </p:nvCxnSpPr>
            <p:spPr>
              <a:xfrm>
                <a:off x="2294280" y="2859376"/>
                <a:ext cx="42915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7970886" y="2747530"/>
              <a:ext cx="2881506" cy="646331"/>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Supplementary pension insurance</a:t>
              </a:r>
              <a:endParaRPr lang="bg-BG" dirty="0">
                <a:solidFill>
                  <a:schemeClr val="bg1"/>
                </a:solidFill>
                <a:latin typeface="Candara" panose="020E0502030303020204" pitchFamily="34" charset="0"/>
              </a:endParaRPr>
            </a:p>
          </p:txBody>
        </p:sp>
      </p:grpSp>
    </p:spTree>
    <p:extLst>
      <p:ext uri="{BB962C8B-B14F-4D97-AF65-F5344CB8AC3E}">
        <p14:creationId xmlns:p14="http://schemas.microsoft.com/office/powerpoint/2010/main" val="72883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6994" y="428083"/>
            <a:ext cx="6999514" cy="1325563"/>
          </a:xfrm>
        </p:spPr>
        <p:txBody>
          <a:bodyPr/>
          <a:lstStyle/>
          <a:p>
            <a:r>
              <a:rPr lang="en-US" b="1" dirty="0">
                <a:solidFill>
                  <a:srgbClr val="D60000"/>
                </a:solidFill>
                <a:latin typeface="Candara" panose="020E0502030303020204" pitchFamily="34" charset="0"/>
              </a:rPr>
              <a:t>Loan application process</a:t>
            </a:r>
            <a:endParaRPr lang="bg-BG" dirty="0">
              <a:solidFill>
                <a:srgbClr val="D60000"/>
              </a:solidFill>
              <a:latin typeface="Candara" panose="020E0502030303020204" pitchFamily="34" charset="0"/>
            </a:endParaRPr>
          </a:p>
        </p:txBody>
      </p:sp>
      <p:grpSp>
        <p:nvGrpSpPr>
          <p:cNvPr id="4096" name="Group 4095"/>
          <p:cNvGrpSpPr/>
          <p:nvPr/>
        </p:nvGrpSpPr>
        <p:grpSpPr>
          <a:xfrm>
            <a:off x="1916975" y="1988895"/>
            <a:ext cx="7692783" cy="4235007"/>
            <a:chOff x="1109382" y="2044337"/>
            <a:chExt cx="7692783" cy="4235007"/>
          </a:xfrm>
        </p:grpSpPr>
        <p:grpSp>
          <p:nvGrpSpPr>
            <p:cNvPr id="4" name="Group 2"/>
            <p:cNvGrpSpPr>
              <a:grpSpLocks/>
            </p:cNvGrpSpPr>
            <p:nvPr/>
          </p:nvGrpSpPr>
          <p:grpSpPr bwMode="auto">
            <a:xfrm>
              <a:off x="1109382" y="2095882"/>
              <a:ext cx="2043062" cy="1797417"/>
              <a:chOff x="1800" y="39"/>
              <a:chExt cx="2095" cy="1871"/>
            </a:xfrm>
          </p:grpSpPr>
          <p:sp>
            <p:nvSpPr>
              <p:cNvPr id="5"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6" name="Text Box 4"/>
              <p:cNvSpPr txBox="1">
                <a:spLocks noChangeArrowheads="1"/>
              </p:cNvSpPr>
              <p:nvPr/>
            </p:nvSpPr>
            <p:spPr bwMode="auto">
              <a:xfrm>
                <a:off x="2164" y="39"/>
                <a:ext cx="1731" cy="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Candara" panose="020E0502030303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Candara" panose="020E0502030303020204" pitchFamily="34" charset="0"/>
                </a:endParaRPr>
              </a:p>
              <a:p>
                <a:pPr marL="0" marR="377825" lvl="0" indent="0" algn="ctr" defTabSz="914400" rtl="0" eaLnBrk="0" fontAlgn="base" latinLnBrk="0" hangingPunct="0">
                  <a:lnSpc>
                    <a:spcPct val="100000"/>
                  </a:lnSpc>
                  <a:spcBef>
                    <a:spcPts val="1050"/>
                  </a:spcBef>
                  <a:spcAft>
                    <a:spcPts val="800"/>
                  </a:spcAft>
                  <a:buClrTx/>
                  <a:buSzTx/>
                  <a:buFontTx/>
                  <a:buNone/>
                  <a:tabLst/>
                </a:pPr>
                <a:r>
                  <a:rPr kumimoji="0" lang="en-US" altLang="bg-BG" sz="1400" b="1" i="0" u="none" strike="noStrike" cap="none" normalizeH="0" baseline="0" dirty="0">
                    <a:ln>
                      <a:noFill/>
                    </a:ln>
                    <a:effectLst/>
                    <a:latin typeface="Candara" panose="020E0502030303020204" pitchFamily="34" charset="0"/>
                  </a:rPr>
                  <a:t>The client comes to the office</a:t>
                </a:r>
                <a:endParaRPr kumimoji="0" lang="bg-BG" altLang="bg-BG" sz="3200" b="1" i="0" u="none" strike="noStrike" cap="none" normalizeH="0" baseline="0" dirty="0">
                  <a:ln>
                    <a:noFill/>
                  </a:ln>
                  <a:effectLst/>
                  <a:latin typeface="Candara" panose="020E0502030303020204" pitchFamily="34" charset="0"/>
                </a:endParaRPr>
              </a:p>
            </p:txBody>
          </p:sp>
        </p:grpSp>
        <p:grpSp>
          <p:nvGrpSpPr>
            <p:cNvPr id="7" name="Group 5"/>
            <p:cNvGrpSpPr>
              <a:grpSpLocks/>
            </p:cNvGrpSpPr>
            <p:nvPr/>
          </p:nvGrpSpPr>
          <p:grpSpPr bwMode="auto">
            <a:xfrm>
              <a:off x="3359641" y="3109391"/>
              <a:ext cx="341312" cy="111125"/>
              <a:chOff x="4077" y="1082"/>
              <a:chExt cx="538" cy="176"/>
            </a:xfrm>
          </p:grpSpPr>
          <p:sp>
            <p:nvSpPr>
              <p:cNvPr id="8" name="Line 6"/>
              <p:cNvSpPr>
                <a:spLocks noChangeShapeType="1"/>
              </p:cNvSpPr>
              <p:nvPr/>
            </p:nvSpPr>
            <p:spPr bwMode="auto">
              <a:xfrm>
                <a:off x="4077" y="1169"/>
                <a:ext cx="510" cy="0"/>
              </a:xfrm>
              <a:prstGeom prst="line">
                <a:avLst/>
              </a:prstGeom>
              <a:noFill/>
              <a:ln w="15253">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pic>
            <p:nvPicPr>
              <p:cNvPr id="41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0" y="1081"/>
                <a:ext cx="155" cy="1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2"/>
            <p:cNvGrpSpPr>
              <a:grpSpLocks/>
            </p:cNvGrpSpPr>
            <p:nvPr/>
          </p:nvGrpSpPr>
          <p:grpSpPr bwMode="auto">
            <a:xfrm>
              <a:off x="3908113" y="2044337"/>
              <a:ext cx="1951139" cy="1875242"/>
              <a:chOff x="1800" y="-3"/>
              <a:chExt cx="1978" cy="1913"/>
            </a:xfrm>
          </p:grpSpPr>
          <p:sp>
            <p:nvSpPr>
              <p:cNvPr id="14"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15" name="Text Box 4"/>
              <p:cNvSpPr txBox="1">
                <a:spLocks noChangeArrowheads="1"/>
              </p:cNvSpPr>
              <p:nvPr/>
            </p:nvSpPr>
            <p:spPr bwMode="auto">
              <a:xfrm>
                <a:off x="2176" y="-3"/>
                <a:ext cx="1579" cy="1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Candara" panose="020E050203030302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2000" b="1" i="0" u="none" strike="noStrike" cap="none" normalizeH="0" baseline="0" dirty="0">
                  <a:ln>
                    <a:noFill/>
                  </a:ln>
                  <a:effectLst/>
                  <a:latin typeface="Candara" panose="020E0502030303020204" pitchFamily="34" charset="0"/>
                </a:endParaRPr>
              </a:p>
              <a:p>
                <a:pPr marR="377825" lvl="0" algn="ctr" eaLnBrk="0" fontAlgn="base" hangingPunct="0">
                  <a:spcBef>
                    <a:spcPts val="1050"/>
                  </a:spcBef>
                  <a:spcAft>
                    <a:spcPts val="800"/>
                  </a:spcAft>
                </a:pPr>
                <a:r>
                  <a:rPr lang="en-US" altLang="bg-BG" sz="1400" b="1" dirty="0">
                    <a:latin typeface="Candara" panose="020E0502030303020204" pitchFamily="34" charset="0"/>
                  </a:rPr>
                  <a:t>They fill a loan application form</a:t>
                </a:r>
                <a:endParaRPr kumimoji="0" lang="bg-BG" altLang="bg-BG" sz="3200" b="1" i="0" u="none" strike="noStrike" cap="none" normalizeH="0" baseline="0" dirty="0">
                  <a:ln>
                    <a:noFill/>
                  </a:ln>
                  <a:effectLst/>
                  <a:latin typeface="Candara" panose="020E0502030303020204" pitchFamily="34" charset="0"/>
                </a:endParaRPr>
              </a:p>
            </p:txBody>
          </p:sp>
        </p:grpSp>
        <p:grpSp>
          <p:nvGrpSpPr>
            <p:cNvPr id="16" name="Group 5"/>
            <p:cNvGrpSpPr>
              <a:grpSpLocks/>
            </p:cNvGrpSpPr>
            <p:nvPr/>
          </p:nvGrpSpPr>
          <p:grpSpPr bwMode="auto">
            <a:xfrm>
              <a:off x="6169873" y="3108759"/>
              <a:ext cx="341312" cy="111125"/>
              <a:chOff x="4077" y="1082"/>
              <a:chExt cx="538" cy="176"/>
            </a:xfrm>
          </p:grpSpPr>
          <p:sp>
            <p:nvSpPr>
              <p:cNvPr id="17" name="Line 6"/>
              <p:cNvSpPr>
                <a:spLocks noChangeShapeType="1"/>
              </p:cNvSpPr>
              <p:nvPr/>
            </p:nvSpPr>
            <p:spPr bwMode="auto">
              <a:xfrm>
                <a:off x="4077" y="1169"/>
                <a:ext cx="510" cy="0"/>
              </a:xfrm>
              <a:prstGeom prst="line">
                <a:avLst/>
              </a:prstGeom>
              <a:noFill/>
              <a:ln w="15253">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pic>
            <p:nvPicPr>
              <p:cNvPr id="18"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0" y="1081"/>
                <a:ext cx="155" cy="1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2"/>
            <p:cNvGrpSpPr>
              <a:grpSpLocks/>
            </p:cNvGrpSpPr>
            <p:nvPr/>
          </p:nvGrpSpPr>
          <p:grpSpPr bwMode="auto">
            <a:xfrm>
              <a:off x="6798464" y="2370942"/>
              <a:ext cx="2003701" cy="1670895"/>
              <a:chOff x="1800" y="278"/>
              <a:chExt cx="1993" cy="1748"/>
            </a:xfrm>
          </p:grpSpPr>
          <p:sp>
            <p:nvSpPr>
              <p:cNvPr id="20"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21" name="Text Box 4"/>
              <p:cNvSpPr txBox="1">
                <a:spLocks noChangeArrowheads="1"/>
              </p:cNvSpPr>
              <p:nvPr/>
            </p:nvSpPr>
            <p:spPr bwMode="auto">
              <a:xfrm>
                <a:off x="2047" y="455"/>
                <a:ext cx="1746"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400" b="1" i="0" u="none" strike="noStrike" cap="none" normalizeH="0" baseline="0" dirty="0">
                  <a:ln>
                    <a:noFill/>
                  </a:ln>
                  <a:effectLst/>
                  <a:latin typeface="Candara" panose="020E0502030303020204" pitchFamily="34" charset="0"/>
                </a:endParaRPr>
              </a:p>
              <a:p>
                <a:pPr marR="377825" lvl="0" algn="ctr" eaLnBrk="0" fontAlgn="base" hangingPunct="0">
                  <a:spcBef>
                    <a:spcPts val="1050"/>
                  </a:spcBef>
                  <a:spcAft>
                    <a:spcPts val="800"/>
                  </a:spcAft>
                </a:pPr>
                <a:r>
                  <a:rPr kumimoji="0" lang="en-US" altLang="bg-BG" sz="1400" b="1" i="0" u="none" strike="noStrike" cap="none" normalizeH="0" baseline="0" dirty="0">
                    <a:ln>
                      <a:noFill/>
                    </a:ln>
                    <a:effectLst/>
                    <a:latin typeface="Candara" panose="020E0502030303020204" pitchFamily="34" charset="0"/>
                  </a:rPr>
                  <a:t>Standpoint giving</a:t>
                </a:r>
                <a:endParaRPr kumimoji="0" lang="bg-BG" altLang="bg-BG" sz="1400" b="1" i="0" u="none" strike="noStrike" cap="none" normalizeH="0" baseline="0" dirty="0">
                  <a:ln>
                    <a:noFill/>
                  </a:ln>
                  <a:effectLst/>
                  <a:latin typeface="Candara" panose="020E0502030303020204" pitchFamily="34" charset="0"/>
                </a:endParaRPr>
              </a:p>
            </p:txBody>
          </p:sp>
        </p:grpSp>
        <p:grpSp>
          <p:nvGrpSpPr>
            <p:cNvPr id="12" name="Group 11"/>
            <p:cNvGrpSpPr>
              <a:grpSpLocks/>
            </p:cNvGrpSpPr>
            <p:nvPr/>
          </p:nvGrpSpPr>
          <p:grpSpPr bwMode="auto">
            <a:xfrm>
              <a:off x="7535665" y="4292898"/>
              <a:ext cx="243842" cy="1197316"/>
              <a:chOff x="9219" y="158"/>
              <a:chExt cx="386" cy="1200"/>
            </a:xfrm>
          </p:grpSpPr>
          <p:sp>
            <p:nvSpPr>
              <p:cNvPr id="22" name="Line 12"/>
              <p:cNvSpPr>
                <a:spLocks noChangeShapeType="1"/>
              </p:cNvSpPr>
              <p:nvPr/>
            </p:nvSpPr>
            <p:spPr bwMode="auto">
              <a:xfrm>
                <a:off x="9247" y="1267"/>
                <a:ext cx="357" cy="0"/>
              </a:xfrm>
              <a:prstGeom prst="line">
                <a:avLst/>
              </a:prstGeom>
              <a:noFill/>
              <a:ln w="15786">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23" name="Line 13"/>
              <p:cNvSpPr>
                <a:spLocks noChangeShapeType="1"/>
              </p:cNvSpPr>
              <p:nvPr/>
            </p:nvSpPr>
            <p:spPr bwMode="auto">
              <a:xfrm>
                <a:off x="9592" y="158"/>
                <a:ext cx="0" cy="1109"/>
              </a:xfrm>
              <a:prstGeom prst="line">
                <a:avLst/>
              </a:prstGeom>
              <a:noFill/>
              <a:ln w="15799">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pic>
            <p:nvPicPr>
              <p:cNvPr id="4110"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8" y="1176"/>
                <a:ext cx="160" cy="1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
            <p:cNvGrpSpPr>
              <a:grpSpLocks/>
            </p:cNvGrpSpPr>
            <p:nvPr/>
          </p:nvGrpSpPr>
          <p:grpSpPr bwMode="auto">
            <a:xfrm>
              <a:off x="5416732" y="4510948"/>
              <a:ext cx="2050416" cy="1768396"/>
              <a:chOff x="1800" y="278"/>
              <a:chExt cx="2056" cy="1850"/>
            </a:xfrm>
          </p:grpSpPr>
          <p:sp>
            <p:nvSpPr>
              <p:cNvPr id="27"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28" name="Text Box 4"/>
              <p:cNvSpPr txBox="1">
                <a:spLocks noChangeArrowheads="1"/>
              </p:cNvSpPr>
              <p:nvPr/>
            </p:nvSpPr>
            <p:spPr bwMode="auto">
              <a:xfrm>
                <a:off x="2110" y="557"/>
                <a:ext cx="1746"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400" b="1" i="0" u="none" strike="noStrike" cap="none" normalizeH="0" baseline="0" dirty="0">
                  <a:ln>
                    <a:noFill/>
                  </a:ln>
                  <a:effectLst/>
                  <a:latin typeface="Candara" panose="020E0502030303020204" pitchFamily="34" charset="0"/>
                </a:endParaRPr>
              </a:p>
              <a:p>
                <a:pPr marR="377825" lvl="0" algn="ctr" eaLnBrk="0" fontAlgn="base" hangingPunct="0">
                  <a:spcBef>
                    <a:spcPts val="1050"/>
                  </a:spcBef>
                  <a:spcAft>
                    <a:spcPts val="800"/>
                  </a:spcAft>
                </a:pPr>
                <a:r>
                  <a:rPr kumimoji="0" lang="en-US" altLang="bg-BG" sz="1400" b="1" i="0" u="none" strike="noStrike" cap="none" normalizeH="0" baseline="0" dirty="0">
                    <a:ln>
                      <a:noFill/>
                    </a:ln>
                    <a:effectLst/>
                    <a:latin typeface="Candara" panose="020E0502030303020204" pitchFamily="34" charset="0"/>
                  </a:rPr>
                  <a:t>Signing the contact</a:t>
                </a:r>
                <a:endParaRPr kumimoji="0" lang="bg-BG" altLang="bg-BG" sz="1400" b="1" i="0" u="none" strike="noStrike" cap="none" normalizeH="0" baseline="0" dirty="0">
                  <a:ln>
                    <a:noFill/>
                  </a:ln>
                  <a:effectLst/>
                  <a:latin typeface="Candara" panose="020E0502030303020204" pitchFamily="34" charset="0"/>
                </a:endParaRPr>
              </a:p>
            </p:txBody>
          </p:sp>
        </p:grpSp>
        <p:grpSp>
          <p:nvGrpSpPr>
            <p:cNvPr id="29" name="Group 2"/>
            <p:cNvGrpSpPr>
              <a:grpSpLocks/>
            </p:cNvGrpSpPr>
            <p:nvPr/>
          </p:nvGrpSpPr>
          <p:grpSpPr bwMode="auto">
            <a:xfrm>
              <a:off x="2308361" y="4455506"/>
              <a:ext cx="2016247" cy="1823837"/>
              <a:chOff x="1800" y="278"/>
              <a:chExt cx="2014" cy="1908"/>
            </a:xfrm>
          </p:grpSpPr>
          <p:sp>
            <p:nvSpPr>
              <p:cNvPr id="30" name="Freeform 3"/>
              <p:cNvSpPr>
                <a:spLocks/>
              </p:cNvSpPr>
              <p:nvPr/>
            </p:nvSpPr>
            <p:spPr bwMode="auto">
              <a:xfrm>
                <a:off x="1800" y="278"/>
                <a:ext cx="1978" cy="1632"/>
              </a:xfrm>
              <a:custGeom>
                <a:avLst/>
                <a:gdLst>
                  <a:gd name="T0" fmla="+- 0 2340 1801"/>
                  <a:gd name="T1" fmla="*/ T0 w 1978"/>
                  <a:gd name="T2" fmla="+- 0 1910 278"/>
                  <a:gd name="T3" fmla="*/ 1910 h 1632"/>
                  <a:gd name="T4" fmla="+- 0 2327 1801"/>
                  <a:gd name="T5" fmla="*/ T4 w 1978"/>
                  <a:gd name="T6" fmla="+- 0 1910 278"/>
                  <a:gd name="T7" fmla="*/ 1910 h 1632"/>
                  <a:gd name="T8" fmla="+- 0 2315 1801"/>
                  <a:gd name="T9" fmla="*/ T8 w 1978"/>
                  <a:gd name="T10" fmla="+- 0 1903 278"/>
                  <a:gd name="T11" fmla="*/ 1903 h 1632"/>
                  <a:gd name="T12" fmla="+- 0 2309 1801"/>
                  <a:gd name="T13" fmla="*/ T12 w 1978"/>
                  <a:gd name="T14" fmla="+- 0 1892 278"/>
                  <a:gd name="T15" fmla="*/ 1892 h 1632"/>
                  <a:gd name="T16" fmla="+- 0 1807 1801"/>
                  <a:gd name="T17" fmla="*/ T16 w 1978"/>
                  <a:gd name="T18" fmla="+- 0 1024 278"/>
                  <a:gd name="T19" fmla="*/ 1024 h 1632"/>
                  <a:gd name="T20" fmla="+- 0 1801 1801"/>
                  <a:gd name="T21" fmla="*/ T20 w 1978"/>
                  <a:gd name="T22" fmla="+- 0 1013 278"/>
                  <a:gd name="T23" fmla="*/ 1013 h 1632"/>
                  <a:gd name="T24" fmla="+- 0 1801 1801"/>
                  <a:gd name="T25" fmla="*/ T24 w 1978"/>
                  <a:gd name="T26" fmla="+- 0 999 278"/>
                  <a:gd name="T27" fmla="*/ 999 h 1632"/>
                  <a:gd name="T28" fmla="+- 0 1807 1801"/>
                  <a:gd name="T29" fmla="*/ T28 w 1978"/>
                  <a:gd name="T30" fmla="+- 0 988 278"/>
                  <a:gd name="T31" fmla="*/ 988 h 1632"/>
                  <a:gd name="T32" fmla="+- 0 1935 1801"/>
                  <a:gd name="T33" fmla="*/ T32 w 1978"/>
                  <a:gd name="T34" fmla="+- 0 768 278"/>
                  <a:gd name="T35" fmla="*/ 768 h 1632"/>
                  <a:gd name="T36" fmla="+- 0 1936 1801"/>
                  <a:gd name="T37" fmla="*/ T36 w 1978"/>
                  <a:gd name="T38" fmla="+- 0 764 278"/>
                  <a:gd name="T39" fmla="*/ 764 h 1632"/>
                  <a:gd name="T40" fmla="+- 0 1937 1801"/>
                  <a:gd name="T41" fmla="*/ T40 w 1978"/>
                  <a:gd name="T42" fmla="+- 0 761 278"/>
                  <a:gd name="T43" fmla="*/ 761 h 1632"/>
                  <a:gd name="T44" fmla="+- 0 1939 1801"/>
                  <a:gd name="T45" fmla="*/ T44 w 1978"/>
                  <a:gd name="T46" fmla="+- 0 758 278"/>
                  <a:gd name="T47" fmla="*/ 758 h 1632"/>
                  <a:gd name="T48" fmla="+- 0 2206 1801"/>
                  <a:gd name="T49" fmla="*/ T48 w 1978"/>
                  <a:gd name="T50" fmla="+- 0 296 278"/>
                  <a:gd name="T51" fmla="*/ 296 h 1632"/>
                  <a:gd name="T52" fmla="+- 0 2212 1801"/>
                  <a:gd name="T53" fmla="*/ T52 w 1978"/>
                  <a:gd name="T54" fmla="+- 0 285 278"/>
                  <a:gd name="T55" fmla="*/ 285 h 1632"/>
                  <a:gd name="T56" fmla="+- 0 2224 1801"/>
                  <a:gd name="T57" fmla="*/ T56 w 1978"/>
                  <a:gd name="T58" fmla="+- 0 278 278"/>
                  <a:gd name="T59" fmla="*/ 278 h 1632"/>
                  <a:gd name="T60" fmla="+- 0 2237 1801"/>
                  <a:gd name="T61" fmla="*/ T60 w 1978"/>
                  <a:gd name="T62" fmla="+- 0 278 278"/>
                  <a:gd name="T63" fmla="*/ 278 h 1632"/>
                  <a:gd name="T64" fmla="+- 0 2243 1801"/>
                  <a:gd name="T65" fmla="*/ T64 w 1978"/>
                  <a:gd name="T66" fmla="+- 0 278 278"/>
                  <a:gd name="T67" fmla="*/ 278 h 1632"/>
                  <a:gd name="T68" fmla="+- 0 3760 1801"/>
                  <a:gd name="T69" fmla="*/ T68 w 1978"/>
                  <a:gd name="T70" fmla="+- 0 1151 278"/>
                  <a:gd name="T71" fmla="*/ 1151 h 1632"/>
                  <a:gd name="T72" fmla="+- 0 3778 1801"/>
                  <a:gd name="T73" fmla="*/ T72 w 1978"/>
                  <a:gd name="T74" fmla="+- 0 1187 278"/>
                  <a:gd name="T75" fmla="*/ 1187 h 1632"/>
                  <a:gd name="T76" fmla="+- 0 3774 1801"/>
                  <a:gd name="T77" fmla="*/ T76 w 1978"/>
                  <a:gd name="T78" fmla="+- 0 1201 278"/>
                  <a:gd name="T79" fmla="*/ 1201 h 1632"/>
                  <a:gd name="T80" fmla="+- 0 3642 1801"/>
                  <a:gd name="T81" fmla="*/ T80 w 1978"/>
                  <a:gd name="T82" fmla="+- 0 1428 278"/>
                  <a:gd name="T83" fmla="*/ 1428 h 1632"/>
                  <a:gd name="T84" fmla="+- 0 3642 1801"/>
                  <a:gd name="T85" fmla="*/ T84 w 1978"/>
                  <a:gd name="T86" fmla="+- 0 1429 278"/>
                  <a:gd name="T87" fmla="*/ 1429 h 1632"/>
                  <a:gd name="T88" fmla="+- 0 3641 1801"/>
                  <a:gd name="T89" fmla="*/ T88 w 1978"/>
                  <a:gd name="T90" fmla="+- 0 1430 278"/>
                  <a:gd name="T91" fmla="*/ 1430 h 1632"/>
                  <a:gd name="T92" fmla="+- 0 3640 1801"/>
                  <a:gd name="T93" fmla="*/ T92 w 1978"/>
                  <a:gd name="T94" fmla="+- 0 1431 278"/>
                  <a:gd name="T95" fmla="*/ 1431 h 1632"/>
                  <a:gd name="T96" fmla="+- 0 3374 1801"/>
                  <a:gd name="T97" fmla="*/ T96 w 1978"/>
                  <a:gd name="T98" fmla="+- 0 1892 278"/>
                  <a:gd name="T99" fmla="*/ 1892 h 1632"/>
                  <a:gd name="T100" fmla="+- 0 3368 1801"/>
                  <a:gd name="T101" fmla="*/ T100 w 1978"/>
                  <a:gd name="T102" fmla="+- 0 1903 278"/>
                  <a:gd name="T103" fmla="*/ 1903 h 1632"/>
                  <a:gd name="T104" fmla="+- 0 3356 1801"/>
                  <a:gd name="T105" fmla="*/ T104 w 1978"/>
                  <a:gd name="T106" fmla="+- 0 1910 278"/>
                  <a:gd name="T107" fmla="*/ 1910 h 1632"/>
                  <a:gd name="T108" fmla="+- 0 3343 1801"/>
                  <a:gd name="T109" fmla="*/ T108 w 1978"/>
                  <a:gd name="T110" fmla="+- 0 1910 278"/>
                  <a:gd name="T111" fmla="*/ 1910 h 1632"/>
                  <a:gd name="T112" fmla="+- 0 2340 1801"/>
                  <a:gd name="T113" fmla="*/ T112 w 1978"/>
                  <a:gd name="T114" fmla="+- 0 1910 278"/>
                  <a:gd name="T115" fmla="*/ 1910 h 163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78" h="1632">
                    <a:moveTo>
                      <a:pt x="539" y="1632"/>
                    </a:moveTo>
                    <a:lnTo>
                      <a:pt x="526" y="1632"/>
                    </a:lnTo>
                    <a:lnTo>
                      <a:pt x="514" y="1625"/>
                    </a:lnTo>
                    <a:lnTo>
                      <a:pt x="508" y="1614"/>
                    </a:lnTo>
                    <a:lnTo>
                      <a:pt x="6" y="746"/>
                    </a:lnTo>
                    <a:lnTo>
                      <a:pt x="0" y="735"/>
                    </a:lnTo>
                    <a:lnTo>
                      <a:pt x="0" y="721"/>
                    </a:lnTo>
                    <a:lnTo>
                      <a:pt x="6" y="710"/>
                    </a:lnTo>
                    <a:lnTo>
                      <a:pt x="134" y="490"/>
                    </a:lnTo>
                    <a:lnTo>
                      <a:pt x="135" y="486"/>
                    </a:lnTo>
                    <a:lnTo>
                      <a:pt x="136" y="483"/>
                    </a:lnTo>
                    <a:lnTo>
                      <a:pt x="138" y="480"/>
                    </a:lnTo>
                    <a:lnTo>
                      <a:pt x="405" y="18"/>
                    </a:lnTo>
                    <a:lnTo>
                      <a:pt x="411" y="7"/>
                    </a:lnTo>
                    <a:lnTo>
                      <a:pt x="423" y="0"/>
                    </a:lnTo>
                    <a:lnTo>
                      <a:pt x="436" y="0"/>
                    </a:lnTo>
                    <a:lnTo>
                      <a:pt x="442" y="0"/>
                    </a:lnTo>
                    <a:lnTo>
                      <a:pt x="1959" y="873"/>
                    </a:lnTo>
                    <a:lnTo>
                      <a:pt x="1977" y="909"/>
                    </a:lnTo>
                    <a:lnTo>
                      <a:pt x="1973" y="923"/>
                    </a:lnTo>
                    <a:lnTo>
                      <a:pt x="1841" y="1150"/>
                    </a:lnTo>
                    <a:lnTo>
                      <a:pt x="1841" y="1151"/>
                    </a:lnTo>
                    <a:lnTo>
                      <a:pt x="1840" y="1152"/>
                    </a:lnTo>
                    <a:lnTo>
                      <a:pt x="1839" y="1153"/>
                    </a:lnTo>
                    <a:lnTo>
                      <a:pt x="1573" y="1614"/>
                    </a:lnTo>
                    <a:lnTo>
                      <a:pt x="1567" y="1625"/>
                    </a:lnTo>
                    <a:lnTo>
                      <a:pt x="1555" y="1632"/>
                    </a:lnTo>
                    <a:lnTo>
                      <a:pt x="1542" y="1632"/>
                    </a:lnTo>
                    <a:lnTo>
                      <a:pt x="539" y="1632"/>
                    </a:lnTo>
                    <a:close/>
                  </a:path>
                </a:pathLst>
              </a:custGeom>
              <a:noFill/>
              <a:ln w="38100">
                <a:solidFill>
                  <a:srgbClr val="ED1C24"/>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sp>
            <p:nvSpPr>
              <p:cNvPr id="31" name="Text Box 4"/>
              <p:cNvSpPr txBox="1">
                <a:spLocks noChangeArrowheads="1"/>
              </p:cNvSpPr>
              <p:nvPr/>
            </p:nvSpPr>
            <p:spPr bwMode="auto">
              <a:xfrm>
                <a:off x="2068" y="615"/>
                <a:ext cx="1746" cy="1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endParaRPr kumimoji="0" lang="bg-BG" altLang="bg-BG" sz="1400" b="1" i="0" u="none" strike="noStrike" cap="none" normalizeH="0" baseline="0" dirty="0">
                  <a:ln>
                    <a:noFill/>
                  </a:ln>
                  <a:effectLst/>
                  <a:latin typeface="Candara" panose="020E0502030303020204" pitchFamily="34" charset="0"/>
                </a:endParaRPr>
              </a:p>
              <a:p>
                <a:pPr marR="377825" lvl="0" algn="ctr" eaLnBrk="0" fontAlgn="base" hangingPunct="0">
                  <a:spcBef>
                    <a:spcPts val="1050"/>
                  </a:spcBef>
                  <a:spcAft>
                    <a:spcPts val="800"/>
                  </a:spcAft>
                </a:pPr>
                <a:r>
                  <a:rPr kumimoji="0" lang="en-US" altLang="bg-BG" sz="1400" b="1" i="0" u="none" strike="noStrike" cap="none" normalizeH="0" baseline="0" dirty="0">
                    <a:ln>
                      <a:noFill/>
                    </a:ln>
                    <a:effectLst/>
                    <a:latin typeface="Candara" panose="020E0502030303020204" pitchFamily="34" charset="0"/>
                  </a:rPr>
                  <a:t>Receiving the amount</a:t>
                </a:r>
                <a:endParaRPr kumimoji="0" lang="bg-BG" altLang="bg-BG" sz="1400" b="1" i="0" u="none" strike="noStrike" cap="none" normalizeH="0" baseline="0" dirty="0">
                  <a:ln>
                    <a:noFill/>
                  </a:ln>
                  <a:effectLst/>
                  <a:latin typeface="Candara" panose="020E0502030303020204" pitchFamily="34" charset="0"/>
                </a:endParaRPr>
              </a:p>
            </p:txBody>
          </p:sp>
        </p:grpSp>
        <p:grpSp>
          <p:nvGrpSpPr>
            <p:cNvPr id="24" name="Group 15"/>
            <p:cNvGrpSpPr>
              <a:grpSpLocks/>
            </p:cNvGrpSpPr>
            <p:nvPr/>
          </p:nvGrpSpPr>
          <p:grpSpPr bwMode="auto">
            <a:xfrm>
              <a:off x="4631362" y="5192733"/>
              <a:ext cx="354012" cy="115888"/>
              <a:chOff x="5760" y="1212"/>
              <a:chExt cx="557" cy="182"/>
            </a:xfrm>
          </p:grpSpPr>
          <p:sp>
            <p:nvSpPr>
              <p:cNvPr id="25" name="Line 16"/>
              <p:cNvSpPr>
                <a:spLocks noChangeShapeType="1"/>
              </p:cNvSpPr>
              <p:nvPr/>
            </p:nvSpPr>
            <p:spPr bwMode="auto">
              <a:xfrm>
                <a:off x="5788" y="1302"/>
                <a:ext cx="528" cy="0"/>
              </a:xfrm>
              <a:prstGeom prst="line">
                <a:avLst/>
              </a:prstGeom>
              <a:noFill/>
              <a:ln w="15799">
                <a:solidFill>
                  <a:srgbClr val="41404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b="1">
                  <a:latin typeface="Candara" panose="020E0502030303020204" pitchFamily="34" charset="0"/>
                </a:endParaRPr>
              </a:p>
            </p:txBody>
          </p:sp>
          <p:pic>
            <p:nvPicPr>
              <p:cNvPr id="4113"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9" y="1211"/>
                <a:ext cx="160" cy="182"/>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411555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5" y="277495"/>
            <a:ext cx="6999514" cy="1325563"/>
          </a:xfrm>
        </p:spPr>
        <p:txBody>
          <a:bodyPr/>
          <a:lstStyle/>
          <a:p>
            <a:r>
              <a:rPr lang="en-US" dirty="0">
                <a:solidFill>
                  <a:srgbClr val="D60000"/>
                </a:solidFill>
                <a:latin typeface="Candara" panose="020E0502030303020204" pitchFamily="34" charset="0"/>
              </a:rPr>
              <a:t>Business model of Viva Credit</a:t>
            </a:r>
            <a:endParaRPr lang="bg-BG" dirty="0">
              <a:solidFill>
                <a:srgbClr val="D60000"/>
              </a:solidFill>
              <a:latin typeface="Candara" panose="020E0502030303020204" pitchFamily="34" charset="0"/>
            </a:endParaRPr>
          </a:p>
        </p:txBody>
      </p:sp>
      <p:sp>
        <p:nvSpPr>
          <p:cNvPr id="3" name="Content Placeholder 2"/>
          <p:cNvSpPr>
            <a:spLocks noGrp="1"/>
          </p:cNvSpPr>
          <p:nvPr>
            <p:ph idx="1"/>
          </p:nvPr>
        </p:nvSpPr>
        <p:spPr>
          <a:xfrm>
            <a:off x="1965662" y="1637735"/>
            <a:ext cx="8536621" cy="868346"/>
          </a:xfrm>
        </p:spPr>
        <p:txBody>
          <a:bodyPr>
            <a:normAutofit/>
          </a:bodyPr>
          <a:lstStyle/>
          <a:p>
            <a:pPr marL="0" indent="0" algn="just">
              <a:buNone/>
            </a:pPr>
            <a:r>
              <a:rPr lang="en-US" dirty="0">
                <a:latin typeface="Candara" panose="020E0502030303020204" pitchFamily="34" charset="0"/>
              </a:rPr>
              <a:t>The business model of </a:t>
            </a:r>
            <a:r>
              <a:rPr lang="en-US" b="1" dirty="0">
                <a:solidFill>
                  <a:srgbClr val="C00000"/>
                </a:solidFill>
                <a:latin typeface="Candara" panose="020E0502030303020204" pitchFamily="34" charset="0"/>
              </a:rPr>
              <a:t>Viva Credit </a:t>
            </a:r>
            <a:r>
              <a:rPr lang="en-US" dirty="0">
                <a:latin typeface="Candara" panose="020E0502030303020204" pitchFamily="34" charset="0"/>
              </a:rPr>
              <a:t>is unique in comparison with the other companies in MFG. </a:t>
            </a:r>
          </a:p>
          <a:p>
            <a:pPr marL="0" indent="0" algn="just">
              <a:buNone/>
            </a:pPr>
            <a:r>
              <a:rPr lang="en-US" dirty="0">
                <a:latin typeface="Candara" panose="020E0502030303020204" pitchFamily="34" charset="0"/>
              </a:rPr>
              <a:t>We operate in four different directions in order to be as close to the client as possible.</a:t>
            </a:r>
            <a:endParaRPr lang="bg-BG" dirty="0">
              <a:latin typeface="Candara" panose="020E0502030303020204" pitchFamily="34" charset="0"/>
            </a:endParaRPr>
          </a:p>
          <a:p>
            <a:pPr marL="0" indent="0">
              <a:buNone/>
            </a:pPr>
            <a:endParaRPr lang="bg-BG" dirty="0">
              <a:latin typeface="Candara" panose="020E0502030303020204" pitchFamily="34" charset="0"/>
            </a:endParaRPr>
          </a:p>
        </p:txBody>
      </p:sp>
      <p:grpSp>
        <p:nvGrpSpPr>
          <p:cNvPr id="4" name="Group 2"/>
          <p:cNvGrpSpPr>
            <a:grpSpLocks/>
          </p:cNvGrpSpPr>
          <p:nvPr/>
        </p:nvGrpSpPr>
        <p:grpSpPr bwMode="auto">
          <a:xfrm>
            <a:off x="4271718" y="2670981"/>
            <a:ext cx="1884110" cy="1452894"/>
            <a:chOff x="4897" y="232"/>
            <a:chExt cx="1968" cy="1631"/>
          </a:xfrm>
        </p:grpSpPr>
        <p:sp>
          <p:nvSpPr>
            <p:cNvPr id="5" name="Freeform 3"/>
            <p:cNvSpPr>
              <a:spLocks/>
            </p:cNvSpPr>
            <p:nvPr/>
          </p:nvSpPr>
          <p:spPr bwMode="auto">
            <a:xfrm>
              <a:off x="4917" y="251"/>
              <a:ext cx="1928" cy="1591"/>
            </a:xfrm>
            <a:custGeom>
              <a:avLst/>
              <a:gdLst>
                <a:gd name="T0" fmla="+- 0 5443 4917"/>
                <a:gd name="T1" fmla="*/ T0 w 1928"/>
                <a:gd name="T2" fmla="+- 0 1843 252"/>
                <a:gd name="T3" fmla="*/ 1843 h 1591"/>
                <a:gd name="T4" fmla="+- 0 5430 4917"/>
                <a:gd name="T5" fmla="*/ T4 w 1928"/>
                <a:gd name="T6" fmla="+- 0 1843 252"/>
                <a:gd name="T7" fmla="*/ 1843 h 1591"/>
                <a:gd name="T8" fmla="+- 0 5419 4917"/>
                <a:gd name="T9" fmla="*/ T8 w 1928"/>
                <a:gd name="T10" fmla="+- 0 1836 252"/>
                <a:gd name="T11" fmla="*/ 1836 h 1591"/>
                <a:gd name="T12" fmla="+- 0 5413 4917"/>
                <a:gd name="T13" fmla="*/ T12 w 1928"/>
                <a:gd name="T14" fmla="+- 0 1825 252"/>
                <a:gd name="T15" fmla="*/ 1825 h 1591"/>
                <a:gd name="T16" fmla="+- 0 4924 4917"/>
                <a:gd name="T17" fmla="*/ T16 w 1928"/>
                <a:gd name="T18" fmla="+- 0 979 252"/>
                <a:gd name="T19" fmla="*/ 979 h 1591"/>
                <a:gd name="T20" fmla="+- 0 4917 4917"/>
                <a:gd name="T21" fmla="*/ T20 w 1928"/>
                <a:gd name="T22" fmla="+- 0 968 252"/>
                <a:gd name="T23" fmla="*/ 968 h 1591"/>
                <a:gd name="T24" fmla="+- 0 4917 4917"/>
                <a:gd name="T25" fmla="*/ T24 w 1928"/>
                <a:gd name="T26" fmla="+- 0 955 252"/>
                <a:gd name="T27" fmla="*/ 955 h 1591"/>
                <a:gd name="T28" fmla="+- 0 4924 4917"/>
                <a:gd name="T29" fmla="*/ T28 w 1928"/>
                <a:gd name="T30" fmla="+- 0 944 252"/>
                <a:gd name="T31" fmla="*/ 944 h 1591"/>
                <a:gd name="T32" fmla="+- 0 5048 4917"/>
                <a:gd name="T33" fmla="*/ T32 w 1928"/>
                <a:gd name="T34" fmla="+- 0 729 252"/>
                <a:gd name="T35" fmla="*/ 729 h 1591"/>
                <a:gd name="T36" fmla="+- 0 5049 4917"/>
                <a:gd name="T37" fmla="*/ T36 w 1928"/>
                <a:gd name="T38" fmla="+- 0 726 252"/>
                <a:gd name="T39" fmla="*/ 726 h 1591"/>
                <a:gd name="T40" fmla="+- 0 5050 4917"/>
                <a:gd name="T41" fmla="*/ T40 w 1928"/>
                <a:gd name="T42" fmla="+- 0 723 252"/>
                <a:gd name="T43" fmla="*/ 723 h 1591"/>
                <a:gd name="T44" fmla="+- 0 5052 4917"/>
                <a:gd name="T45" fmla="*/ T44 w 1928"/>
                <a:gd name="T46" fmla="+- 0 720 252"/>
                <a:gd name="T47" fmla="*/ 720 h 1591"/>
                <a:gd name="T48" fmla="+- 0 5312 4917"/>
                <a:gd name="T49" fmla="*/ T48 w 1928"/>
                <a:gd name="T50" fmla="+- 0 270 252"/>
                <a:gd name="T51" fmla="*/ 270 h 1591"/>
                <a:gd name="T52" fmla="+- 0 5319 4917"/>
                <a:gd name="T53" fmla="*/ T52 w 1928"/>
                <a:gd name="T54" fmla="+- 0 258 252"/>
                <a:gd name="T55" fmla="*/ 258 h 1591"/>
                <a:gd name="T56" fmla="+- 0 5330 4917"/>
                <a:gd name="T57" fmla="*/ T56 w 1928"/>
                <a:gd name="T58" fmla="+- 0 252 252"/>
                <a:gd name="T59" fmla="*/ 252 h 1591"/>
                <a:gd name="T60" fmla="+- 0 5343 4917"/>
                <a:gd name="T61" fmla="*/ T60 w 1928"/>
                <a:gd name="T62" fmla="+- 0 252 252"/>
                <a:gd name="T63" fmla="*/ 252 h 1591"/>
                <a:gd name="T64" fmla="+- 0 5349 4917"/>
                <a:gd name="T65" fmla="*/ T64 w 1928"/>
                <a:gd name="T66" fmla="+- 0 252 252"/>
                <a:gd name="T67" fmla="*/ 252 h 1591"/>
                <a:gd name="T68" fmla="+- 0 6828 4917"/>
                <a:gd name="T69" fmla="*/ T68 w 1928"/>
                <a:gd name="T70" fmla="+- 0 1103 252"/>
                <a:gd name="T71" fmla="*/ 1103 h 1591"/>
                <a:gd name="T72" fmla="+- 0 6845 4917"/>
                <a:gd name="T73" fmla="*/ T72 w 1928"/>
                <a:gd name="T74" fmla="+- 0 1138 252"/>
                <a:gd name="T75" fmla="*/ 1138 h 1591"/>
                <a:gd name="T76" fmla="+- 0 6841 4917"/>
                <a:gd name="T77" fmla="*/ T76 w 1928"/>
                <a:gd name="T78" fmla="+- 0 1151 252"/>
                <a:gd name="T79" fmla="*/ 1151 h 1591"/>
                <a:gd name="T80" fmla="+- 0 6713 4917"/>
                <a:gd name="T81" fmla="*/ T80 w 1928"/>
                <a:gd name="T82" fmla="+- 0 1372 252"/>
                <a:gd name="T83" fmla="*/ 1372 h 1591"/>
                <a:gd name="T84" fmla="+- 0 6712 4917"/>
                <a:gd name="T85" fmla="*/ T84 w 1928"/>
                <a:gd name="T86" fmla="+- 0 1374 252"/>
                <a:gd name="T87" fmla="*/ 1374 h 1591"/>
                <a:gd name="T88" fmla="+- 0 6712 4917"/>
                <a:gd name="T89" fmla="*/ T88 w 1928"/>
                <a:gd name="T90" fmla="+- 0 1375 252"/>
                <a:gd name="T91" fmla="*/ 1375 h 1591"/>
                <a:gd name="T92" fmla="+- 0 6711 4917"/>
                <a:gd name="T93" fmla="*/ T92 w 1928"/>
                <a:gd name="T94" fmla="+- 0 1376 252"/>
                <a:gd name="T95" fmla="*/ 1376 h 1591"/>
                <a:gd name="T96" fmla="+- 0 6451 4917"/>
                <a:gd name="T97" fmla="*/ T96 w 1928"/>
                <a:gd name="T98" fmla="+- 0 1825 252"/>
                <a:gd name="T99" fmla="*/ 1825 h 1591"/>
                <a:gd name="T100" fmla="+- 0 6445 4917"/>
                <a:gd name="T101" fmla="*/ T100 w 1928"/>
                <a:gd name="T102" fmla="+- 0 1836 252"/>
                <a:gd name="T103" fmla="*/ 1836 h 1591"/>
                <a:gd name="T104" fmla="+- 0 6433 4917"/>
                <a:gd name="T105" fmla="*/ T104 w 1928"/>
                <a:gd name="T106" fmla="+- 0 1843 252"/>
                <a:gd name="T107" fmla="*/ 1843 h 1591"/>
                <a:gd name="T108" fmla="+- 0 6421 4917"/>
                <a:gd name="T109" fmla="*/ T108 w 1928"/>
                <a:gd name="T110" fmla="+- 0 1843 252"/>
                <a:gd name="T111" fmla="*/ 1843 h 1591"/>
                <a:gd name="T112" fmla="+- 0 5443 4917"/>
                <a:gd name="T113" fmla="*/ T112 w 1928"/>
                <a:gd name="T114" fmla="+- 0 1843 252"/>
                <a:gd name="T115" fmla="*/ 1843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1"/>
                  </a:moveTo>
                  <a:lnTo>
                    <a:pt x="513" y="1591"/>
                  </a:lnTo>
                  <a:lnTo>
                    <a:pt x="502" y="1584"/>
                  </a:lnTo>
                  <a:lnTo>
                    <a:pt x="496" y="1573"/>
                  </a:lnTo>
                  <a:lnTo>
                    <a:pt x="7" y="727"/>
                  </a:lnTo>
                  <a:lnTo>
                    <a:pt x="0" y="716"/>
                  </a:lnTo>
                  <a:lnTo>
                    <a:pt x="0" y="703"/>
                  </a:lnTo>
                  <a:lnTo>
                    <a:pt x="7" y="692"/>
                  </a:lnTo>
                  <a:lnTo>
                    <a:pt x="131" y="477"/>
                  </a:lnTo>
                  <a:lnTo>
                    <a:pt x="132" y="474"/>
                  </a:lnTo>
                  <a:lnTo>
                    <a:pt x="133" y="471"/>
                  </a:lnTo>
                  <a:lnTo>
                    <a:pt x="135" y="468"/>
                  </a:lnTo>
                  <a:lnTo>
                    <a:pt x="395" y="18"/>
                  </a:lnTo>
                  <a:lnTo>
                    <a:pt x="402" y="6"/>
                  </a:lnTo>
                  <a:lnTo>
                    <a:pt x="413" y="0"/>
                  </a:lnTo>
                  <a:lnTo>
                    <a:pt x="426" y="0"/>
                  </a:lnTo>
                  <a:lnTo>
                    <a:pt x="432" y="0"/>
                  </a:lnTo>
                  <a:lnTo>
                    <a:pt x="1911" y="851"/>
                  </a:lnTo>
                  <a:lnTo>
                    <a:pt x="1928" y="886"/>
                  </a:lnTo>
                  <a:lnTo>
                    <a:pt x="1924" y="899"/>
                  </a:lnTo>
                  <a:lnTo>
                    <a:pt x="1796" y="1120"/>
                  </a:lnTo>
                  <a:lnTo>
                    <a:pt x="1795" y="1122"/>
                  </a:lnTo>
                  <a:lnTo>
                    <a:pt x="1795" y="1123"/>
                  </a:lnTo>
                  <a:lnTo>
                    <a:pt x="1794" y="1124"/>
                  </a:lnTo>
                  <a:lnTo>
                    <a:pt x="1534" y="1573"/>
                  </a:lnTo>
                  <a:lnTo>
                    <a:pt x="1528" y="1584"/>
                  </a:lnTo>
                  <a:lnTo>
                    <a:pt x="1516" y="1591"/>
                  </a:lnTo>
                  <a:lnTo>
                    <a:pt x="1504" y="1591"/>
                  </a:lnTo>
                  <a:lnTo>
                    <a:pt x="526" y="159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6" name="AutoShape 4"/>
            <p:cNvSpPr>
              <a:spLocks/>
            </p:cNvSpPr>
            <p:nvPr/>
          </p:nvSpPr>
          <p:spPr bwMode="auto">
            <a:xfrm>
              <a:off x="5449" y="820"/>
              <a:ext cx="853" cy="853"/>
            </a:xfrm>
            <a:custGeom>
              <a:avLst/>
              <a:gdLst>
                <a:gd name="T0" fmla="+- 0 5450 5450"/>
                <a:gd name="T1" fmla="*/ T0 w 853"/>
                <a:gd name="T2" fmla="+- 0 1638 821"/>
                <a:gd name="T3" fmla="*/ 1638 h 853"/>
                <a:gd name="T4" fmla="+- 0 6303 5450"/>
                <a:gd name="T5" fmla="*/ T4 w 853"/>
                <a:gd name="T6" fmla="+- 0 1674 821"/>
                <a:gd name="T7" fmla="*/ 1674 h 853"/>
                <a:gd name="T8" fmla="+- 0 5592 5450"/>
                <a:gd name="T9" fmla="*/ T8 w 853"/>
                <a:gd name="T10" fmla="+- 0 1354 821"/>
                <a:gd name="T11" fmla="*/ 1354 h 853"/>
                <a:gd name="T12" fmla="+- 0 5556 5450"/>
                <a:gd name="T13" fmla="*/ T12 w 853"/>
                <a:gd name="T14" fmla="+- 0 1638 821"/>
                <a:gd name="T15" fmla="*/ 1638 h 853"/>
                <a:gd name="T16" fmla="+- 0 5592 5450"/>
                <a:gd name="T17" fmla="*/ T16 w 853"/>
                <a:gd name="T18" fmla="+- 0 1354 821"/>
                <a:gd name="T19" fmla="*/ 1354 h 853"/>
                <a:gd name="T20" fmla="+- 0 5644 5450"/>
                <a:gd name="T21" fmla="*/ T20 w 853"/>
                <a:gd name="T22" fmla="+- 0 1354 821"/>
                <a:gd name="T23" fmla="*/ 1354 h 853"/>
                <a:gd name="T24" fmla="+- 0 5681 5450"/>
                <a:gd name="T25" fmla="*/ T24 w 853"/>
                <a:gd name="T26" fmla="+- 0 1638 821"/>
                <a:gd name="T27" fmla="*/ 1638 h 853"/>
                <a:gd name="T28" fmla="+- 0 5859 5450"/>
                <a:gd name="T29" fmla="*/ T28 w 853"/>
                <a:gd name="T30" fmla="+- 0 1354 821"/>
                <a:gd name="T31" fmla="*/ 1354 h 853"/>
                <a:gd name="T32" fmla="+- 0 5822 5450"/>
                <a:gd name="T33" fmla="*/ T32 w 853"/>
                <a:gd name="T34" fmla="+- 0 1638 821"/>
                <a:gd name="T35" fmla="*/ 1638 h 853"/>
                <a:gd name="T36" fmla="+- 0 5859 5450"/>
                <a:gd name="T37" fmla="*/ T36 w 853"/>
                <a:gd name="T38" fmla="+- 0 1354 821"/>
                <a:gd name="T39" fmla="*/ 1354 h 853"/>
                <a:gd name="T40" fmla="+- 0 6160 5450"/>
                <a:gd name="T41" fmla="*/ T40 w 853"/>
                <a:gd name="T42" fmla="+- 0 1354 821"/>
                <a:gd name="T43" fmla="*/ 1354 h 853"/>
                <a:gd name="T44" fmla="+- 0 6196 5450"/>
                <a:gd name="T45" fmla="*/ T44 w 853"/>
                <a:gd name="T46" fmla="+- 0 1638 821"/>
                <a:gd name="T47" fmla="*/ 1638 h 853"/>
                <a:gd name="T48" fmla="+- 0 5929 5450"/>
                <a:gd name="T49" fmla="*/ T48 w 853"/>
                <a:gd name="T50" fmla="+- 0 1354 821"/>
                <a:gd name="T51" fmla="*/ 1354 h 853"/>
                <a:gd name="T52" fmla="+- 0 5894 5450"/>
                <a:gd name="T53" fmla="*/ T52 w 853"/>
                <a:gd name="T54" fmla="+- 0 1568 821"/>
                <a:gd name="T55" fmla="*/ 1568 h 853"/>
                <a:gd name="T56" fmla="+- 0 6107 5450"/>
                <a:gd name="T57" fmla="*/ T56 w 853"/>
                <a:gd name="T58" fmla="+- 0 1531 821"/>
                <a:gd name="T59" fmla="*/ 1531 h 853"/>
                <a:gd name="T60" fmla="+- 0 5929 5450"/>
                <a:gd name="T61" fmla="*/ T60 w 853"/>
                <a:gd name="T62" fmla="+- 0 1354 821"/>
                <a:gd name="T63" fmla="*/ 1354 h 853"/>
                <a:gd name="T64" fmla="+- 0 6072 5450"/>
                <a:gd name="T65" fmla="*/ T64 w 853"/>
                <a:gd name="T66" fmla="+- 0 1354 821"/>
                <a:gd name="T67" fmla="*/ 1354 h 853"/>
                <a:gd name="T68" fmla="+- 0 6107 5450"/>
                <a:gd name="T69" fmla="*/ T68 w 853"/>
                <a:gd name="T70" fmla="+- 0 1531 821"/>
                <a:gd name="T71" fmla="*/ 1531 h 853"/>
                <a:gd name="T72" fmla="+- 0 6177 5450"/>
                <a:gd name="T73" fmla="*/ T72 w 853"/>
                <a:gd name="T74" fmla="+- 0 1035 821"/>
                <a:gd name="T75" fmla="*/ 1035 h 853"/>
                <a:gd name="T76" fmla="+- 0 5574 5450"/>
                <a:gd name="T77" fmla="*/ T76 w 853"/>
                <a:gd name="T78" fmla="+- 0 1119 821"/>
                <a:gd name="T79" fmla="*/ 1119 h 853"/>
                <a:gd name="T80" fmla="+- 0 5503 5450"/>
                <a:gd name="T81" fmla="*/ T80 w 853"/>
                <a:gd name="T82" fmla="+- 0 1354 821"/>
                <a:gd name="T83" fmla="*/ 1354 h 853"/>
                <a:gd name="T84" fmla="+- 0 6249 5450"/>
                <a:gd name="T85" fmla="*/ T84 w 853"/>
                <a:gd name="T86" fmla="+- 0 1318 821"/>
                <a:gd name="T87" fmla="*/ 1318 h 853"/>
                <a:gd name="T88" fmla="+- 0 5539 5450"/>
                <a:gd name="T89" fmla="*/ T88 w 853"/>
                <a:gd name="T90" fmla="+- 0 1283 821"/>
                <a:gd name="T91" fmla="*/ 1283 h 853"/>
                <a:gd name="T92" fmla="+- 0 6249 5450"/>
                <a:gd name="T93" fmla="*/ T92 w 853"/>
                <a:gd name="T94" fmla="+- 0 1261 821"/>
                <a:gd name="T95" fmla="*/ 1261 h 853"/>
                <a:gd name="T96" fmla="+- 0 5550 5450"/>
                <a:gd name="T97" fmla="*/ T96 w 853"/>
                <a:gd name="T98" fmla="+- 0 1248 821"/>
                <a:gd name="T99" fmla="*/ 1248 h 853"/>
                <a:gd name="T100" fmla="+- 0 6189 5450"/>
                <a:gd name="T101" fmla="*/ T100 w 853"/>
                <a:gd name="T102" fmla="+- 0 1141 821"/>
                <a:gd name="T103" fmla="*/ 1141 h 853"/>
                <a:gd name="T104" fmla="+- 0 6177 5450"/>
                <a:gd name="T105" fmla="*/ T104 w 853"/>
                <a:gd name="T106" fmla="+- 0 1105 821"/>
                <a:gd name="T107" fmla="*/ 1105 h 853"/>
                <a:gd name="T108" fmla="+- 0 5609 5450"/>
                <a:gd name="T109" fmla="*/ T108 w 853"/>
                <a:gd name="T110" fmla="+- 0 1070 821"/>
                <a:gd name="T111" fmla="*/ 1070 h 853"/>
                <a:gd name="T112" fmla="+- 0 6177 5450"/>
                <a:gd name="T113" fmla="*/ T112 w 853"/>
                <a:gd name="T114" fmla="+- 0 1035 821"/>
                <a:gd name="T115" fmla="*/ 1035 h 853"/>
                <a:gd name="T116" fmla="+- 0 5609 5450"/>
                <a:gd name="T117" fmla="*/ T116 w 853"/>
                <a:gd name="T118" fmla="+- 0 1283 821"/>
                <a:gd name="T119" fmla="*/ 1283 h 853"/>
                <a:gd name="T120" fmla="+- 0 5644 5450"/>
                <a:gd name="T121" fmla="*/ T120 w 853"/>
                <a:gd name="T122" fmla="+- 0 1318 821"/>
                <a:gd name="T123" fmla="*/ 1318 h 853"/>
                <a:gd name="T124" fmla="+- 0 5769 5450"/>
                <a:gd name="T125" fmla="*/ T124 w 853"/>
                <a:gd name="T126" fmla="+- 0 1283 821"/>
                <a:gd name="T127" fmla="*/ 1283 h 853"/>
                <a:gd name="T128" fmla="+- 0 5734 5450"/>
                <a:gd name="T129" fmla="*/ T128 w 853"/>
                <a:gd name="T130" fmla="+- 0 1318 821"/>
                <a:gd name="T131" fmla="*/ 1318 h 853"/>
                <a:gd name="T132" fmla="+- 0 5769 5450"/>
                <a:gd name="T133" fmla="*/ T132 w 853"/>
                <a:gd name="T134" fmla="+- 0 1283 821"/>
                <a:gd name="T135" fmla="*/ 1283 h 853"/>
                <a:gd name="T136" fmla="+- 0 5858 5450"/>
                <a:gd name="T137" fmla="*/ T136 w 853"/>
                <a:gd name="T138" fmla="+- 0 1283 821"/>
                <a:gd name="T139" fmla="*/ 1283 h 853"/>
                <a:gd name="T140" fmla="+- 0 5894 5450"/>
                <a:gd name="T141" fmla="*/ T140 w 853"/>
                <a:gd name="T142" fmla="+- 0 1318 821"/>
                <a:gd name="T143" fmla="*/ 1318 h 853"/>
                <a:gd name="T144" fmla="+- 0 6018 5450"/>
                <a:gd name="T145" fmla="*/ T144 w 853"/>
                <a:gd name="T146" fmla="+- 0 1283 821"/>
                <a:gd name="T147" fmla="*/ 1283 h 853"/>
                <a:gd name="T148" fmla="+- 0 5982 5450"/>
                <a:gd name="T149" fmla="*/ T148 w 853"/>
                <a:gd name="T150" fmla="+- 0 1318 821"/>
                <a:gd name="T151" fmla="*/ 1318 h 853"/>
                <a:gd name="T152" fmla="+- 0 6018 5450"/>
                <a:gd name="T153" fmla="*/ T152 w 853"/>
                <a:gd name="T154" fmla="+- 0 1283 821"/>
                <a:gd name="T155" fmla="*/ 1283 h 853"/>
                <a:gd name="T156" fmla="+- 0 6107 5450"/>
                <a:gd name="T157" fmla="*/ T156 w 853"/>
                <a:gd name="T158" fmla="+- 0 1283 821"/>
                <a:gd name="T159" fmla="*/ 1283 h 853"/>
                <a:gd name="T160" fmla="+- 0 6142 5450"/>
                <a:gd name="T161" fmla="*/ T160 w 853"/>
                <a:gd name="T162" fmla="+- 0 1318 821"/>
                <a:gd name="T163" fmla="*/ 1318 h 853"/>
                <a:gd name="T164" fmla="+- 0 6249 5450"/>
                <a:gd name="T165" fmla="*/ T164 w 853"/>
                <a:gd name="T166" fmla="+- 0 1283 821"/>
                <a:gd name="T167" fmla="*/ 1283 h 853"/>
                <a:gd name="T168" fmla="+- 0 6214 5450"/>
                <a:gd name="T169" fmla="*/ T168 w 853"/>
                <a:gd name="T170" fmla="+- 0 1318 821"/>
                <a:gd name="T171" fmla="*/ 1318 h 853"/>
                <a:gd name="T172" fmla="+- 0 6249 5450"/>
                <a:gd name="T173" fmla="*/ T172 w 853"/>
                <a:gd name="T174" fmla="+- 0 1283 821"/>
                <a:gd name="T175" fmla="*/ 1283 h 853"/>
                <a:gd name="T176" fmla="+- 0 6149 5450"/>
                <a:gd name="T177" fmla="*/ T176 w 853"/>
                <a:gd name="T178" fmla="+- 0 1141 821"/>
                <a:gd name="T179" fmla="*/ 1141 h 853"/>
                <a:gd name="T180" fmla="+- 0 6242 5450"/>
                <a:gd name="T181" fmla="*/ T180 w 853"/>
                <a:gd name="T182" fmla="+- 0 1248 821"/>
                <a:gd name="T183" fmla="*/ 1248 h 853"/>
                <a:gd name="T184" fmla="+- 0 6177 5450"/>
                <a:gd name="T185" fmla="*/ T184 w 853"/>
                <a:gd name="T186" fmla="+- 0 1070 821"/>
                <a:gd name="T187" fmla="*/ 1070 h 853"/>
                <a:gd name="T188" fmla="+- 0 6142 5450"/>
                <a:gd name="T189" fmla="*/ T188 w 853"/>
                <a:gd name="T190" fmla="+- 0 1105 821"/>
                <a:gd name="T191" fmla="*/ 1105 h 853"/>
                <a:gd name="T192" fmla="+- 0 6177 5450"/>
                <a:gd name="T193" fmla="*/ T192 w 853"/>
                <a:gd name="T194" fmla="+- 0 1070 821"/>
                <a:gd name="T195" fmla="*/ 1070 h 853"/>
                <a:gd name="T196" fmla="+- 0 5644 5450"/>
                <a:gd name="T197" fmla="*/ T196 w 853"/>
                <a:gd name="T198" fmla="+- 0 998 821"/>
                <a:gd name="T199" fmla="*/ 998 h 853"/>
                <a:gd name="T200" fmla="+- 0 5681 5450"/>
                <a:gd name="T201" fmla="*/ T200 w 853"/>
                <a:gd name="T202" fmla="+- 0 1035 821"/>
                <a:gd name="T203" fmla="*/ 1035 h 853"/>
                <a:gd name="T204" fmla="+- 0 6107 5450"/>
                <a:gd name="T205" fmla="*/ T204 w 853"/>
                <a:gd name="T206" fmla="+- 0 998 821"/>
                <a:gd name="T207" fmla="*/ 998 h 853"/>
                <a:gd name="T208" fmla="+- 0 6072 5450"/>
                <a:gd name="T209" fmla="*/ T208 w 853"/>
                <a:gd name="T210" fmla="+- 0 1035 821"/>
                <a:gd name="T211" fmla="*/ 1035 h 853"/>
                <a:gd name="T212" fmla="+- 0 6107 5450"/>
                <a:gd name="T213" fmla="*/ T212 w 853"/>
                <a:gd name="T214" fmla="+- 0 998 821"/>
                <a:gd name="T215" fmla="*/ 998 h 853"/>
                <a:gd name="T216" fmla="+- 0 5574 5450"/>
                <a:gd name="T217" fmla="*/ T216 w 853"/>
                <a:gd name="T218" fmla="+- 0 821 821"/>
                <a:gd name="T219" fmla="*/ 821 h 853"/>
                <a:gd name="T220" fmla="+- 0 6177 5450"/>
                <a:gd name="T221" fmla="*/ T220 w 853"/>
                <a:gd name="T222" fmla="+- 0 998 821"/>
                <a:gd name="T223" fmla="*/ 998 h 853"/>
                <a:gd name="T224" fmla="+- 0 5609 5450"/>
                <a:gd name="T225" fmla="*/ T224 w 853"/>
                <a:gd name="T226" fmla="+- 0 963 821"/>
                <a:gd name="T227" fmla="*/ 963 h 853"/>
                <a:gd name="T228" fmla="+- 0 6177 5450"/>
                <a:gd name="T229" fmla="*/ T228 w 853"/>
                <a:gd name="T230" fmla="+- 0 857 821"/>
                <a:gd name="T231" fmla="*/ 857 h 853"/>
                <a:gd name="T232" fmla="+- 0 6177 5450"/>
                <a:gd name="T233" fmla="*/ T232 w 853"/>
                <a:gd name="T234" fmla="+- 0 857 821"/>
                <a:gd name="T235" fmla="*/ 857 h 853"/>
                <a:gd name="T236" fmla="+- 0 6142 5450"/>
                <a:gd name="T237" fmla="*/ T236 w 853"/>
                <a:gd name="T238" fmla="+- 0 963 821"/>
                <a:gd name="T239" fmla="*/ 963 h 853"/>
                <a:gd name="T240" fmla="+- 0 6177 5450"/>
                <a:gd name="T241" fmla="*/ T240 w 853"/>
                <a:gd name="T242" fmla="+- 0 857 821"/>
                <a:gd name="T243" fmla="*/ 857 h 8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853" h="853">
                  <a:moveTo>
                    <a:pt x="853" y="817"/>
                  </a:moveTo>
                  <a:lnTo>
                    <a:pt x="0" y="817"/>
                  </a:lnTo>
                  <a:lnTo>
                    <a:pt x="0" y="853"/>
                  </a:lnTo>
                  <a:lnTo>
                    <a:pt x="853" y="853"/>
                  </a:lnTo>
                  <a:lnTo>
                    <a:pt x="853" y="817"/>
                  </a:lnTo>
                  <a:close/>
                  <a:moveTo>
                    <a:pt x="142" y="533"/>
                  </a:moveTo>
                  <a:lnTo>
                    <a:pt x="106" y="533"/>
                  </a:lnTo>
                  <a:lnTo>
                    <a:pt x="106" y="817"/>
                  </a:lnTo>
                  <a:lnTo>
                    <a:pt x="142" y="817"/>
                  </a:lnTo>
                  <a:lnTo>
                    <a:pt x="142" y="533"/>
                  </a:lnTo>
                  <a:close/>
                  <a:moveTo>
                    <a:pt x="231" y="533"/>
                  </a:moveTo>
                  <a:lnTo>
                    <a:pt x="194" y="533"/>
                  </a:lnTo>
                  <a:lnTo>
                    <a:pt x="194" y="817"/>
                  </a:lnTo>
                  <a:lnTo>
                    <a:pt x="231" y="817"/>
                  </a:lnTo>
                  <a:lnTo>
                    <a:pt x="231" y="533"/>
                  </a:lnTo>
                  <a:close/>
                  <a:moveTo>
                    <a:pt x="409" y="533"/>
                  </a:moveTo>
                  <a:lnTo>
                    <a:pt x="372" y="533"/>
                  </a:lnTo>
                  <a:lnTo>
                    <a:pt x="372" y="817"/>
                  </a:lnTo>
                  <a:lnTo>
                    <a:pt x="409" y="817"/>
                  </a:lnTo>
                  <a:lnTo>
                    <a:pt x="409" y="533"/>
                  </a:lnTo>
                  <a:close/>
                  <a:moveTo>
                    <a:pt x="746" y="533"/>
                  </a:moveTo>
                  <a:lnTo>
                    <a:pt x="710" y="533"/>
                  </a:lnTo>
                  <a:lnTo>
                    <a:pt x="710" y="817"/>
                  </a:lnTo>
                  <a:lnTo>
                    <a:pt x="746" y="817"/>
                  </a:lnTo>
                  <a:lnTo>
                    <a:pt x="746" y="533"/>
                  </a:lnTo>
                  <a:close/>
                  <a:moveTo>
                    <a:pt x="479" y="533"/>
                  </a:moveTo>
                  <a:lnTo>
                    <a:pt x="444" y="533"/>
                  </a:lnTo>
                  <a:lnTo>
                    <a:pt x="444" y="747"/>
                  </a:lnTo>
                  <a:lnTo>
                    <a:pt x="657" y="747"/>
                  </a:lnTo>
                  <a:lnTo>
                    <a:pt x="657" y="710"/>
                  </a:lnTo>
                  <a:lnTo>
                    <a:pt x="479" y="710"/>
                  </a:lnTo>
                  <a:lnTo>
                    <a:pt x="479" y="533"/>
                  </a:lnTo>
                  <a:close/>
                  <a:moveTo>
                    <a:pt x="657" y="533"/>
                  </a:moveTo>
                  <a:lnTo>
                    <a:pt x="622" y="533"/>
                  </a:lnTo>
                  <a:lnTo>
                    <a:pt x="622" y="710"/>
                  </a:lnTo>
                  <a:lnTo>
                    <a:pt x="657" y="710"/>
                  </a:lnTo>
                  <a:lnTo>
                    <a:pt x="657" y="533"/>
                  </a:lnTo>
                  <a:close/>
                  <a:moveTo>
                    <a:pt x="727" y="214"/>
                  </a:moveTo>
                  <a:lnTo>
                    <a:pt x="124" y="214"/>
                  </a:lnTo>
                  <a:lnTo>
                    <a:pt x="124" y="298"/>
                  </a:lnTo>
                  <a:lnTo>
                    <a:pt x="53" y="440"/>
                  </a:lnTo>
                  <a:lnTo>
                    <a:pt x="53" y="533"/>
                  </a:lnTo>
                  <a:lnTo>
                    <a:pt x="799" y="533"/>
                  </a:lnTo>
                  <a:lnTo>
                    <a:pt x="799" y="497"/>
                  </a:lnTo>
                  <a:lnTo>
                    <a:pt x="89" y="497"/>
                  </a:lnTo>
                  <a:lnTo>
                    <a:pt x="89" y="462"/>
                  </a:lnTo>
                  <a:lnTo>
                    <a:pt x="799" y="462"/>
                  </a:lnTo>
                  <a:lnTo>
                    <a:pt x="799" y="440"/>
                  </a:lnTo>
                  <a:lnTo>
                    <a:pt x="792" y="427"/>
                  </a:lnTo>
                  <a:lnTo>
                    <a:pt x="100" y="427"/>
                  </a:lnTo>
                  <a:lnTo>
                    <a:pt x="153" y="320"/>
                  </a:lnTo>
                  <a:lnTo>
                    <a:pt x="739" y="320"/>
                  </a:lnTo>
                  <a:lnTo>
                    <a:pt x="727" y="297"/>
                  </a:lnTo>
                  <a:lnTo>
                    <a:pt x="727" y="284"/>
                  </a:lnTo>
                  <a:lnTo>
                    <a:pt x="159" y="284"/>
                  </a:lnTo>
                  <a:lnTo>
                    <a:pt x="159" y="249"/>
                  </a:lnTo>
                  <a:lnTo>
                    <a:pt x="727" y="249"/>
                  </a:lnTo>
                  <a:lnTo>
                    <a:pt x="727" y="214"/>
                  </a:lnTo>
                  <a:close/>
                  <a:moveTo>
                    <a:pt x="194" y="462"/>
                  </a:moveTo>
                  <a:lnTo>
                    <a:pt x="159" y="462"/>
                  </a:lnTo>
                  <a:lnTo>
                    <a:pt x="159" y="497"/>
                  </a:lnTo>
                  <a:lnTo>
                    <a:pt x="194" y="497"/>
                  </a:lnTo>
                  <a:lnTo>
                    <a:pt x="194" y="462"/>
                  </a:lnTo>
                  <a:close/>
                  <a:moveTo>
                    <a:pt x="319" y="462"/>
                  </a:moveTo>
                  <a:lnTo>
                    <a:pt x="284" y="462"/>
                  </a:lnTo>
                  <a:lnTo>
                    <a:pt x="284" y="497"/>
                  </a:lnTo>
                  <a:lnTo>
                    <a:pt x="319" y="497"/>
                  </a:lnTo>
                  <a:lnTo>
                    <a:pt x="319" y="462"/>
                  </a:lnTo>
                  <a:close/>
                  <a:moveTo>
                    <a:pt x="444" y="462"/>
                  </a:moveTo>
                  <a:lnTo>
                    <a:pt x="408" y="462"/>
                  </a:lnTo>
                  <a:lnTo>
                    <a:pt x="408" y="497"/>
                  </a:lnTo>
                  <a:lnTo>
                    <a:pt x="444" y="497"/>
                  </a:lnTo>
                  <a:lnTo>
                    <a:pt x="444" y="462"/>
                  </a:lnTo>
                  <a:close/>
                  <a:moveTo>
                    <a:pt x="568" y="462"/>
                  </a:moveTo>
                  <a:lnTo>
                    <a:pt x="532" y="462"/>
                  </a:lnTo>
                  <a:lnTo>
                    <a:pt x="532" y="497"/>
                  </a:lnTo>
                  <a:lnTo>
                    <a:pt x="568" y="497"/>
                  </a:lnTo>
                  <a:lnTo>
                    <a:pt x="568" y="462"/>
                  </a:lnTo>
                  <a:close/>
                  <a:moveTo>
                    <a:pt x="692" y="462"/>
                  </a:moveTo>
                  <a:lnTo>
                    <a:pt x="657" y="462"/>
                  </a:lnTo>
                  <a:lnTo>
                    <a:pt x="657" y="497"/>
                  </a:lnTo>
                  <a:lnTo>
                    <a:pt x="692" y="497"/>
                  </a:lnTo>
                  <a:lnTo>
                    <a:pt x="692" y="462"/>
                  </a:lnTo>
                  <a:close/>
                  <a:moveTo>
                    <a:pt x="799" y="462"/>
                  </a:moveTo>
                  <a:lnTo>
                    <a:pt x="764" y="462"/>
                  </a:lnTo>
                  <a:lnTo>
                    <a:pt x="764" y="497"/>
                  </a:lnTo>
                  <a:lnTo>
                    <a:pt x="799" y="497"/>
                  </a:lnTo>
                  <a:lnTo>
                    <a:pt x="799" y="462"/>
                  </a:lnTo>
                  <a:close/>
                  <a:moveTo>
                    <a:pt x="739" y="320"/>
                  </a:moveTo>
                  <a:lnTo>
                    <a:pt x="699" y="320"/>
                  </a:lnTo>
                  <a:lnTo>
                    <a:pt x="753" y="427"/>
                  </a:lnTo>
                  <a:lnTo>
                    <a:pt x="792" y="427"/>
                  </a:lnTo>
                  <a:lnTo>
                    <a:pt x="739" y="320"/>
                  </a:lnTo>
                  <a:close/>
                  <a:moveTo>
                    <a:pt x="727" y="249"/>
                  </a:moveTo>
                  <a:lnTo>
                    <a:pt x="692" y="249"/>
                  </a:lnTo>
                  <a:lnTo>
                    <a:pt x="692" y="284"/>
                  </a:lnTo>
                  <a:lnTo>
                    <a:pt x="727" y="284"/>
                  </a:lnTo>
                  <a:lnTo>
                    <a:pt x="727" y="249"/>
                  </a:lnTo>
                  <a:close/>
                  <a:moveTo>
                    <a:pt x="231" y="177"/>
                  </a:moveTo>
                  <a:lnTo>
                    <a:pt x="194" y="177"/>
                  </a:lnTo>
                  <a:lnTo>
                    <a:pt x="194" y="214"/>
                  </a:lnTo>
                  <a:lnTo>
                    <a:pt x="231" y="214"/>
                  </a:lnTo>
                  <a:lnTo>
                    <a:pt x="231" y="177"/>
                  </a:lnTo>
                  <a:close/>
                  <a:moveTo>
                    <a:pt x="657" y="177"/>
                  </a:moveTo>
                  <a:lnTo>
                    <a:pt x="622" y="177"/>
                  </a:lnTo>
                  <a:lnTo>
                    <a:pt x="622" y="214"/>
                  </a:lnTo>
                  <a:lnTo>
                    <a:pt x="657" y="214"/>
                  </a:lnTo>
                  <a:lnTo>
                    <a:pt x="657" y="177"/>
                  </a:lnTo>
                  <a:close/>
                  <a:moveTo>
                    <a:pt x="727" y="0"/>
                  </a:moveTo>
                  <a:lnTo>
                    <a:pt x="124" y="0"/>
                  </a:lnTo>
                  <a:lnTo>
                    <a:pt x="124" y="177"/>
                  </a:lnTo>
                  <a:lnTo>
                    <a:pt x="727" y="177"/>
                  </a:lnTo>
                  <a:lnTo>
                    <a:pt x="727" y="142"/>
                  </a:lnTo>
                  <a:lnTo>
                    <a:pt x="159" y="142"/>
                  </a:lnTo>
                  <a:lnTo>
                    <a:pt x="159" y="36"/>
                  </a:lnTo>
                  <a:lnTo>
                    <a:pt x="727" y="36"/>
                  </a:lnTo>
                  <a:lnTo>
                    <a:pt x="727" y="0"/>
                  </a:lnTo>
                  <a:close/>
                  <a:moveTo>
                    <a:pt x="727" y="36"/>
                  </a:moveTo>
                  <a:lnTo>
                    <a:pt x="692" y="36"/>
                  </a:lnTo>
                  <a:lnTo>
                    <a:pt x="692" y="142"/>
                  </a:lnTo>
                  <a:lnTo>
                    <a:pt x="727" y="142"/>
                  </a:lnTo>
                  <a:lnTo>
                    <a:pt x="727" y="36"/>
                  </a:lnTo>
                  <a:close/>
                </a:path>
              </a:pathLst>
            </a:custGeom>
            <a:solidFill>
              <a:srgbClr val="58595B"/>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grpSp>
      <p:grpSp>
        <p:nvGrpSpPr>
          <p:cNvPr id="26" name="Group 25"/>
          <p:cNvGrpSpPr/>
          <p:nvPr/>
        </p:nvGrpSpPr>
        <p:grpSpPr>
          <a:xfrm>
            <a:off x="2171755" y="3835133"/>
            <a:ext cx="1886505" cy="1767592"/>
            <a:chOff x="1988041" y="3876537"/>
            <a:chExt cx="1886505" cy="1767592"/>
          </a:xfrm>
        </p:grpSpPr>
        <p:grpSp>
          <p:nvGrpSpPr>
            <p:cNvPr id="13" name="Group 12"/>
            <p:cNvGrpSpPr>
              <a:grpSpLocks/>
            </p:cNvGrpSpPr>
            <p:nvPr/>
          </p:nvGrpSpPr>
          <p:grpSpPr bwMode="auto">
            <a:xfrm>
              <a:off x="1988041" y="3876537"/>
              <a:ext cx="1886505" cy="1450670"/>
              <a:chOff x="1756" y="-730"/>
              <a:chExt cx="1968" cy="1631"/>
            </a:xfrm>
          </p:grpSpPr>
          <p:sp>
            <p:nvSpPr>
              <p:cNvPr id="14" name="Freeform 13"/>
              <p:cNvSpPr>
                <a:spLocks/>
              </p:cNvSpPr>
              <p:nvPr/>
            </p:nvSpPr>
            <p:spPr bwMode="auto">
              <a:xfrm>
                <a:off x="1775" y="-711"/>
                <a:ext cx="1928" cy="1591"/>
              </a:xfrm>
              <a:custGeom>
                <a:avLst/>
                <a:gdLst>
                  <a:gd name="T0" fmla="+- 0 2302 1776"/>
                  <a:gd name="T1" fmla="*/ T0 w 1928"/>
                  <a:gd name="T2" fmla="+- 0 880 -710"/>
                  <a:gd name="T3" fmla="*/ 880 h 1591"/>
                  <a:gd name="T4" fmla="+- 0 2289 1776"/>
                  <a:gd name="T5" fmla="*/ T4 w 1928"/>
                  <a:gd name="T6" fmla="+- 0 880 -710"/>
                  <a:gd name="T7" fmla="*/ 880 h 1591"/>
                  <a:gd name="T8" fmla="+- 0 2277 1776"/>
                  <a:gd name="T9" fmla="*/ T8 w 1928"/>
                  <a:gd name="T10" fmla="+- 0 874 -710"/>
                  <a:gd name="T11" fmla="*/ 874 h 1591"/>
                  <a:gd name="T12" fmla="+- 0 2271 1776"/>
                  <a:gd name="T13" fmla="*/ T12 w 1928"/>
                  <a:gd name="T14" fmla="+- 0 863 -710"/>
                  <a:gd name="T15" fmla="*/ 863 h 1591"/>
                  <a:gd name="T16" fmla="+- 0 1782 1776"/>
                  <a:gd name="T17" fmla="*/ T16 w 1928"/>
                  <a:gd name="T18" fmla="+- 0 17 -710"/>
                  <a:gd name="T19" fmla="*/ 17 h 1591"/>
                  <a:gd name="T20" fmla="+- 0 1776 1776"/>
                  <a:gd name="T21" fmla="*/ T20 w 1928"/>
                  <a:gd name="T22" fmla="+- 0 6 -710"/>
                  <a:gd name="T23" fmla="*/ 6 h 1591"/>
                  <a:gd name="T24" fmla="+- 0 1776 1776"/>
                  <a:gd name="T25" fmla="*/ T24 w 1928"/>
                  <a:gd name="T26" fmla="+- 0 -7 -710"/>
                  <a:gd name="T27" fmla="*/ -7 h 1591"/>
                  <a:gd name="T28" fmla="+- 0 1782 1776"/>
                  <a:gd name="T29" fmla="*/ T28 w 1928"/>
                  <a:gd name="T30" fmla="+- 0 -18 -710"/>
                  <a:gd name="T31" fmla="*/ -18 h 1591"/>
                  <a:gd name="T32" fmla="+- 0 1907 1776"/>
                  <a:gd name="T33" fmla="*/ T32 w 1928"/>
                  <a:gd name="T34" fmla="+- 0 -233 -710"/>
                  <a:gd name="T35" fmla="*/ -233 h 1591"/>
                  <a:gd name="T36" fmla="+- 0 1907 1776"/>
                  <a:gd name="T37" fmla="*/ T36 w 1928"/>
                  <a:gd name="T38" fmla="+- 0 -236 -710"/>
                  <a:gd name="T39" fmla="*/ -236 h 1591"/>
                  <a:gd name="T40" fmla="+- 0 1909 1776"/>
                  <a:gd name="T41" fmla="*/ T40 w 1928"/>
                  <a:gd name="T42" fmla="+- 0 -240 -710"/>
                  <a:gd name="T43" fmla="*/ -240 h 1591"/>
                  <a:gd name="T44" fmla="+- 0 1910 1776"/>
                  <a:gd name="T45" fmla="*/ T44 w 1928"/>
                  <a:gd name="T46" fmla="+- 0 -243 -710"/>
                  <a:gd name="T47" fmla="*/ -243 h 1591"/>
                  <a:gd name="T48" fmla="+- 0 2171 1776"/>
                  <a:gd name="T49" fmla="*/ T48 w 1928"/>
                  <a:gd name="T50" fmla="+- 0 -693 -710"/>
                  <a:gd name="T51" fmla="*/ -693 h 1591"/>
                  <a:gd name="T52" fmla="+- 0 2177 1776"/>
                  <a:gd name="T53" fmla="*/ T52 w 1928"/>
                  <a:gd name="T54" fmla="+- 0 -704 -710"/>
                  <a:gd name="T55" fmla="*/ -704 h 1591"/>
                  <a:gd name="T56" fmla="+- 0 2189 1776"/>
                  <a:gd name="T57" fmla="*/ T56 w 1928"/>
                  <a:gd name="T58" fmla="+- 0 -710 -710"/>
                  <a:gd name="T59" fmla="*/ -710 h 1591"/>
                  <a:gd name="T60" fmla="+- 0 2201 1776"/>
                  <a:gd name="T61" fmla="*/ T60 w 1928"/>
                  <a:gd name="T62" fmla="+- 0 -710 -710"/>
                  <a:gd name="T63" fmla="*/ -710 h 1591"/>
                  <a:gd name="T64" fmla="+- 0 2207 1776"/>
                  <a:gd name="T65" fmla="*/ T64 w 1928"/>
                  <a:gd name="T66" fmla="+- 0 -710 -710"/>
                  <a:gd name="T67" fmla="*/ -710 h 1591"/>
                  <a:gd name="T68" fmla="+- 0 3686 1776"/>
                  <a:gd name="T69" fmla="*/ T68 w 1928"/>
                  <a:gd name="T70" fmla="+- 0 141 -710"/>
                  <a:gd name="T71" fmla="*/ 141 h 1591"/>
                  <a:gd name="T72" fmla="+- 0 3704 1776"/>
                  <a:gd name="T73" fmla="*/ T72 w 1928"/>
                  <a:gd name="T74" fmla="+- 0 175 -710"/>
                  <a:gd name="T75" fmla="*/ 175 h 1591"/>
                  <a:gd name="T76" fmla="+- 0 3699 1776"/>
                  <a:gd name="T77" fmla="*/ T76 w 1928"/>
                  <a:gd name="T78" fmla="+- 0 189 -710"/>
                  <a:gd name="T79" fmla="*/ 189 h 1591"/>
                  <a:gd name="T80" fmla="+- 0 3571 1776"/>
                  <a:gd name="T81" fmla="*/ T80 w 1928"/>
                  <a:gd name="T82" fmla="+- 0 410 -710"/>
                  <a:gd name="T83" fmla="*/ 410 h 1591"/>
                  <a:gd name="T84" fmla="+- 0 3571 1776"/>
                  <a:gd name="T85" fmla="*/ T84 w 1928"/>
                  <a:gd name="T86" fmla="+- 0 411 -710"/>
                  <a:gd name="T87" fmla="*/ 411 h 1591"/>
                  <a:gd name="T88" fmla="+- 0 3570 1776"/>
                  <a:gd name="T89" fmla="*/ T88 w 1928"/>
                  <a:gd name="T90" fmla="+- 0 413 -710"/>
                  <a:gd name="T91" fmla="*/ 413 h 1591"/>
                  <a:gd name="T92" fmla="+- 0 3569 1776"/>
                  <a:gd name="T93" fmla="*/ T92 w 1928"/>
                  <a:gd name="T94" fmla="+- 0 414 -710"/>
                  <a:gd name="T95" fmla="*/ 414 h 1591"/>
                  <a:gd name="T96" fmla="+- 0 3310 1776"/>
                  <a:gd name="T97" fmla="*/ T96 w 1928"/>
                  <a:gd name="T98" fmla="+- 0 863 -710"/>
                  <a:gd name="T99" fmla="*/ 863 h 1591"/>
                  <a:gd name="T100" fmla="+- 0 3304 1776"/>
                  <a:gd name="T101" fmla="*/ T100 w 1928"/>
                  <a:gd name="T102" fmla="+- 0 874 -710"/>
                  <a:gd name="T103" fmla="*/ 874 h 1591"/>
                  <a:gd name="T104" fmla="+- 0 3292 1776"/>
                  <a:gd name="T105" fmla="*/ T104 w 1928"/>
                  <a:gd name="T106" fmla="+- 0 880 -710"/>
                  <a:gd name="T107" fmla="*/ 880 h 1591"/>
                  <a:gd name="T108" fmla="+- 0 3279 1776"/>
                  <a:gd name="T109" fmla="*/ T108 w 1928"/>
                  <a:gd name="T110" fmla="+- 0 880 -710"/>
                  <a:gd name="T111" fmla="*/ 880 h 1591"/>
                  <a:gd name="T112" fmla="+- 0 2302 1776"/>
                  <a:gd name="T113" fmla="*/ T112 w 1928"/>
                  <a:gd name="T114" fmla="+- 0 880 -710"/>
                  <a:gd name="T115" fmla="*/ 880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0"/>
                    </a:moveTo>
                    <a:lnTo>
                      <a:pt x="513" y="1590"/>
                    </a:lnTo>
                    <a:lnTo>
                      <a:pt x="501" y="1584"/>
                    </a:lnTo>
                    <a:lnTo>
                      <a:pt x="495" y="1573"/>
                    </a:lnTo>
                    <a:lnTo>
                      <a:pt x="6" y="727"/>
                    </a:lnTo>
                    <a:lnTo>
                      <a:pt x="0" y="716"/>
                    </a:lnTo>
                    <a:lnTo>
                      <a:pt x="0" y="703"/>
                    </a:lnTo>
                    <a:lnTo>
                      <a:pt x="6" y="692"/>
                    </a:lnTo>
                    <a:lnTo>
                      <a:pt x="131" y="477"/>
                    </a:lnTo>
                    <a:lnTo>
                      <a:pt x="131" y="474"/>
                    </a:lnTo>
                    <a:lnTo>
                      <a:pt x="133" y="470"/>
                    </a:lnTo>
                    <a:lnTo>
                      <a:pt x="134" y="467"/>
                    </a:lnTo>
                    <a:lnTo>
                      <a:pt x="395" y="17"/>
                    </a:lnTo>
                    <a:lnTo>
                      <a:pt x="401" y="6"/>
                    </a:lnTo>
                    <a:lnTo>
                      <a:pt x="413" y="0"/>
                    </a:lnTo>
                    <a:lnTo>
                      <a:pt x="425" y="0"/>
                    </a:lnTo>
                    <a:lnTo>
                      <a:pt x="431" y="0"/>
                    </a:lnTo>
                    <a:lnTo>
                      <a:pt x="1910" y="851"/>
                    </a:lnTo>
                    <a:lnTo>
                      <a:pt x="1928" y="885"/>
                    </a:lnTo>
                    <a:lnTo>
                      <a:pt x="1923" y="899"/>
                    </a:lnTo>
                    <a:lnTo>
                      <a:pt x="1795" y="1120"/>
                    </a:lnTo>
                    <a:lnTo>
                      <a:pt x="1795" y="1121"/>
                    </a:lnTo>
                    <a:lnTo>
                      <a:pt x="1794" y="1123"/>
                    </a:lnTo>
                    <a:lnTo>
                      <a:pt x="1793" y="1124"/>
                    </a:lnTo>
                    <a:lnTo>
                      <a:pt x="1534" y="1573"/>
                    </a:lnTo>
                    <a:lnTo>
                      <a:pt x="1528" y="1584"/>
                    </a:lnTo>
                    <a:lnTo>
                      <a:pt x="1516" y="1590"/>
                    </a:lnTo>
                    <a:lnTo>
                      <a:pt x="1503" y="1590"/>
                    </a:lnTo>
                    <a:lnTo>
                      <a:pt x="526" y="159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15" name="Freeform 14"/>
              <p:cNvSpPr>
                <a:spLocks/>
              </p:cNvSpPr>
              <p:nvPr/>
            </p:nvSpPr>
            <p:spPr bwMode="auto">
              <a:xfrm>
                <a:off x="2766" y="152"/>
                <a:ext cx="214" cy="212"/>
              </a:xfrm>
              <a:custGeom>
                <a:avLst/>
                <a:gdLst>
                  <a:gd name="T0" fmla="+- 0 2794 2767"/>
                  <a:gd name="T1" fmla="*/ T0 w 214"/>
                  <a:gd name="T2" fmla="+- 0 152 152"/>
                  <a:gd name="T3" fmla="*/ 152 h 212"/>
                  <a:gd name="T4" fmla="+- 0 2782 2767"/>
                  <a:gd name="T5" fmla="*/ T4 w 214"/>
                  <a:gd name="T6" fmla="+- 0 152 152"/>
                  <a:gd name="T7" fmla="*/ 152 h 212"/>
                  <a:gd name="T8" fmla="+- 0 2767 2767"/>
                  <a:gd name="T9" fmla="*/ T8 w 214"/>
                  <a:gd name="T10" fmla="+- 0 167 152"/>
                  <a:gd name="T11" fmla="*/ 167 h 212"/>
                  <a:gd name="T12" fmla="+- 0 2767 2767"/>
                  <a:gd name="T13" fmla="*/ T12 w 214"/>
                  <a:gd name="T14" fmla="+- 0 180 152"/>
                  <a:gd name="T15" fmla="*/ 180 h 212"/>
                  <a:gd name="T16" fmla="+- 0 2949 2767"/>
                  <a:gd name="T17" fmla="*/ T16 w 214"/>
                  <a:gd name="T18" fmla="+- 0 362 152"/>
                  <a:gd name="T19" fmla="*/ 362 h 212"/>
                  <a:gd name="T20" fmla="+- 0 2954 2767"/>
                  <a:gd name="T21" fmla="*/ T20 w 214"/>
                  <a:gd name="T22" fmla="+- 0 364 152"/>
                  <a:gd name="T23" fmla="*/ 364 h 212"/>
                  <a:gd name="T24" fmla="+- 0 2964 2767"/>
                  <a:gd name="T25" fmla="*/ T24 w 214"/>
                  <a:gd name="T26" fmla="+- 0 364 152"/>
                  <a:gd name="T27" fmla="*/ 364 h 212"/>
                  <a:gd name="T28" fmla="+- 0 2969 2767"/>
                  <a:gd name="T29" fmla="*/ T28 w 214"/>
                  <a:gd name="T30" fmla="+- 0 362 152"/>
                  <a:gd name="T31" fmla="*/ 362 h 212"/>
                  <a:gd name="T32" fmla="+- 0 2980 2767"/>
                  <a:gd name="T33" fmla="*/ T32 w 214"/>
                  <a:gd name="T34" fmla="+- 0 351 152"/>
                  <a:gd name="T35" fmla="*/ 351 h 212"/>
                  <a:gd name="T36" fmla="+- 0 2980 2767"/>
                  <a:gd name="T37" fmla="*/ T36 w 214"/>
                  <a:gd name="T38" fmla="+- 0 339 152"/>
                  <a:gd name="T39" fmla="*/ 339 h 212"/>
                  <a:gd name="T40" fmla="+- 0 2794 2767"/>
                  <a:gd name="T41" fmla="*/ T40 w 214"/>
                  <a:gd name="T42" fmla="+- 0 152 152"/>
                  <a:gd name="T43" fmla="*/ 152 h 21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214" h="212">
                    <a:moveTo>
                      <a:pt x="27" y="0"/>
                    </a:moveTo>
                    <a:lnTo>
                      <a:pt x="15" y="0"/>
                    </a:lnTo>
                    <a:lnTo>
                      <a:pt x="0" y="15"/>
                    </a:lnTo>
                    <a:lnTo>
                      <a:pt x="0" y="28"/>
                    </a:lnTo>
                    <a:lnTo>
                      <a:pt x="182" y="210"/>
                    </a:lnTo>
                    <a:lnTo>
                      <a:pt x="187" y="212"/>
                    </a:lnTo>
                    <a:lnTo>
                      <a:pt x="197" y="212"/>
                    </a:lnTo>
                    <a:lnTo>
                      <a:pt x="202" y="210"/>
                    </a:lnTo>
                    <a:lnTo>
                      <a:pt x="213" y="199"/>
                    </a:lnTo>
                    <a:lnTo>
                      <a:pt x="213" y="187"/>
                    </a:lnTo>
                    <a:lnTo>
                      <a:pt x="27" y="0"/>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pic>
            <p:nvPicPr>
              <p:cNvPr id="513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 y="53"/>
                <a:ext cx="247" cy="293"/>
              </a:xfrm>
              <a:prstGeom prst="rect">
                <a:avLst/>
              </a:prstGeom>
              <a:noFill/>
              <a:extLst>
                <a:ext uri="{909E8E84-426E-40DD-AFC4-6F175D3DCCD1}">
                  <a14:hiddenFill xmlns:a14="http://schemas.microsoft.com/office/drawing/2010/main">
                    <a:solidFill>
                      <a:srgbClr val="FFFFFF"/>
                    </a:solidFill>
                  </a14:hiddenFill>
                </a:ext>
              </a:extLst>
            </p:spPr>
          </p:pic>
          <p:sp>
            <p:nvSpPr>
              <p:cNvPr id="16" name="AutoShape 16"/>
              <p:cNvSpPr>
                <a:spLocks/>
              </p:cNvSpPr>
              <p:nvPr/>
            </p:nvSpPr>
            <p:spPr bwMode="auto">
              <a:xfrm>
                <a:off x="2173" y="-155"/>
                <a:ext cx="847" cy="818"/>
              </a:xfrm>
              <a:custGeom>
                <a:avLst/>
                <a:gdLst>
                  <a:gd name="T0" fmla="+- 0 2330 2173"/>
                  <a:gd name="T1" fmla="*/ T0 w 847"/>
                  <a:gd name="T2" fmla="+- 0 112 -154"/>
                  <a:gd name="T3" fmla="*/ 112 h 818"/>
                  <a:gd name="T4" fmla="+- 0 2291 2173"/>
                  <a:gd name="T5" fmla="*/ T4 w 847"/>
                  <a:gd name="T6" fmla="+- 0 104 -154"/>
                  <a:gd name="T7" fmla="*/ 104 h 818"/>
                  <a:gd name="T8" fmla="+- 0 2269 2173"/>
                  <a:gd name="T9" fmla="*/ T8 w 847"/>
                  <a:gd name="T10" fmla="+- 0 137 -154"/>
                  <a:gd name="T11" fmla="*/ 137 h 818"/>
                  <a:gd name="T12" fmla="+- 0 2291 2173"/>
                  <a:gd name="T13" fmla="*/ T12 w 847"/>
                  <a:gd name="T14" fmla="+- 0 170 -154"/>
                  <a:gd name="T15" fmla="*/ 170 h 818"/>
                  <a:gd name="T16" fmla="+- 0 2330 2173"/>
                  <a:gd name="T17" fmla="*/ T16 w 847"/>
                  <a:gd name="T18" fmla="+- 0 163 -154"/>
                  <a:gd name="T19" fmla="*/ 163 h 818"/>
                  <a:gd name="T20" fmla="+- 0 2648 2173"/>
                  <a:gd name="T21" fmla="*/ T20 w 847"/>
                  <a:gd name="T22" fmla="+- 0 4 -154"/>
                  <a:gd name="T23" fmla="*/ 4 h 818"/>
                  <a:gd name="T24" fmla="+- 0 2485 2173"/>
                  <a:gd name="T25" fmla="*/ T24 w 847"/>
                  <a:gd name="T26" fmla="+- 0 -150 -154"/>
                  <a:gd name="T27" fmla="*/ -150 h 818"/>
                  <a:gd name="T28" fmla="+- 0 2397 2173"/>
                  <a:gd name="T29" fmla="*/ T28 w 847"/>
                  <a:gd name="T30" fmla="+- 0 -128 -154"/>
                  <a:gd name="T31" fmla="*/ -128 h 818"/>
                  <a:gd name="T32" fmla="+- 0 2173 2173"/>
                  <a:gd name="T33" fmla="*/ T32 w 847"/>
                  <a:gd name="T34" fmla="+- 0 128 -154"/>
                  <a:gd name="T35" fmla="*/ 128 h 818"/>
                  <a:gd name="T36" fmla="+- 0 2362 2173"/>
                  <a:gd name="T37" fmla="*/ T36 w 847"/>
                  <a:gd name="T38" fmla="+- 0 353 -154"/>
                  <a:gd name="T39" fmla="*/ 353 h 818"/>
                  <a:gd name="T40" fmla="+- 0 2381 2173"/>
                  <a:gd name="T41" fmla="*/ T40 w 847"/>
                  <a:gd name="T42" fmla="+- 0 353 -154"/>
                  <a:gd name="T43" fmla="*/ 353 h 818"/>
                  <a:gd name="T44" fmla="+- 0 2220 2173"/>
                  <a:gd name="T45" fmla="*/ T44 w 847"/>
                  <a:gd name="T46" fmla="+- 0 155 -154"/>
                  <a:gd name="T47" fmla="*/ 155 h 818"/>
                  <a:gd name="T48" fmla="+- 0 2216 2173"/>
                  <a:gd name="T49" fmla="*/ T48 w 847"/>
                  <a:gd name="T50" fmla="+- 0 112 -154"/>
                  <a:gd name="T51" fmla="*/ 112 h 818"/>
                  <a:gd name="T52" fmla="+- 0 2439 2173"/>
                  <a:gd name="T53" fmla="*/ T52 w 847"/>
                  <a:gd name="T54" fmla="+- 0 -111 -154"/>
                  <a:gd name="T55" fmla="*/ -111 h 818"/>
                  <a:gd name="T56" fmla="+- 0 2483 2173"/>
                  <a:gd name="T57" fmla="*/ T56 w 847"/>
                  <a:gd name="T58" fmla="+- 0 -107 -154"/>
                  <a:gd name="T59" fmla="*/ -107 h 818"/>
                  <a:gd name="T60" fmla="+- 0 2648 2173"/>
                  <a:gd name="T61" fmla="*/ T60 w 847"/>
                  <a:gd name="T62" fmla="+- 0 16 -154"/>
                  <a:gd name="T63" fmla="*/ 16 h 818"/>
                  <a:gd name="T64" fmla="+- 0 3013 2173"/>
                  <a:gd name="T65" fmla="*/ T64 w 847"/>
                  <a:gd name="T66" fmla="+- 0 379 -154"/>
                  <a:gd name="T67" fmla="*/ 379 h 818"/>
                  <a:gd name="T68" fmla="+- 0 2937 2173"/>
                  <a:gd name="T69" fmla="*/ T68 w 847"/>
                  <a:gd name="T70" fmla="+- 0 308 -154"/>
                  <a:gd name="T71" fmla="*/ 308 h 818"/>
                  <a:gd name="T72" fmla="+- 0 2969 2173"/>
                  <a:gd name="T73" fmla="*/ T72 w 847"/>
                  <a:gd name="T74" fmla="+- 0 382 -154"/>
                  <a:gd name="T75" fmla="*/ 382 h 818"/>
                  <a:gd name="T76" fmla="+- 0 2981 2173"/>
                  <a:gd name="T77" fmla="*/ T76 w 847"/>
                  <a:gd name="T78" fmla="+- 0 418 -154"/>
                  <a:gd name="T79" fmla="*/ 418 h 818"/>
                  <a:gd name="T80" fmla="+- 0 2964 2173"/>
                  <a:gd name="T81" fmla="*/ T80 w 847"/>
                  <a:gd name="T82" fmla="+- 0 434 -154"/>
                  <a:gd name="T83" fmla="*/ 434 h 818"/>
                  <a:gd name="T84" fmla="+- 0 2884 2173"/>
                  <a:gd name="T85" fmla="*/ T84 w 847"/>
                  <a:gd name="T86" fmla="+- 0 374 -154"/>
                  <a:gd name="T87" fmla="*/ 374 h 818"/>
                  <a:gd name="T88" fmla="+- 0 2863 2173"/>
                  <a:gd name="T89" fmla="*/ T88 w 847"/>
                  <a:gd name="T90" fmla="+- 0 383 -154"/>
                  <a:gd name="T91" fmla="*/ 383 h 818"/>
                  <a:gd name="T92" fmla="+- 0 2855 2173"/>
                  <a:gd name="T93" fmla="*/ T92 w 847"/>
                  <a:gd name="T94" fmla="+- 0 391 -154"/>
                  <a:gd name="T95" fmla="*/ 391 h 818"/>
                  <a:gd name="T96" fmla="+- 0 2913 2173"/>
                  <a:gd name="T97" fmla="*/ T96 w 847"/>
                  <a:gd name="T98" fmla="+- 0 467 -154"/>
                  <a:gd name="T99" fmla="*/ 467 h 818"/>
                  <a:gd name="T100" fmla="+- 0 2908 2173"/>
                  <a:gd name="T101" fmla="*/ T100 w 847"/>
                  <a:gd name="T102" fmla="+- 0 495 -154"/>
                  <a:gd name="T103" fmla="*/ 495 h 818"/>
                  <a:gd name="T104" fmla="+- 0 2874 2173"/>
                  <a:gd name="T105" fmla="*/ T104 w 847"/>
                  <a:gd name="T106" fmla="+- 0 497 -154"/>
                  <a:gd name="T107" fmla="*/ 497 h 818"/>
                  <a:gd name="T108" fmla="+- 0 2804 2173"/>
                  <a:gd name="T109" fmla="*/ T108 w 847"/>
                  <a:gd name="T110" fmla="+- 0 442 -154"/>
                  <a:gd name="T111" fmla="*/ 442 h 818"/>
                  <a:gd name="T112" fmla="+- 0 2787 2173"/>
                  <a:gd name="T113" fmla="*/ T112 w 847"/>
                  <a:gd name="T114" fmla="+- 0 459 -154"/>
                  <a:gd name="T115" fmla="*/ 459 h 818"/>
                  <a:gd name="T116" fmla="+- 0 2845 2173"/>
                  <a:gd name="T117" fmla="*/ T116 w 847"/>
                  <a:gd name="T118" fmla="+- 0 534 -154"/>
                  <a:gd name="T119" fmla="*/ 534 h 818"/>
                  <a:gd name="T120" fmla="+- 0 2835 2173"/>
                  <a:gd name="T121" fmla="*/ T120 w 847"/>
                  <a:gd name="T122" fmla="+- 0 568 -154"/>
                  <a:gd name="T123" fmla="*/ 568 h 818"/>
                  <a:gd name="T124" fmla="+- 0 2802 2173"/>
                  <a:gd name="T125" fmla="*/ T124 w 847"/>
                  <a:gd name="T126" fmla="+- 0 564 -154"/>
                  <a:gd name="T127" fmla="*/ 564 h 818"/>
                  <a:gd name="T128" fmla="+- 0 2734 2173"/>
                  <a:gd name="T129" fmla="*/ T128 w 847"/>
                  <a:gd name="T130" fmla="+- 0 512 -154"/>
                  <a:gd name="T131" fmla="*/ 512 h 818"/>
                  <a:gd name="T132" fmla="+- 0 2719 2173"/>
                  <a:gd name="T133" fmla="*/ T132 w 847"/>
                  <a:gd name="T134" fmla="+- 0 527 -154"/>
                  <a:gd name="T135" fmla="*/ 527 h 818"/>
                  <a:gd name="T136" fmla="+- 0 2774 2173"/>
                  <a:gd name="T137" fmla="*/ T136 w 847"/>
                  <a:gd name="T138" fmla="+- 0 597 -154"/>
                  <a:gd name="T139" fmla="*/ 597 h 818"/>
                  <a:gd name="T140" fmla="+- 0 2772 2173"/>
                  <a:gd name="T141" fmla="*/ T140 w 847"/>
                  <a:gd name="T142" fmla="+- 0 631 -154"/>
                  <a:gd name="T143" fmla="*/ 631 h 818"/>
                  <a:gd name="T144" fmla="+- 0 2776 2173"/>
                  <a:gd name="T145" fmla="*/ T144 w 847"/>
                  <a:gd name="T146" fmla="+- 0 662 -154"/>
                  <a:gd name="T147" fmla="*/ 662 h 818"/>
                  <a:gd name="T148" fmla="+- 0 2795 2173"/>
                  <a:gd name="T149" fmla="*/ T148 w 847"/>
                  <a:gd name="T150" fmla="+- 0 662 -154"/>
                  <a:gd name="T151" fmla="*/ 662 h 818"/>
                  <a:gd name="T152" fmla="+- 0 2816 2173"/>
                  <a:gd name="T153" fmla="*/ T152 w 847"/>
                  <a:gd name="T154" fmla="+- 0 610 -154"/>
                  <a:gd name="T155" fmla="*/ 610 h 818"/>
                  <a:gd name="T156" fmla="+- 0 2819 2173"/>
                  <a:gd name="T157" fmla="*/ T156 w 847"/>
                  <a:gd name="T158" fmla="+- 0 608 -154"/>
                  <a:gd name="T159" fmla="*/ 608 h 818"/>
                  <a:gd name="T160" fmla="+- 0 2835 2173"/>
                  <a:gd name="T161" fmla="*/ T160 w 847"/>
                  <a:gd name="T162" fmla="+- 0 607 -154"/>
                  <a:gd name="T163" fmla="*/ 607 h 818"/>
                  <a:gd name="T164" fmla="+- 0 2867 2173"/>
                  <a:gd name="T165" fmla="*/ T164 w 847"/>
                  <a:gd name="T166" fmla="+- 0 590 -154"/>
                  <a:gd name="T167" fmla="*/ 590 h 818"/>
                  <a:gd name="T168" fmla="+- 0 2881 2173"/>
                  <a:gd name="T169" fmla="*/ T168 w 847"/>
                  <a:gd name="T170" fmla="+- 0 568 -154"/>
                  <a:gd name="T171" fmla="*/ 568 h 818"/>
                  <a:gd name="T172" fmla="+- 0 2884 2173"/>
                  <a:gd name="T173" fmla="*/ T172 w 847"/>
                  <a:gd name="T174" fmla="+- 0 539 -154"/>
                  <a:gd name="T175" fmla="*/ 539 h 818"/>
                  <a:gd name="T176" fmla="+- 0 2915 2173"/>
                  <a:gd name="T177" fmla="*/ T176 w 847"/>
                  <a:gd name="T178" fmla="+- 0 535 -154"/>
                  <a:gd name="T179" fmla="*/ 535 h 818"/>
                  <a:gd name="T180" fmla="+- 0 2943 2173"/>
                  <a:gd name="T181" fmla="*/ T180 w 847"/>
                  <a:gd name="T182" fmla="+- 0 512 -154"/>
                  <a:gd name="T183" fmla="*/ 512 h 818"/>
                  <a:gd name="T184" fmla="+- 0 2952 2173"/>
                  <a:gd name="T185" fmla="*/ T184 w 847"/>
                  <a:gd name="T186" fmla="+- 0 486 -154"/>
                  <a:gd name="T187" fmla="*/ 486 h 818"/>
                  <a:gd name="T188" fmla="+- 0 2953 2173"/>
                  <a:gd name="T189" fmla="*/ T188 w 847"/>
                  <a:gd name="T190" fmla="+- 0 472 -154"/>
                  <a:gd name="T191" fmla="*/ 472 h 818"/>
                  <a:gd name="T192" fmla="+- 0 2959 2173"/>
                  <a:gd name="T193" fmla="*/ T192 w 847"/>
                  <a:gd name="T194" fmla="+- 0 472 -154"/>
                  <a:gd name="T195" fmla="*/ 472 h 818"/>
                  <a:gd name="T196" fmla="+- 0 2993 2173"/>
                  <a:gd name="T197" fmla="*/ T196 w 847"/>
                  <a:gd name="T198" fmla="+- 0 462 -154"/>
                  <a:gd name="T199" fmla="*/ 462 h 818"/>
                  <a:gd name="T200" fmla="+- 0 3017 2173"/>
                  <a:gd name="T201" fmla="*/ T200 w 847"/>
                  <a:gd name="T202" fmla="+- 0 432 -154"/>
                  <a:gd name="T203" fmla="*/ 432 h 81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Lst>
                <a:rect l="0" t="0" r="r" b="b"/>
                <a:pathLst>
                  <a:path w="847" h="818">
                    <a:moveTo>
                      <a:pt x="168" y="291"/>
                    </a:moveTo>
                    <a:lnTo>
                      <a:pt x="165" y="277"/>
                    </a:lnTo>
                    <a:lnTo>
                      <a:pt x="157" y="266"/>
                    </a:lnTo>
                    <a:lnTo>
                      <a:pt x="146" y="258"/>
                    </a:lnTo>
                    <a:lnTo>
                      <a:pt x="132" y="255"/>
                    </a:lnTo>
                    <a:lnTo>
                      <a:pt x="118" y="258"/>
                    </a:lnTo>
                    <a:lnTo>
                      <a:pt x="106" y="266"/>
                    </a:lnTo>
                    <a:lnTo>
                      <a:pt x="99" y="277"/>
                    </a:lnTo>
                    <a:lnTo>
                      <a:pt x="96" y="291"/>
                    </a:lnTo>
                    <a:lnTo>
                      <a:pt x="99" y="305"/>
                    </a:lnTo>
                    <a:lnTo>
                      <a:pt x="106" y="317"/>
                    </a:lnTo>
                    <a:lnTo>
                      <a:pt x="118" y="324"/>
                    </a:lnTo>
                    <a:lnTo>
                      <a:pt x="132" y="327"/>
                    </a:lnTo>
                    <a:lnTo>
                      <a:pt x="146" y="324"/>
                    </a:lnTo>
                    <a:lnTo>
                      <a:pt x="157" y="317"/>
                    </a:lnTo>
                    <a:lnTo>
                      <a:pt x="165" y="305"/>
                    </a:lnTo>
                    <a:lnTo>
                      <a:pt x="168" y="291"/>
                    </a:lnTo>
                    <a:moveTo>
                      <a:pt x="475" y="158"/>
                    </a:moveTo>
                    <a:lnTo>
                      <a:pt x="355" y="38"/>
                    </a:lnTo>
                    <a:lnTo>
                      <a:pt x="337" y="19"/>
                    </a:lnTo>
                    <a:lnTo>
                      <a:pt x="312" y="4"/>
                    </a:lnTo>
                    <a:lnTo>
                      <a:pt x="282" y="0"/>
                    </a:lnTo>
                    <a:lnTo>
                      <a:pt x="252" y="7"/>
                    </a:lnTo>
                    <a:lnTo>
                      <a:pt x="224" y="26"/>
                    </a:lnTo>
                    <a:lnTo>
                      <a:pt x="27" y="224"/>
                    </a:lnTo>
                    <a:lnTo>
                      <a:pt x="8" y="251"/>
                    </a:lnTo>
                    <a:lnTo>
                      <a:pt x="0" y="282"/>
                    </a:lnTo>
                    <a:lnTo>
                      <a:pt x="4" y="311"/>
                    </a:lnTo>
                    <a:lnTo>
                      <a:pt x="20" y="336"/>
                    </a:lnTo>
                    <a:lnTo>
                      <a:pt x="189" y="507"/>
                    </a:lnTo>
                    <a:lnTo>
                      <a:pt x="194" y="509"/>
                    </a:lnTo>
                    <a:lnTo>
                      <a:pt x="203" y="509"/>
                    </a:lnTo>
                    <a:lnTo>
                      <a:pt x="208" y="507"/>
                    </a:lnTo>
                    <a:lnTo>
                      <a:pt x="220" y="496"/>
                    </a:lnTo>
                    <a:lnTo>
                      <a:pt x="220" y="484"/>
                    </a:lnTo>
                    <a:lnTo>
                      <a:pt x="47" y="309"/>
                    </a:lnTo>
                    <a:lnTo>
                      <a:pt x="40" y="297"/>
                    </a:lnTo>
                    <a:lnTo>
                      <a:pt x="39" y="282"/>
                    </a:lnTo>
                    <a:lnTo>
                      <a:pt x="43" y="266"/>
                    </a:lnTo>
                    <a:lnTo>
                      <a:pt x="54" y="251"/>
                    </a:lnTo>
                    <a:lnTo>
                      <a:pt x="252" y="54"/>
                    </a:lnTo>
                    <a:lnTo>
                      <a:pt x="266" y="43"/>
                    </a:lnTo>
                    <a:lnTo>
                      <a:pt x="282" y="38"/>
                    </a:lnTo>
                    <a:lnTo>
                      <a:pt x="297" y="39"/>
                    </a:lnTo>
                    <a:lnTo>
                      <a:pt x="310" y="47"/>
                    </a:lnTo>
                    <a:lnTo>
                      <a:pt x="448" y="185"/>
                    </a:lnTo>
                    <a:lnTo>
                      <a:pt x="460" y="185"/>
                    </a:lnTo>
                    <a:lnTo>
                      <a:pt x="475" y="170"/>
                    </a:lnTo>
                    <a:lnTo>
                      <a:pt x="475" y="158"/>
                    </a:lnTo>
                    <a:moveTo>
                      <a:pt x="847" y="560"/>
                    </a:moveTo>
                    <a:lnTo>
                      <a:pt x="840" y="533"/>
                    </a:lnTo>
                    <a:lnTo>
                      <a:pt x="823" y="509"/>
                    </a:lnTo>
                    <a:lnTo>
                      <a:pt x="777" y="462"/>
                    </a:lnTo>
                    <a:lnTo>
                      <a:pt x="764" y="462"/>
                    </a:lnTo>
                    <a:lnTo>
                      <a:pt x="749" y="477"/>
                    </a:lnTo>
                    <a:lnTo>
                      <a:pt x="749" y="489"/>
                    </a:lnTo>
                    <a:lnTo>
                      <a:pt x="796" y="536"/>
                    </a:lnTo>
                    <a:lnTo>
                      <a:pt x="804" y="548"/>
                    </a:lnTo>
                    <a:lnTo>
                      <a:pt x="808" y="560"/>
                    </a:lnTo>
                    <a:lnTo>
                      <a:pt x="808" y="572"/>
                    </a:lnTo>
                    <a:lnTo>
                      <a:pt x="802" y="581"/>
                    </a:lnTo>
                    <a:lnTo>
                      <a:pt x="798" y="586"/>
                    </a:lnTo>
                    <a:lnTo>
                      <a:pt x="791" y="588"/>
                    </a:lnTo>
                    <a:lnTo>
                      <a:pt x="774" y="587"/>
                    </a:lnTo>
                    <a:lnTo>
                      <a:pt x="765" y="582"/>
                    </a:lnTo>
                    <a:lnTo>
                      <a:pt x="711" y="528"/>
                    </a:lnTo>
                    <a:lnTo>
                      <a:pt x="698" y="528"/>
                    </a:lnTo>
                    <a:lnTo>
                      <a:pt x="697" y="530"/>
                    </a:lnTo>
                    <a:lnTo>
                      <a:pt x="690" y="537"/>
                    </a:lnTo>
                    <a:lnTo>
                      <a:pt x="683" y="543"/>
                    </a:lnTo>
                    <a:lnTo>
                      <a:pt x="682" y="545"/>
                    </a:lnTo>
                    <a:lnTo>
                      <a:pt x="682" y="557"/>
                    </a:lnTo>
                    <a:lnTo>
                      <a:pt x="735" y="611"/>
                    </a:lnTo>
                    <a:lnTo>
                      <a:pt x="740" y="621"/>
                    </a:lnTo>
                    <a:lnTo>
                      <a:pt x="742" y="637"/>
                    </a:lnTo>
                    <a:lnTo>
                      <a:pt x="739" y="644"/>
                    </a:lnTo>
                    <a:lnTo>
                      <a:pt x="735" y="649"/>
                    </a:lnTo>
                    <a:lnTo>
                      <a:pt x="725" y="655"/>
                    </a:lnTo>
                    <a:lnTo>
                      <a:pt x="713" y="655"/>
                    </a:lnTo>
                    <a:lnTo>
                      <a:pt x="701" y="651"/>
                    </a:lnTo>
                    <a:lnTo>
                      <a:pt x="690" y="643"/>
                    </a:lnTo>
                    <a:lnTo>
                      <a:pt x="643" y="596"/>
                    </a:lnTo>
                    <a:lnTo>
                      <a:pt x="631" y="596"/>
                    </a:lnTo>
                    <a:lnTo>
                      <a:pt x="616" y="611"/>
                    </a:lnTo>
                    <a:lnTo>
                      <a:pt x="614" y="613"/>
                    </a:lnTo>
                    <a:lnTo>
                      <a:pt x="614" y="625"/>
                    </a:lnTo>
                    <a:lnTo>
                      <a:pt x="668" y="679"/>
                    </a:lnTo>
                    <a:lnTo>
                      <a:pt x="672" y="688"/>
                    </a:lnTo>
                    <a:lnTo>
                      <a:pt x="674" y="705"/>
                    </a:lnTo>
                    <a:lnTo>
                      <a:pt x="671" y="712"/>
                    </a:lnTo>
                    <a:lnTo>
                      <a:pt x="662" y="722"/>
                    </a:lnTo>
                    <a:lnTo>
                      <a:pt x="655" y="724"/>
                    </a:lnTo>
                    <a:lnTo>
                      <a:pt x="638" y="722"/>
                    </a:lnTo>
                    <a:lnTo>
                      <a:pt x="629" y="718"/>
                    </a:lnTo>
                    <a:lnTo>
                      <a:pt x="575" y="664"/>
                    </a:lnTo>
                    <a:lnTo>
                      <a:pt x="563" y="664"/>
                    </a:lnTo>
                    <a:lnTo>
                      <a:pt x="561" y="666"/>
                    </a:lnTo>
                    <a:lnTo>
                      <a:pt x="550" y="677"/>
                    </a:lnTo>
                    <a:lnTo>
                      <a:pt x="548" y="679"/>
                    </a:lnTo>
                    <a:lnTo>
                      <a:pt x="546" y="681"/>
                    </a:lnTo>
                    <a:lnTo>
                      <a:pt x="546" y="693"/>
                    </a:lnTo>
                    <a:lnTo>
                      <a:pt x="593" y="740"/>
                    </a:lnTo>
                    <a:lnTo>
                      <a:pt x="601" y="751"/>
                    </a:lnTo>
                    <a:lnTo>
                      <a:pt x="605" y="764"/>
                    </a:lnTo>
                    <a:lnTo>
                      <a:pt x="604" y="775"/>
                    </a:lnTo>
                    <a:lnTo>
                      <a:pt x="599" y="785"/>
                    </a:lnTo>
                    <a:lnTo>
                      <a:pt x="591" y="792"/>
                    </a:lnTo>
                    <a:lnTo>
                      <a:pt x="591" y="805"/>
                    </a:lnTo>
                    <a:lnTo>
                      <a:pt x="603" y="816"/>
                    </a:lnTo>
                    <a:lnTo>
                      <a:pt x="607" y="818"/>
                    </a:lnTo>
                    <a:lnTo>
                      <a:pt x="617" y="818"/>
                    </a:lnTo>
                    <a:lnTo>
                      <a:pt x="622" y="816"/>
                    </a:lnTo>
                    <a:lnTo>
                      <a:pt x="626" y="812"/>
                    </a:lnTo>
                    <a:lnTo>
                      <a:pt x="640" y="790"/>
                    </a:lnTo>
                    <a:lnTo>
                      <a:pt x="643" y="764"/>
                    </a:lnTo>
                    <a:lnTo>
                      <a:pt x="643" y="761"/>
                    </a:lnTo>
                    <a:lnTo>
                      <a:pt x="644" y="762"/>
                    </a:lnTo>
                    <a:lnTo>
                      <a:pt x="646" y="762"/>
                    </a:lnTo>
                    <a:lnTo>
                      <a:pt x="648" y="762"/>
                    </a:lnTo>
                    <a:lnTo>
                      <a:pt x="650" y="762"/>
                    </a:lnTo>
                    <a:lnTo>
                      <a:pt x="662" y="761"/>
                    </a:lnTo>
                    <a:lnTo>
                      <a:pt x="674" y="757"/>
                    </a:lnTo>
                    <a:lnTo>
                      <a:pt x="685" y="752"/>
                    </a:lnTo>
                    <a:lnTo>
                      <a:pt x="694" y="744"/>
                    </a:lnTo>
                    <a:lnTo>
                      <a:pt x="702" y="734"/>
                    </a:lnTo>
                    <a:lnTo>
                      <a:pt x="707" y="724"/>
                    </a:lnTo>
                    <a:lnTo>
                      <a:pt x="708" y="722"/>
                    </a:lnTo>
                    <a:lnTo>
                      <a:pt x="711" y="708"/>
                    </a:lnTo>
                    <a:lnTo>
                      <a:pt x="711" y="694"/>
                    </a:lnTo>
                    <a:lnTo>
                      <a:pt x="711" y="693"/>
                    </a:lnTo>
                    <a:lnTo>
                      <a:pt x="718" y="694"/>
                    </a:lnTo>
                    <a:lnTo>
                      <a:pt x="730" y="693"/>
                    </a:lnTo>
                    <a:lnTo>
                      <a:pt x="742" y="689"/>
                    </a:lnTo>
                    <a:lnTo>
                      <a:pt x="752" y="684"/>
                    </a:lnTo>
                    <a:lnTo>
                      <a:pt x="762" y="676"/>
                    </a:lnTo>
                    <a:lnTo>
                      <a:pt x="770" y="666"/>
                    </a:lnTo>
                    <a:lnTo>
                      <a:pt x="775" y="655"/>
                    </a:lnTo>
                    <a:lnTo>
                      <a:pt x="776" y="654"/>
                    </a:lnTo>
                    <a:lnTo>
                      <a:pt x="779" y="640"/>
                    </a:lnTo>
                    <a:lnTo>
                      <a:pt x="779" y="626"/>
                    </a:lnTo>
                    <a:lnTo>
                      <a:pt x="780" y="626"/>
                    </a:lnTo>
                    <a:lnTo>
                      <a:pt x="782" y="626"/>
                    </a:lnTo>
                    <a:lnTo>
                      <a:pt x="784" y="626"/>
                    </a:lnTo>
                    <a:lnTo>
                      <a:pt x="786" y="626"/>
                    </a:lnTo>
                    <a:lnTo>
                      <a:pt x="798" y="625"/>
                    </a:lnTo>
                    <a:lnTo>
                      <a:pt x="810" y="622"/>
                    </a:lnTo>
                    <a:lnTo>
                      <a:pt x="820" y="616"/>
                    </a:lnTo>
                    <a:lnTo>
                      <a:pt x="830" y="608"/>
                    </a:lnTo>
                    <a:lnTo>
                      <a:pt x="842" y="588"/>
                    </a:lnTo>
                    <a:lnTo>
                      <a:pt x="844" y="586"/>
                    </a:lnTo>
                    <a:lnTo>
                      <a:pt x="847" y="560"/>
                    </a:lnTo>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pic>
            <p:nvPicPr>
              <p:cNvPr id="5137"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5" y="335"/>
                <a:ext cx="377" cy="377"/>
              </a:xfrm>
              <a:prstGeom prst="rect">
                <a:avLst/>
              </a:prstGeom>
              <a:noFill/>
              <a:extLst>
                <a:ext uri="{909E8E84-426E-40DD-AFC4-6F175D3DCCD1}">
                  <a14:hiddenFill xmlns:a14="http://schemas.microsoft.com/office/drawing/2010/main">
                    <a:solidFill>
                      <a:srgbClr val="FFFFFF"/>
                    </a:solidFill>
                  </a14:hiddenFill>
                </a:ext>
              </a:extLst>
            </p:spPr>
          </p:pic>
          <p:pic>
            <p:nvPicPr>
              <p:cNvPr id="5138"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7" y="-128"/>
                <a:ext cx="375" cy="389"/>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19"/>
              <p:cNvSpPr>
                <a:spLocks/>
              </p:cNvSpPr>
              <p:nvPr/>
            </p:nvSpPr>
            <p:spPr bwMode="auto">
              <a:xfrm>
                <a:off x="2576" y="-20"/>
                <a:ext cx="490" cy="436"/>
              </a:xfrm>
              <a:custGeom>
                <a:avLst/>
                <a:gdLst>
                  <a:gd name="T0" fmla="+- 0 2756 2577"/>
                  <a:gd name="T1" fmla="*/ T0 w 490"/>
                  <a:gd name="T2" fmla="+- 0 -12 -20"/>
                  <a:gd name="T3" fmla="*/ -12 h 436"/>
                  <a:gd name="T4" fmla="+- 0 2579 2577"/>
                  <a:gd name="T5" fmla="*/ T4 w 490"/>
                  <a:gd name="T6" fmla="+- 0 137 -20"/>
                  <a:gd name="T7" fmla="*/ 137 h 436"/>
                  <a:gd name="T8" fmla="+- 0 2620 2577"/>
                  <a:gd name="T9" fmla="*/ T8 w 490"/>
                  <a:gd name="T10" fmla="+- 0 408 -20"/>
                  <a:gd name="T11" fmla="*/ 408 h 436"/>
                  <a:gd name="T12" fmla="+- 0 2640 2577"/>
                  <a:gd name="T13" fmla="*/ T12 w 490"/>
                  <a:gd name="T14" fmla="+- 0 416 -20"/>
                  <a:gd name="T15" fmla="*/ 416 h 436"/>
                  <a:gd name="T16" fmla="+- 0 2667 2577"/>
                  <a:gd name="T17" fmla="*/ T16 w 490"/>
                  <a:gd name="T18" fmla="+- 0 415 -20"/>
                  <a:gd name="T19" fmla="*/ 415 h 436"/>
                  <a:gd name="T20" fmla="+- 0 2724 2577"/>
                  <a:gd name="T21" fmla="*/ T20 w 490"/>
                  <a:gd name="T22" fmla="+- 0 398 -20"/>
                  <a:gd name="T23" fmla="*/ 398 h 436"/>
                  <a:gd name="T24" fmla="+- 0 2750 2577"/>
                  <a:gd name="T25" fmla="*/ T24 w 490"/>
                  <a:gd name="T26" fmla="+- 0 377 -20"/>
                  <a:gd name="T27" fmla="*/ 377 h 436"/>
                  <a:gd name="T28" fmla="+- 0 2617 2577"/>
                  <a:gd name="T29" fmla="*/ T28 w 490"/>
                  <a:gd name="T30" fmla="+- 0 154 -20"/>
                  <a:gd name="T31" fmla="*/ 154 h 436"/>
                  <a:gd name="T32" fmla="+- 0 2769 2577"/>
                  <a:gd name="T33" fmla="*/ T32 w 490"/>
                  <a:gd name="T34" fmla="+- 0 24 -20"/>
                  <a:gd name="T35" fmla="*/ 24 h 436"/>
                  <a:gd name="T36" fmla="+- 0 2876 2577"/>
                  <a:gd name="T37" fmla="*/ T36 w 490"/>
                  <a:gd name="T38" fmla="+- 0 19 -20"/>
                  <a:gd name="T39" fmla="*/ 19 h 436"/>
                  <a:gd name="T40" fmla="+- 0 2835 2577"/>
                  <a:gd name="T41" fmla="*/ T40 w 490"/>
                  <a:gd name="T42" fmla="+- 0 -12 -20"/>
                  <a:gd name="T43" fmla="*/ -12 h 436"/>
                  <a:gd name="T44" fmla="+- 0 2789 2577"/>
                  <a:gd name="T45" fmla="*/ T44 w 490"/>
                  <a:gd name="T46" fmla="+- 0 149 -20"/>
                  <a:gd name="T47" fmla="*/ 149 h 436"/>
                  <a:gd name="T48" fmla="+- 0 2759 2577"/>
                  <a:gd name="T49" fmla="*/ T48 w 490"/>
                  <a:gd name="T50" fmla="+- 0 164 -20"/>
                  <a:gd name="T51" fmla="*/ 164 h 436"/>
                  <a:gd name="T52" fmla="+- 0 2719 2577"/>
                  <a:gd name="T53" fmla="*/ T52 w 490"/>
                  <a:gd name="T54" fmla="+- 0 233 -20"/>
                  <a:gd name="T55" fmla="*/ 233 h 436"/>
                  <a:gd name="T56" fmla="+- 0 2729 2577"/>
                  <a:gd name="T57" fmla="*/ T56 w 490"/>
                  <a:gd name="T58" fmla="+- 0 315 -20"/>
                  <a:gd name="T59" fmla="*/ 315 h 436"/>
                  <a:gd name="T60" fmla="+- 0 2726 2577"/>
                  <a:gd name="T61" fmla="*/ T60 w 490"/>
                  <a:gd name="T62" fmla="+- 0 343 -20"/>
                  <a:gd name="T63" fmla="*/ 343 h 436"/>
                  <a:gd name="T64" fmla="+- 0 2706 2577"/>
                  <a:gd name="T65" fmla="*/ T64 w 490"/>
                  <a:gd name="T66" fmla="+- 0 364 -20"/>
                  <a:gd name="T67" fmla="*/ 364 h 436"/>
                  <a:gd name="T68" fmla="+- 0 2671 2577"/>
                  <a:gd name="T69" fmla="*/ T68 w 490"/>
                  <a:gd name="T70" fmla="+- 0 376 -20"/>
                  <a:gd name="T71" fmla="*/ 376 h 436"/>
                  <a:gd name="T72" fmla="+- 0 2750 2577"/>
                  <a:gd name="T73" fmla="*/ T72 w 490"/>
                  <a:gd name="T74" fmla="+- 0 377 -20"/>
                  <a:gd name="T75" fmla="*/ 377 h 436"/>
                  <a:gd name="T76" fmla="+- 0 2766 2577"/>
                  <a:gd name="T77" fmla="*/ T76 w 490"/>
                  <a:gd name="T78" fmla="+- 0 338 -20"/>
                  <a:gd name="T79" fmla="*/ 338 h 436"/>
                  <a:gd name="T80" fmla="+- 0 2762 2577"/>
                  <a:gd name="T81" fmla="*/ T80 w 490"/>
                  <a:gd name="T82" fmla="+- 0 288 -20"/>
                  <a:gd name="T83" fmla="*/ 288 h 436"/>
                  <a:gd name="T84" fmla="+- 0 2762 2577"/>
                  <a:gd name="T85" fmla="*/ T84 w 490"/>
                  <a:gd name="T86" fmla="+- 0 217 -20"/>
                  <a:gd name="T87" fmla="*/ 217 h 436"/>
                  <a:gd name="T88" fmla="+- 0 2793 2577"/>
                  <a:gd name="T89" fmla="*/ T88 w 490"/>
                  <a:gd name="T90" fmla="+- 0 189 -20"/>
                  <a:gd name="T91" fmla="*/ 189 h 436"/>
                  <a:gd name="T92" fmla="+- 0 2808 2577"/>
                  <a:gd name="T93" fmla="*/ T92 w 490"/>
                  <a:gd name="T94" fmla="+- 0 174 -20"/>
                  <a:gd name="T95" fmla="*/ 174 h 436"/>
                  <a:gd name="T96" fmla="+- 0 2789 2577"/>
                  <a:gd name="T97" fmla="*/ T96 w 490"/>
                  <a:gd name="T98" fmla="+- 0 149 -20"/>
                  <a:gd name="T99" fmla="*/ 149 h 436"/>
                  <a:gd name="T100" fmla="+- 0 2794 2577"/>
                  <a:gd name="T101" fmla="*/ T100 w 490"/>
                  <a:gd name="T102" fmla="+- 0 19 -20"/>
                  <a:gd name="T103" fmla="*/ 19 h 436"/>
                  <a:gd name="T104" fmla="+- 0 2840 2577"/>
                  <a:gd name="T105" fmla="*/ T104 w 490"/>
                  <a:gd name="T106" fmla="+- 0 38 -20"/>
                  <a:gd name="T107" fmla="*/ 38 h 436"/>
                  <a:gd name="T108" fmla="+- 0 3021 2577"/>
                  <a:gd name="T109" fmla="*/ T108 w 490"/>
                  <a:gd name="T110" fmla="+- 0 224 -20"/>
                  <a:gd name="T111" fmla="*/ 224 h 436"/>
                  <a:gd name="T112" fmla="+- 0 3028 2577"/>
                  <a:gd name="T113" fmla="*/ T112 w 490"/>
                  <a:gd name="T114" fmla="+- 0 248 -20"/>
                  <a:gd name="T115" fmla="*/ 248 h 436"/>
                  <a:gd name="T116" fmla="+- 0 3025 2577"/>
                  <a:gd name="T117" fmla="*/ T116 w 490"/>
                  <a:gd name="T118" fmla="+- 0 276 -20"/>
                  <a:gd name="T119" fmla="*/ 276 h 436"/>
                  <a:gd name="T120" fmla="+- 0 3012 2577"/>
                  <a:gd name="T121" fmla="*/ T120 w 490"/>
                  <a:gd name="T122" fmla="+- 0 301 -20"/>
                  <a:gd name="T123" fmla="*/ 301 h 436"/>
                  <a:gd name="T124" fmla="+- 0 2991 2577"/>
                  <a:gd name="T125" fmla="*/ T124 w 490"/>
                  <a:gd name="T126" fmla="+- 0 319 -20"/>
                  <a:gd name="T127" fmla="*/ 319 h 436"/>
                  <a:gd name="T128" fmla="+- 0 2998 2577"/>
                  <a:gd name="T129" fmla="*/ T128 w 490"/>
                  <a:gd name="T130" fmla="+- 0 349 -20"/>
                  <a:gd name="T131" fmla="*/ 349 h 436"/>
                  <a:gd name="T132" fmla="+- 0 3026 2577"/>
                  <a:gd name="T133" fmla="*/ T132 w 490"/>
                  <a:gd name="T134" fmla="+- 0 343 -20"/>
                  <a:gd name="T135" fmla="*/ 343 h 436"/>
                  <a:gd name="T136" fmla="+- 0 3028 2577"/>
                  <a:gd name="T137" fmla="*/ T136 w 490"/>
                  <a:gd name="T138" fmla="+- 0 342 -20"/>
                  <a:gd name="T139" fmla="*/ 342 h 436"/>
                  <a:gd name="T140" fmla="+- 0 3053 2577"/>
                  <a:gd name="T141" fmla="*/ T140 w 490"/>
                  <a:gd name="T142" fmla="+- 0 307 -20"/>
                  <a:gd name="T143" fmla="*/ 307 h 436"/>
                  <a:gd name="T144" fmla="+- 0 3066 2577"/>
                  <a:gd name="T145" fmla="*/ T144 w 490"/>
                  <a:gd name="T146" fmla="+- 0 267 -20"/>
                  <a:gd name="T147" fmla="*/ 267 h 436"/>
                  <a:gd name="T148" fmla="+- 0 3062 2577"/>
                  <a:gd name="T149" fmla="*/ T148 w 490"/>
                  <a:gd name="T150" fmla="+- 0 223 -20"/>
                  <a:gd name="T151" fmla="*/ 223 h 436"/>
                  <a:gd name="T152" fmla="+- 0 3042 2577"/>
                  <a:gd name="T153" fmla="*/ T152 w 490"/>
                  <a:gd name="T154" fmla="+- 0 188 -20"/>
                  <a:gd name="T155" fmla="*/ 188 h 4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490" h="436">
                    <a:moveTo>
                      <a:pt x="219" y="0"/>
                    </a:moveTo>
                    <a:lnTo>
                      <a:pt x="179" y="8"/>
                    </a:lnTo>
                    <a:lnTo>
                      <a:pt x="142" y="31"/>
                    </a:lnTo>
                    <a:lnTo>
                      <a:pt x="2" y="157"/>
                    </a:lnTo>
                    <a:lnTo>
                      <a:pt x="0" y="164"/>
                    </a:lnTo>
                    <a:lnTo>
                      <a:pt x="43" y="428"/>
                    </a:lnTo>
                    <a:lnTo>
                      <a:pt x="50" y="435"/>
                    </a:lnTo>
                    <a:lnTo>
                      <a:pt x="63" y="436"/>
                    </a:lnTo>
                    <a:lnTo>
                      <a:pt x="69" y="436"/>
                    </a:lnTo>
                    <a:lnTo>
                      <a:pt x="90" y="435"/>
                    </a:lnTo>
                    <a:lnTo>
                      <a:pt x="118" y="430"/>
                    </a:lnTo>
                    <a:lnTo>
                      <a:pt x="147" y="418"/>
                    </a:lnTo>
                    <a:lnTo>
                      <a:pt x="172" y="398"/>
                    </a:lnTo>
                    <a:lnTo>
                      <a:pt x="173" y="397"/>
                    </a:lnTo>
                    <a:lnTo>
                      <a:pt x="77" y="397"/>
                    </a:lnTo>
                    <a:lnTo>
                      <a:pt x="40" y="174"/>
                    </a:lnTo>
                    <a:lnTo>
                      <a:pt x="168" y="59"/>
                    </a:lnTo>
                    <a:lnTo>
                      <a:pt x="192" y="44"/>
                    </a:lnTo>
                    <a:lnTo>
                      <a:pt x="217" y="39"/>
                    </a:lnTo>
                    <a:lnTo>
                      <a:pt x="299" y="39"/>
                    </a:lnTo>
                    <a:lnTo>
                      <a:pt x="291" y="31"/>
                    </a:lnTo>
                    <a:lnTo>
                      <a:pt x="258" y="8"/>
                    </a:lnTo>
                    <a:lnTo>
                      <a:pt x="219" y="0"/>
                    </a:lnTo>
                    <a:close/>
                    <a:moveTo>
                      <a:pt x="212" y="169"/>
                    </a:moveTo>
                    <a:lnTo>
                      <a:pt x="203" y="173"/>
                    </a:lnTo>
                    <a:lnTo>
                      <a:pt x="182" y="184"/>
                    </a:lnTo>
                    <a:lnTo>
                      <a:pt x="157" y="209"/>
                    </a:lnTo>
                    <a:lnTo>
                      <a:pt x="142" y="253"/>
                    </a:lnTo>
                    <a:lnTo>
                      <a:pt x="148" y="318"/>
                    </a:lnTo>
                    <a:lnTo>
                      <a:pt x="152" y="335"/>
                    </a:lnTo>
                    <a:lnTo>
                      <a:pt x="152" y="350"/>
                    </a:lnTo>
                    <a:lnTo>
                      <a:pt x="149" y="363"/>
                    </a:lnTo>
                    <a:lnTo>
                      <a:pt x="143" y="373"/>
                    </a:lnTo>
                    <a:lnTo>
                      <a:pt x="129" y="384"/>
                    </a:lnTo>
                    <a:lnTo>
                      <a:pt x="112" y="391"/>
                    </a:lnTo>
                    <a:lnTo>
                      <a:pt x="94" y="396"/>
                    </a:lnTo>
                    <a:lnTo>
                      <a:pt x="77" y="397"/>
                    </a:lnTo>
                    <a:lnTo>
                      <a:pt x="173" y="397"/>
                    </a:lnTo>
                    <a:lnTo>
                      <a:pt x="184" y="379"/>
                    </a:lnTo>
                    <a:lnTo>
                      <a:pt x="189" y="358"/>
                    </a:lnTo>
                    <a:lnTo>
                      <a:pt x="190" y="335"/>
                    </a:lnTo>
                    <a:lnTo>
                      <a:pt x="185" y="308"/>
                    </a:lnTo>
                    <a:lnTo>
                      <a:pt x="179" y="266"/>
                    </a:lnTo>
                    <a:lnTo>
                      <a:pt x="185" y="237"/>
                    </a:lnTo>
                    <a:lnTo>
                      <a:pt x="199" y="219"/>
                    </a:lnTo>
                    <a:lnTo>
                      <a:pt x="216" y="209"/>
                    </a:lnTo>
                    <a:lnTo>
                      <a:pt x="226" y="205"/>
                    </a:lnTo>
                    <a:lnTo>
                      <a:pt x="231" y="194"/>
                    </a:lnTo>
                    <a:lnTo>
                      <a:pt x="224" y="174"/>
                    </a:lnTo>
                    <a:lnTo>
                      <a:pt x="212" y="169"/>
                    </a:lnTo>
                    <a:close/>
                    <a:moveTo>
                      <a:pt x="299" y="39"/>
                    </a:moveTo>
                    <a:lnTo>
                      <a:pt x="217" y="39"/>
                    </a:lnTo>
                    <a:lnTo>
                      <a:pt x="242" y="43"/>
                    </a:lnTo>
                    <a:lnTo>
                      <a:pt x="263" y="58"/>
                    </a:lnTo>
                    <a:lnTo>
                      <a:pt x="437" y="234"/>
                    </a:lnTo>
                    <a:lnTo>
                      <a:pt x="444" y="244"/>
                    </a:lnTo>
                    <a:lnTo>
                      <a:pt x="449" y="255"/>
                    </a:lnTo>
                    <a:lnTo>
                      <a:pt x="451" y="268"/>
                    </a:lnTo>
                    <a:lnTo>
                      <a:pt x="451" y="282"/>
                    </a:lnTo>
                    <a:lnTo>
                      <a:pt x="448" y="296"/>
                    </a:lnTo>
                    <a:lnTo>
                      <a:pt x="443" y="309"/>
                    </a:lnTo>
                    <a:lnTo>
                      <a:pt x="435" y="321"/>
                    </a:lnTo>
                    <a:lnTo>
                      <a:pt x="426" y="332"/>
                    </a:lnTo>
                    <a:lnTo>
                      <a:pt x="414" y="339"/>
                    </a:lnTo>
                    <a:lnTo>
                      <a:pt x="411" y="351"/>
                    </a:lnTo>
                    <a:lnTo>
                      <a:pt x="421" y="369"/>
                    </a:lnTo>
                    <a:lnTo>
                      <a:pt x="433" y="372"/>
                    </a:lnTo>
                    <a:lnTo>
                      <a:pt x="449" y="363"/>
                    </a:lnTo>
                    <a:lnTo>
                      <a:pt x="450" y="363"/>
                    </a:lnTo>
                    <a:lnTo>
                      <a:pt x="451" y="362"/>
                    </a:lnTo>
                    <a:lnTo>
                      <a:pt x="465" y="346"/>
                    </a:lnTo>
                    <a:lnTo>
                      <a:pt x="476" y="327"/>
                    </a:lnTo>
                    <a:lnTo>
                      <a:pt x="484" y="307"/>
                    </a:lnTo>
                    <a:lnTo>
                      <a:pt x="489" y="287"/>
                    </a:lnTo>
                    <a:lnTo>
                      <a:pt x="489" y="264"/>
                    </a:lnTo>
                    <a:lnTo>
                      <a:pt x="485" y="243"/>
                    </a:lnTo>
                    <a:lnTo>
                      <a:pt x="477" y="225"/>
                    </a:lnTo>
                    <a:lnTo>
                      <a:pt x="465" y="208"/>
                    </a:lnTo>
                    <a:lnTo>
                      <a:pt x="299" y="39"/>
                    </a:lnTo>
                    <a:close/>
                  </a:path>
                </a:pathLst>
              </a:custGeom>
              <a:solidFill>
                <a:srgbClr val="5859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grpSp>
        <p:sp>
          <p:nvSpPr>
            <p:cNvPr id="22" name="TextBox 21"/>
            <p:cNvSpPr txBox="1"/>
            <p:nvPr/>
          </p:nvSpPr>
          <p:spPr>
            <a:xfrm>
              <a:off x="2387792" y="5305575"/>
              <a:ext cx="920445" cy="338554"/>
            </a:xfrm>
            <a:prstGeom prst="rect">
              <a:avLst/>
            </a:prstGeom>
            <a:noFill/>
          </p:spPr>
          <p:txBody>
            <a:bodyPr wrap="none" rtlCol="0">
              <a:spAutoFit/>
            </a:bodyPr>
            <a:lstStyle/>
            <a:p>
              <a:r>
                <a:rPr lang="en-US" sz="1600" dirty="0">
                  <a:latin typeface="Candara" panose="020E0502030303020204" pitchFamily="34" charset="0"/>
                </a:rPr>
                <a:t>Partners</a:t>
              </a:r>
              <a:endParaRPr lang="bg-BG" sz="1600" dirty="0">
                <a:latin typeface="Candara" panose="020E0502030303020204" pitchFamily="34" charset="0"/>
              </a:endParaRPr>
            </a:p>
          </p:txBody>
        </p:sp>
      </p:grpSp>
      <p:sp>
        <p:nvSpPr>
          <p:cNvPr id="24" name="Rectangle 23"/>
          <p:cNvSpPr/>
          <p:nvPr/>
        </p:nvSpPr>
        <p:spPr>
          <a:xfrm>
            <a:off x="4112124" y="4097946"/>
            <a:ext cx="2589146" cy="338554"/>
          </a:xfrm>
          <a:prstGeom prst="rect">
            <a:avLst/>
          </a:prstGeom>
        </p:spPr>
        <p:txBody>
          <a:bodyPr wrap="square">
            <a:spAutoFit/>
          </a:bodyPr>
          <a:lstStyle/>
          <a:p>
            <a:pPr algn="ctr"/>
            <a:r>
              <a:rPr lang="en-US" sz="1600" dirty="0">
                <a:latin typeface="Candara" panose="020E0502030303020204" pitchFamily="34" charset="0"/>
              </a:rPr>
              <a:t>46</a:t>
            </a:r>
            <a:r>
              <a:rPr lang="ru-RU" sz="1600" dirty="0">
                <a:latin typeface="Candara" panose="020E0502030303020204" pitchFamily="34" charset="0"/>
              </a:rPr>
              <a:t> </a:t>
            </a:r>
            <a:r>
              <a:rPr lang="en-US" sz="1600" dirty="0">
                <a:latin typeface="Candara" panose="020E0502030303020204" pitchFamily="34" charset="0"/>
              </a:rPr>
              <a:t>offices in the country</a:t>
            </a:r>
            <a:endParaRPr lang="bg-BG" sz="1600" dirty="0">
              <a:latin typeface="Candara" panose="020E0502030303020204" pitchFamily="34" charset="0"/>
            </a:endParaRPr>
          </a:p>
        </p:txBody>
      </p:sp>
      <p:sp>
        <p:nvSpPr>
          <p:cNvPr id="25" name="TextBox 24"/>
          <p:cNvSpPr txBox="1"/>
          <p:nvPr/>
        </p:nvSpPr>
        <p:spPr>
          <a:xfrm>
            <a:off x="4357881" y="4459937"/>
            <a:ext cx="1813573" cy="461665"/>
          </a:xfrm>
          <a:prstGeom prst="rect">
            <a:avLst/>
          </a:prstGeom>
          <a:noFill/>
        </p:spPr>
        <p:txBody>
          <a:bodyPr wrap="none" rtlCol="0">
            <a:spAutoFit/>
          </a:bodyPr>
          <a:lstStyle/>
          <a:p>
            <a:r>
              <a:rPr lang="en-US" sz="2400" dirty="0">
                <a:solidFill>
                  <a:srgbClr val="D60000"/>
                </a:solidFill>
                <a:latin typeface="Candara" panose="020E0502030303020204" pitchFamily="34" charset="0"/>
              </a:rPr>
              <a:t>VIVA CREDIT</a:t>
            </a:r>
            <a:endParaRPr lang="bg-BG" sz="2400" dirty="0">
              <a:solidFill>
                <a:srgbClr val="D60000"/>
              </a:solidFill>
              <a:latin typeface="Candara" panose="020E0502030303020204" pitchFamily="34" charset="0"/>
            </a:endParaRPr>
          </a:p>
        </p:txBody>
      </p:sp>
      <p:grpSp>
        <p:nvGrpSpPr>
          <p:cNvPr id="27" name="Group 26"/>
          <p:cNvGrpSpPr/>
          <p:nvPr/>
        </p:nvGrpSpPr>
        <p:grpSpPr>
          <a:xfrm>
            <a:off x="6664562" y="3852032"/>
            <a:ext cx="1884110" cy="1737346"/>
            <a:chOff x="6917050" y="3638045"/>
            <a:chExt cx="1884110" cy="1737346"/>
          </a:xfrm>
        </p:grpSpPr>
        <p:grpSp>
          <p:nvGrpSpPr>
            <p:cNvPr id="7" name="Group 5"/>
            <p:cNvGrpSpPr>
              <a:grpSpLocks/>
            </p:cNvGrpSpPr>
            <p:nvPr/>
          </p:nvGrpSpPr>
          <p:grpSpPr bwMode="auto">
            <a:xfrm>
              <a:off x="6917050" y="3638045"/>
              <a:ext cx="1884110" cy="1450670"/>
              <a:chOff x="8288" y="-730"/>
              <a:chExt cx="1968" cy="1631"/>
            </a:xfrm>
          </p:grpSpPr>
          <p:sp>
            <p:nvSpPr>
              <p:cNvPr id="8" name="Freeform 6"/>
              <p:cNvSpPr>
                <a:spLocks/>
              </p:cNvSpPr>
              <p:nvPr/>
            </p:nvSpPr>
            <p:spPr bwMode="auto">
              <a:xfrm>
                <a:off x="8308" y="-711"/>
                <a:ext cx="1928" cy="1591"/>
              </a:xfrm>
              <a:custGeom>
                <a:avLst/>
                <a:gdLst>
                  <a:gd name="T0" fmla="+- 0 8834 8308"/>
                  <a:gd name="T1" fmla="*/ T0 w 1928"/>
                  <a:gd name="T2" fmla="+- 0 880 -710"/>
                  <a:gd name="T3" fmla="*/ 880 h 1591"/>
                  <a:gd name="T4" fmla="+- 0 8821 8308"/>
                  <a:gd name="T5" fmla="*/ T4 w 1928"/>
                  <a:gd name="T6" fmla="+- 0 880 -710"/>
                  <a:gd name="T7" fmla="*/ 880 h 1591"/>
                  <a:gd name="T8" fmla="+- 0 8809 8308"/>
                  <a:gd name="T9" fmla="*/ T8 w 1928"/>
                  <a:gd name="T10" fmla="+- 0 874 -710"/>
                  <a:gd name="T11" fmla="*/ 874 h 1591"/>
                  <a:gd name="T12" fmla="+- 0 8803 8308"/>
                  <a:gd name="T13" fmla="*/ T12 w 1928"/>
                  <a:gd name="T14" fmla="+- 0 863 -710"/>
                  <a:gd name="T15" fmla="*/ 863 h 1591"/>
                  <a:gd name="T16" fmla="+- 0 8314 8308"/>
                  <a:gd name="T17" fmla="*/ T16 w 1928"/>
                  <a:gd name="T18" fmla="+- 0 17 -710"/>
                  <a:gd name="T19" fmla="*/ 17 h 1591"/>
                  <a:gd name="T20" fmla="+- 0 8308 8308"/>
                  <a:gd name="T21" fmla="*/ T20 w 1928"/>
                  <a:gd name="T22" fmla="+- 0 6 -710"/>
                  <a:gd name="T23" fmla="*/ 6 h 1591"/>
                  <a:gd name="T24" fmla="+- 0 8308 8308"/>
                  <a:gd name="T25" fmla="*/ T24 w 1928"/>
                  <a:gd name="T26" fmla="+- 0 -7 -710"/>
                  <a:gd name="T27" fmla="*/ -7 h 1591"/>
                  <a:gd name="T28" fmla="+- 0 8314 8308"/>
                  <a:gd name="T29" fmla="*/ T28 w 1928"/>
                  <a:gd name="T30" fmla="+- 0 -18 -710"/>
                  <a:gd name="T31" fmla="*/ -18 h 1591"/>
                  <a:gd name="T32" fmla="+- 0 8439 8308"/>
                  <a:gd name="T33" fmla="*/ T32 w 1928"/>
                  <a:gd name="T34" fmla="+- 0 -233 -710"/>
                  <a:gd name="T35" fmla="*/ -233 h 1591"/>
                  <a:gd name="T36" fmla="+- 0 8440 8308"/>
                  <a:gd name="T37" fmla="*/ T36 w 1928"/>
                  <a:gd name="T38" fmla="+- 0 -236 -710"/>
                  <a:gd name="T39" fmla="*/ -236 h 1591"/>
                  <a:gd name="T40" fmla="+- 0 8441 8308"/>
                  <a:gd name="T41" fmla="*/ T40 w 1928"/>
                  <a:gd name="T42" fmla="+- 0 -240 -710"/>
                  <a:gd name="T43" fmla="*/ -240 h 1591"/>
                  <a:gd name="T44" fmla="+- 0 8442 8308"/>
                  <a:gd name="T45" fmla="*/ T44 w 1928"/>
                  <a:gd name="T46" fmla="+- 0 -243 -710"/>
                  <a:gd name="T47" fmla="*/ -243 h 1591"/>
                  <a:gd name="T48" fmla="+- 0 8703 8308"/>
                  <a:gd name="T49" fmla="*/ T48 w 1928"/>
                  <a:gd name="T50" fmla="+- 0 -693 -710"/>
                  <a:gd name="T51" fmla="*/ -693 h 1591"/>
                  <a:gd name="T52" fmla="+- 0 8709 8308"/>
                  <a:gd name="T53" fmla="*/ T52 w 1928"/>
                  <a:gd name="T54" fmla="+- 0 -704 -710"/>
                  <a:gd name="T55" fmla="*/ -704 h 1591"/>
                  <a:gd name="T56" fmla="+- 0 8721 8308"/>
                  <a:gd name="T57" fmla="*/ T56 w 1928"/>
                  <a:gd name="T58" fmla="+- 0 -710 -710"/>
                  <a:gd name="T59" fmla="*/ -710 h 1591"/>
                  <a:gd name="T60" fmla="+- 0 8733 8308"/>
                  <a:gd name="T61" fmla="*/ T60 w 1928"/>
                  <a:gd name="T62" fmla="+- 0 -710 -710"/>
                  <a:gd name="T63" fmla="*/ -710 h 1591"/>
                  <a:gd name="T64" fmla="+- 0 8739 8308"/>
                  <a:gd name="T65" fmla="*/ T64 w 1928"/>
                  <a:gd name="T66" fmla="+- 0 -710 -710"/>
                  <a:gd name="T67" fmla="*/ -710 h 1591"/>
                  <a:gd name="T68" fmla="+- 0 10218 8308"/>
                  <a:gd name="T69" fmla="*/ T68 w 1928"/>
                  <a:gd name="T70" fmla="+- 0 141 -710"/>
                  <a:gd name="T71" fmla="*/ 141 h 1591"/>
                  <a:gd name="T72" fmla="+- 0 10236 8308"/>
                  <a:gd name="T73" fmla="*/ T72 w 1928"/>
                  <a:gd name="T74" fmla="+- 0 175 -710"/>
                  <a:gd name="T75" fmla="*/ 175 h 1591"/>
                  <a:gd name="T76" fmla="+- 0 10231 8308"/>
                  <a:gd name="T77" fmla="*/ T76 w 1928"/>
                  <a:gd name="T78" fmla="+- 0 189 -710"/>
                  <a:gd name="T79" fmla="*/ 189 h 1591"/>
                  <a:gd name="T80" fmla="+- 0 10103 8308"/>
                  <a:gd name="T81" fmla="*/ T80 w 1928"/>
                  <a:gd name="T82" fmla="+- 0 410 -710"/>
                  <a:gd name="T83" fmla="*/ 410 h 1591"/>
                  <a:gd name="T84" fmla="+- 0 10103 8308"/>
                  <a:gd name="T85" fmla="*/ T84 w 1928"/>
                  <a:gd name="T86" fmla="+- 0 411 -710"/>
                  <a:gd name="T87" fmla="*/ 411 h 1591"/>
                  <a:gd name="T88" fmla="+- 0 10102 8308"/>
                  <a:gd name="T89" fmla="*/ T88 w 1928"/>
                  <a:gd name="T90" fmla="+- 0 413 -710"/>
                  <a:gd name="T91" fmla="*/ 413 h 1591"/>
                  <a:gd name="T92" fmla="+- 0 10102 8308"/>
                  <a:gd name="T93" fmla="*/ T92 w 1928"/>
                  <a:gd name="T94" fmla="+- 0 414 -710"/>
                  <a:gd name="T95" fmla="*/ 414 h 1591"/>
                  <a:gd name="T96" fmla="+- 0 9842 8308"/>
                  <a:gd name="T97" fmla="*/ T96 w 1928"/>
                  <a:gd name="T98" fmla="+- 0 863 -710"/>
                  <a:gd name="T99" fmla="*/ 863 h 1591"/>
                  <a:gd name="T100" fmla="+- 0 9836 8308"/>
                  <a:gd name="T101" fmla="*/ T100 w 1928"/>
                  <a:gd name="T102" fmla="+- 0 874 -710"/>
                  <a:gd name="T103" fmla="*/ 874 h 1591"/>
                  <a:gd name="T104" fmla="+- 0 9824 8308"/>
                  <a:gd name="T105" fmla="*/ T104 w 1928"/>
                  <a:gd name="T106" fmla="+- 0 880 -710"/>
                  <a:gd name="T107" fmla="*/ 880 h 1591"/>
                  <a:gd name="T108" fmla="+- 0 9812 8308"/>
                  <a:gd name="T109" fmla="*/ T108 w 1928"/>
                  <a:gd name="T110" fmla="+- 0 880 -710"/>
                  <a:gd name="T111" fmla="*/ 880 h 1591"/>
                  <a:gd name="T112" fmla="+- 0 8834 8308"/>
                  <a:gd name="T113" fmla="*/ T112 w 1928"/>
                  <a:gd name="T114" fmla="+- 0 880 -710"/>
                  <a:gd name="T115" fmla="*/ 880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6" y="1590"/>
                    </a:moveTo>
                    <a:lnTo>
                      <a:pt x="513" y="1590"/>
                    </a:lnTo>
                    <a:lnTo>
                      <a:pt x="501" y="1584"/>
                    </a:lnTo>
                    <a:lnTo>
                      <a:pt x="495" y="1573"/>
                    </a:lnTo>
                    <a:lnTo>
                      <a:pt x="6" y="727"/>
                    </a:lnTo>
                    <a:lnTo>
                      <a:pt x="0" y="716"/>
                    </a:lnTo>
                    <a:lnTo>
                      <a:pt x="0" y="703"/>
                    </a:lnTo>
                    <a:lnTo>
                      <a:pt x="6" y="692"/>
                    </a:lnTo>
                    <a:lnTo>
                      <a:pt x="131" y="477"/>
                    </a:lnTo>
                    <a:lnTo>
                      <a:pt x="132" y="474"/>
                    </a:lnTo>
                    <a:lnTo>
                      <a:pt x="133" y="470"/>
                    </a:lnTo>
                    <a:lnTo>
                      <a:pt x="134" y="467"/>
                    </a:lnTo>
                    <a:lnTo>
                      <a:pt x="395" y="17"/>
                    </a:lnTo>
                    <a:lnTo>
                      <a:pt x="401" y="6"/>
                    </a:lnTo>
                    <a:lnTo>
                      <a:pt x="413" y="0"/>
                    </a:lnTo>
                    <a:lnTo>
                      <a:pt x="425" y="0"/>
                    </a:lnTo>
                    <a:lnTo>
                      <a:pt x="431" y="0"/>
                    </a:lnTo>
                    <a:lnTo>
                      <a:pt x="1910" y="851"/>
                    </a:lnTo>
                    <a:lnTo>
                      <a:pt x="1928" y="885"/>
                    </a:lnTo>
                    <a:lnTo>
                      <a:pt x="1923" y="899"/>
                    </a:lnTo>
                    <a:lnTo>
                      <a:pt x="1795" y="1120"/>
                    </a:lnTo>
                    <a:lnTo>
                      <a:pt x="1795" y="1121"/>
                    </a:lnTo>
                    <a:lnTo>
                      <a:pt x="1794" y="1123"/>
                    </a:lnTo>
                    <a:lnTo>
                      <a:pt x="1794" y="1124"/>
                    </a:lnTo>
                    <a:lnTo>
                      <a:pt x="1534" y="1573"/>
                    </a:lnTo>
                    <a:lnTo>
                      <a:pt x="1528" y="1584"/>
                    </a:lnTo>
                    <a:lnTo>
                      <a:pt x="1516" y="1590"/>
                    </a:lnTo>
                    <a:lnTo>
                      <a:pt x="1504" y="1590"/>
                    </a:lnTo>
                    <a:lnTo>
                      <a:pt x="526" y="159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9" name="Freeform 7"/>
              <p:cNvSpPr>
                <a:spLocks/>
              </p:cNvSpPr>
              <p:nvPr/>
            </p:nvSpPr>
            <p:spPr bwMode="auto">
              <a:xfrm>
                <a:off x="8866" y="49"/>
                <a:ext cx="707" cy="460"/>
              </a:xfrm>
              <a:custGeom>
                <a:avLst/>
                <a:gdLst>
                  <a:gd name="T0" fmla="+- 0 9573 8866"/>
                  <a:gd name="T1" fmla="*/ T0 w 707"/>
                  <a:gd name="T2" fmla="+- 0 244 49"/>
                  <a:gd name="T3" fmla="*/ 244 h 460"/>
                  <a:gd name="T4" fmla="+- 0 9573 8866"/>
                  <a:gd name="T5" fmla="*/ T4 w 707"/>
                  <a:gd name="T6" fmla="+- 0 509 49"/>
                  <a:gd name="T7" fmla="*/ 509 h 460"/>
                  <a:gd name="T8" fmla="+- 0 8866 8866"/>
                  <a:gd name="T9" fmla="*/ T8 w 707"/>
                  <a:gd name="T10" fmla="+- 0 509 49"/>
                  <a:gd name="T11" fmla="*/ 509 h 460"/>
                  <a:gd name="T12" fmla="+- 0 8866 8866"/>
                  <a:gd name="T13" fmla="*/ T12 w 707"/>
                  <a:gd name="T14" fmla="+- 0 84 49"/>
                  <a:gd name="T15" fmla="*/ 84 h 460"/>
                  <a:gd name="T16" fmla="+- 0 8869 8866"/>
                  <a:gd name="T17" fmla="*/ T16 w 707"/>
                  <a:gd name="T18" fmla="+- 0 71 49"/>
                  <a:gd name="T19" fmla="*/ 71 h 460"/>
                  <a:gd name="T20" fmla="+- 0 8877 8866"/>
                  <a:gd name="T21" fmla="*/ T20 w 707"/>
                  <a:gd name="T22" fmla="+- 0 59 49"/>
                  <a:gd name="T23" fmla="*/ 59 h 460"/>
                  <a:gd name="T24" fmla="+- 0 8888 8866"/>
                  <a:gd name="T25" fmla="*/ T24 w 707"/>
                  <a:gd name="T26" fmla="+- 0 52 49"/>
                  <a:gd name="T27" fmla="*/ 52 h 460"/>
                  <a:gd name="T28" fmla="+- 0 8902 8866"/>
                  <a:gd name="T29" fmla="*/ T28 w 707"/>
                  <a:gd name="T30" fmla="+- 0 49 49"/>
                  <a:gd name="T31" fmla="*/ 49 h 460"/>
                  <a:gd name="T32" fmla="+- 0 9061 8866"/>
                  <a:gd name="T33" fmla="*/ T32 w 707"/>
                  <a:gd name="T34" fmla="+- 0 49 49"/>
                  <a:gd name="T35" fmla="*/ 49 h 46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707" h="460">
                    <a:moveTo>
                      <a:pt x="707" y="195"/>
                    </a:moveTo>
                    <a:lnTo>
                      <a:pt x="707" y="460"/>
                    </a:lnTo>
                    <a:lnTo>
                      <a:pt x="0" y="460"/>
                    </a:lnTo>
                    <a:lnTo>
                      <a:pt x="0" y="35"/>
                    </a:lnTo>
                    <a:lnTo>
                      <a:pt x="3" y="22"/>
                    </a:lnTo>
                    <a:lnTo>
                      <a:pt x="11" y="10"/>
                    </a:lnTo>
                    <a:lnTo>
                      <a:pt x="22" y="3"/>
                    </a:lnTo>
                    <a:lnTo>
                      <a:pt x="36" y="0"/>
                    </a:lnTo>
                    <a:lnTo>
                      <a:pt x="195"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10" name="Freeform 8"/>
              <p:cNvSpPr>
                <a:spLocks/>
              </p:cNvSpPr>
              <p:nvPr/>
            </p:nvSpPr>
            <p:spPr bwMode="auto">
              <a:xfrm>
                <a:off x="8813" y="508"/>
                <a:ext cx="813" cy="107"/>
              </a:xfrm>
              <a:custGeom>
                <a:avLst/>
                <a:gdLst>
                  <a:gd name="T0" fmla="+- 0 9626 8813"/>
                  <a:gd name="T1" fmla="*/ T0 w 813"/>
                  <a:gd name="T2" fmla="+- 0 509 509"/>
                  <a:gd name="T3" fmla="*/ 509 h 107"/>
                  <a:gd name="T4" fmla="+- 0 8813 8813"/>
                  <a:gd name="T5" fmla="*/ T4 w 813"/>
                  <a:gd name="T6" fmla="+- 0 509 509"/>
                  <a:gd name="T7" fmla="*/ 509 h 107"/>
                  <a:gd name="T8" fmla="+- 0 8813 8813"/>
                  <a:gd name="T9" fmla="*/ T8 w 813"/>
                  <a:gd name="T10" fmla="+- 0 535 509"/>
                  <a:gd name="T11" fmla="*/ 535 h 107"/>
                  <a:gd name="T12" fmla="+- 0 8820 8813"/>
                  <a:gd name="T13" fmla="*/ T12 w 813"/>
                  <a:gd name="T14" fmla="+- 0 566 509"/>
                  <a:gd name="T15" fmla="*/ 566 h 107"/>
                  <a:gd name="T16" fmla="+- 0 8837 8813"/>
                  <a:gd name="T17" fmla="*/ T16 w 813"/>
                  <a:gd name="T18" fmla="+- 0 591 509"/>
                  <a:gd name="T19" fmla="*/ 591 h 107"/>
                  <a:gd name="T20" fmla="+- 0 8862 8813"/>
                  <a:gd name="T21" fmla="*/ T20 w 813"/>
                  <a:gd name="T22" fmla="+- 0 608 509"/>
                  <a:gd name="T23" fmla="*/ 608 h 107"/>
                  <a:gd name="T24" fmla="+- 0 8893 8813"/>
                  <a:gd name="T25" fmla="*/ T24 w 813"/>
                  <a:gd name="T26" fmla="+- 0 615 509"/>
                  <a:gd name="T27" fmla="*/ 615 h 107"/>
                  <a:gd name="T28" fmla="+- 0 9546 8813"/>
                  <a:gd name="T29" fmla="*/ T28 w 813"/>
                  <a:gd name="T30" fmla="+- 0 615 509"/>
                  <a:gd name="T31" fmla="*/ 615 h 107"/>
                  <a:gd name="T32" fmla="+- 0 9577 8813"/>
                  <a:gd name="T33" fmla="*/ T32 w 813"/>
                  <a:gd name="T34" fmla="+- 0 608 509"/>
                  <a:gd name="T35" fmla="*/ 608 h 107"/>
                  <a:gd name="T36" fmla="+- 0 9603 8813"/>
                  <a:gd name="T37" fmla="*/ T36 w 813"/>
                  <a:gd name="T38" fmla="+- 0 591 509"/>
                  <a:gd name="T39" fmla="*/ 591 h 107"/>
                  <a:gd name="T40" fmla="+- 0 9620 8813"/>
                  <a:gd name="T41" fmla="*/ T40 w 813"/>
                  <a:gd name="T42" fmla="+- 0 566 509"/>
                  <a:gd name="T43" fmla="*/ 566 h 107"/>
                  <a:gd name="T44" fmla="+- 0 9626 8813"/>
                  <a:gd name="T45" fmla="*/ T44 w 813"/>
                  <a:gd name="T46" fmla="+- 0 535 509"/>
                  <a:gd name="T47" fmla="*/ 535 h 107"/>
                  <a:gd name="T48" fmla="+- 0 9626 8813"/>
                  <a:gd name="T49" fmla="*/ T48 w 813"/>
                  <a:gd name="T50" fmla="+- 0 509 509"/>
                  <a:gd name="T51" fmla="*/ 509 h 1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813" h="107">
                    <a:moveTo>
                      <a:pt x="813" y="0"/>
                    </a:moveTo>
                    <a:lnTo>
                      <a:pt x="0" y="0"/>
                    </a:lnTo>
                    <a:lnTo>
                      <a:pt x="0" y="26"/>
                    </a:lnTo>
                    <a:lnTo>
                      <a:pt x="7" y="57"/>
                    </a:lnTo>
                    <a:lnTo>
                      <a:pt x="24" y="82"/>
                    </a:lnTo>
                    <a:lnTo>
                      <a:pt x="49" y="99"/>
                    </a:lnTo>
                    <a:lnTo>
                      <a:pt x="80" y="106"/>
                    </a:lnTo>
                    <a:lnTo>
                      <a:pt x="733" y="106"/>
                    </a:lnTo>
                    <a:lnTo>
                      <a:pt x="764" y="99"/>
                    </a:lnTo>
                    <a:lnTo>
                      <a:pt x="790" y="82"/>
                    </a:lnTo>
                    <a:lnTo>
                      <a:pt x="807" y="57"/>
                    </a:lnTo>
                    <a:lnTo>
                      <a:pt x="813" y="26"/>
                    </a:lnTo>
                    <a:lnTo>
                      <a:pt x="813"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11" name="Line 9"/>
              <p:cNvSpPr>
                <a:spLocks noChangeShapeType="1"/>
              </p:cNvSpPr>
              <p:nvPr/>
            </p:nvSpPr>
            <p:spPr bwMode="auto">
              <a:xfrm>
                <a:off x="9184" y="562"/>
                <a:ext cx="89"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12" name="Freeform 10"/>
              <p:cNvSpPr>
                <a:spLocks/>
              </p:cNvSpPr>
              <p:nvPr/>
            </p:nvSpPr>
            <p:spPr bwMode="auto">
              <a:xfrm>
                <a:off x="9096" y="-128"/>
                <a:ext cx="531" cy="470"/>
              </a:xfrm>
              <a:custGeom>
                <a:avLst/>
                <a:gdLst>
                  <a:gd name="T0" fmla="+- 0 9096 9096"/>
                  <a:gd name="T1" fmla="*/ T0 w 531"/>
                  <a:gd name="T2" fmla="+- 0 102 -128"/>
                  <a:gd name="T3" fmla="*/ 102 h 470"/>
                  <a:gd name="T4" fmla="+- 0 9096 9096"/>
                  <a:gd name="T5" fmla="*/ T4 w 531"/>
                  <a:gd name="T6" fmla="+- 0 -75 -128"/>
                  <a:gd name="T7" fmla="*/ -75 h 470"/>
                  <a:gd name="T8" fmla="+- 0 9100 9096"/>
                  <a:gd name="T9" fmla="*/ T8 w 531"/>
                  <a:gd name="T10" fmla="+- 0 -95 -128"/>
                  <a:gd name="T11" fmla="*/ -95 h 470"/>
                  <a:gd name="T12" fmla="+- 0 9112 9096"/>
                  <a:gd name="T13" fmla="*/ T12 w 531"/>
                  <a:gd name="T14" fmla="+- 0 -112 -128"/>
                  <a:gd name="T15" fmla="*/ -112 h 470"/>
                  <a:gd name="T16" fmla="+- 0 9128 9096"/>
                  <a:gd name="T17" fmla="*/ T16 w 531"/>
                  <a:gd name="T18" fmla="+- 0 -123 -128"/>
                  <a:gd name="T19" fmla="*/ -123 h 470"/>
                  <a:gd name="T20" fmla="+- 0 9149 9096"/>
                  <a:gd name="T21" fmla="*/ T20 w 531"/>
                  <a:gd name="T22" fmla="+- 0 -128 -128"/>
                  <a:gd name="T23" fmla="*/ -128 h 470"/>
                  <a:gd name="T24" fmla="+- 0 9573 9096"/>
                  <a:gd name="T25" fmla="*/ T24 w 531"/>
                  <a:gd name="T26" fmla="+- 0 -128 -128"/>
                  <a:gd name="T27" fmla="*/ -128 h 470"/>
                  <a:gd name="T28" fmla="+- 0 9594 9096"/>
                  <a:gd name="T29" fmla="*/ T28 w 531"/>
                  <a:gd name="T30" fmla="+- 0 -123 -128"/>
                  <a:gd name="T31" fmla="*/ -123 h 470"/>
                  <a:gd name="T32" fmla="+- 0 9611 9096"/>
                  <a:gd name="T33" fmla="*/ T32 w 531"/>
                  <a:gd name="T34" fmla="+- 0 -112 -128"/>
                  <a:gd name="T35" fmla="*/ -112 h 470"/>
                  <a:gd name="T36" fmla="+- 0 9622 9096"/>
                  <a:gd name="T37" fmla="*/ T36 w 531"/>
                  <a:gd name="T38" fmla="+- 0 -95 -128"/>
                  <a:gd name="T39" fmla="*/ -95 h 470"/>
                  <a:gd name="T40" fmla="+- 0 9626 9096"/>
                  <a:gd name="T41" fmla="*/ T40 w 531"/>
                  <a:gd name="T42" fmla="+- 0 -75 -128"/>
                  <a:gd name="T43" fmla="*/ -75 h 470"/>
                  <a:gd name="T44" fmla="+- 0 9626 9096"/>
                  <a:gd name="T45" fmla="*/ T44 w 531"/>
                  <a:gd name="T46" fmla="+- 0 155 -128"/>
                  <a:gd name="T47" fmla="*/ 155 h 470"/>
                  <a:gd name="T48" fmla="+- 0 9622 9096"/>
                  <a:gd name="T49" fmla="*/ T48 w 531"/>
                  <a:gd name="T50" fmla="+- 0 176 -128"/>
                  <a:gd name="T51" fmla="*/ 176 h 470"/>
                  <a:gd name="T52" fmla="+- 0 9611 9096"/>
                  <a:gd name="T53" fmla="*/ T52 w 531"/>
                  <a:gd name="T54" fmla="+- 0 193 -128"/>
                  <a:gd name="T55" fmla="*/ 193 h 470"/>
                  <a:gd name="T56" fmla="+- 0 9594 9096"/>
                  <a:gd name="T57" fmla="*/ T56 w 531"/>
                  <a:gd name="T58" fmla="+- 0 204 -128"/>
                  <a:gd name="T59" fmla="*/ 204 h 470"/>
                  <a:gd name="T60" fmla="+- 0 9573 9096"/>
                  <a:gd name="T61" fmla="*/ T60 w 531"/>
                  <a:gd name="T62" fmla="+- 0 208 -128"/>
                  <a:gd name="T63" fmla="*/ 208 h 470"/>
                  <a:gd name="T64" fmla="+- 0 9432 9096"/>
                  <a:gd name="T65" fmla="*/ T64 w 531"/>
                  <a:gd name="T66" fmla="+- 0 208 -128"/>
                  <a:gd name="T67" fmla="*/ 208 h 470"/>
                  <a:gd name="T68" fmla="+- 0 9303 9096"/>
                  <a:gd name="T69" fmla="*/ T68 w 531"/>
                  <a:gd name="T70" fmla="+- 0 337 -128"/>
                  <a:gd name="T71" fmla="*/ 337 h 470"/>
                  <a:gd name="T72" fmla="+- 0 9294 9096"/>
                  <a:gd name="T73" fmla="*/ T72 w 531"/>
                  <a:gd name="T74" fmla="+- 0 342 -128"/>
                  <a:gd name="T75" fmla="*/ 342 h 470"/>
                  <a:gd name="T76" fmla="+- 0 9284 9096"/>
                  <a:gd name="T77" fmla="*/ T76 w 531"/>
                  <a:gd name="T78" fmla="+- 0 341 -128"/>
                  <a:gd name="T79" fmla="*/ 341 h 470"/>
                  <a:gd name="T80" fmla="+- 0 9276 9096"/>
                  <a:gd name="T81" fmla="*/ T80 w 531"/>
                  <a:gd name="T82" fmla="+- 0 335 -128"/>
                  <a:gd name="T83" fmla="*/ 335 h 470"/>
                  <a:gd name="T84" fmla="+- 0 9273 9096"/>
                  <a:gd name="T85" fmla="*/ T84 w 531"/>
                  <a:gd name="T86" fmla="+- 0 325 -128"/>
                  <a:gd name="T87" fmla="*/ 325 h 470"/>
                  <a:gd name="T88" fmla="+- 0 9273 9096"/>
                  <a:gd name="T89" fmla="*/ T88 w 531"/>
                  <a:gd name="T90" fmla="+- 0 208 -128"/>
                  <a:gd name="T91" fmla="*/ 208 h 470"/>
                  <a:gd name="T92" fmla="+- 0 9202 9096"/>
                  <a:gd name="T93" fmla="*/ T92 w 531"/>
                  <a:gd name="T94" fmla="+- 0 208 -128"/>
                  <a:gd name="T95" fmla="*/ 208 h 4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531" h="470">
                    <a:moveTo>
                      <a:pt x="0" y="230"/>
                    </a:moveTo>
                    <a:lnTo>
                      <a:pt x="0" y="53"/>
                    </a:lnTo>
                    <a:lnTo>
                      <a:pt x="4" y="33"/>
                    </a:lnTo>
                    <a:lnTo>
                      <a:pt x="16" y="16"/>
                    </a:lnTo>
                    <a:lnTo>
                      <a:pt x="32" y="5"/>
                    </a:lnTo>
                    <a:lnTo>
                      <a:pt x="53" y="0"/>
                    </a:lnTo>
                    <a:lnTo>
                      <a:pt x="477" y="0"/>
                    </a:lnTo>
                    <a:lnTo>
                      <a:pt x="498" y="5"/>
                    </a:lnTo>
                    <a:lnTo>
                      <a:pt x="515" y="16"/>
                    </a:lnTo>
                    <a:lnTo>
                      <a:pt x="526" y="33"/>
                    </a:lnTo>
                    <a:lnTo>
                      <a:pt x="530" y="53"/>
                    </a:lnTo>
                    <a:lnTo>
                      <a:pt x="530" y="283"/>
                    </a:lnTo>
                    <a:lnTo>
                      <a:pt x="526" y="304"/>
                    </a:lnTo>
                    <a:lnTo>
                      <a:pt x="515" y="321"/>
                    </a:lnTo>
                    <a:lnTo>
                      <a:pt x="498" y="332"/>
                    </a:lnTo>
                    <a:lnTo>
                      <a:pt x="477" y="336"/>
                    </a:lnTo>
                    <a:lnTo>
                      <a:pt x="336" y="336"/>
                    </a:lnTo>
                    <a:lnTo>
                      <a:pt x="207" y="465"/>
                    </a:lnTo>
                    <a:lnTo>
                      <a:pt x="198" y="470"/>
                    </a:lnTo>
                    <a:lnTo>
                      <a:pt x="188" y="469"/>
                    </a:lnTo>
                    <a:lnTo>
                      <a:pt x="180" y="463"/>
                    </a:lnTo>
                    <a:lnTo>
                      <a:pt x="177" y="453"/>
                    </a:lnTo>
                    <a:lnTo>
                      <a:pt x="177" y="336"/>
                    </a:lnTo>
                    <a:lnTo>
                      <a:pt x="106" y="336"/>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pic>
            <p:nvPicPr>
              <p:cNvPr id="513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4" y="-68"/>
                <a:ext cx="591" cy="5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pSp>
        <p:sp>
          <p:nvSpPr>
            <p:cNvPr id="31" name="TextBox 30"/>
            <p:cNvSpPr txBox="1"/>
            <p:nvPr/>
          </p:nvSpPr>
          <p:spPr>
            <a:xfrm>
              <a:off x="7492257" y="5036837"/>
              <a:ext cx="745717" cy="338554"/>
            </a:xfrm>
            <a:prstGeom prst="rect">
              <a:avLst/>
            </a:prstGeom>
            <a:noFill/>
            <a:ln>
              <a:noFill/>
            </a:ln>
          </p:spPr>
          <p:txBody>
            <a:bodyPr wrap="none" rtlCol="0">
              <a:spAutoFit/>
            </a:bodyPr>
            <a:lstStyle/>
            <a:p>
              <a:r>
                <a:rPr lang="en-US" sz="1600" dirty="0">
                  <a:latin typeface="Candara" panose="020E0502030303020204" pitchFamily="34" charset="0"/>
                </a:rPr>
                <a:t>Online</a:t>
              </a:r>
              <a:endParaRPr lang="bg-BG" sz="1600" dirty="0">
                <a:latin typeface="Candara" panose="020E0502030303020204" pitchFamily="34" charset="0"/>
              </a:endParaRPr>
            </a:p>
          </p:txBody>
        </p:sp>
      </p:grpSp>
      <p:grpSp>
        <p:nvGrpSpPr>
          <p:cNvPr id="28" name="Group 27"/>
          <p:cNvGrpSpPr/>
          <p:nvPr/>
        </p:nvGrpSpPr>
        <p:grpSpPr>
          <a:xfrm>
            <a:off x="4410248" y="4949781"/>
            <a:ext cx="1929265" cy="1750778"/>
            <a:chOff x="4749250" y="4863529"/>
            <a:chExt cx="1929265" cy="1750778"/>
          </a:xfrm>
        </p:grpSpPr>
        <p:grpSp>
          <p:nvGrpSpPr>
            <p:cNvPr id="18" name="Group 20"/>
            <p:cNvGrpSpPr>
              <a:grpSpLocks/>
            </p:cNvGrpSpPr>
            <p:nvPr/>
          </p:nvGrpSpPr>
          <p:grpSpPr bwMode="auto">
            <a:xfrm>
              <a:off x="4749250" y="4863529"/>
              <a:ext cx="1884110" cy="1452894"/>
              <a:chOff x="4998" y="326"/>
              <a:chExt cx="1968" cy="1631"/>
            </a:xfrm>
          </p:grpSpPr>
          <p:sp>
            <p:nvSpPr>
              <p:cNvPr id="19" name="Freeform 21"/>
              <p:cNvSpPr>
                <a:spLocks/>
              </p:cNvSpPr>
              <p:nvPr/>
            </p:nvSpPr>
            <p:spPr bwMode="auto">
              <a:xfrm>
                <a:off x="5017" y="346"/>
                <a:ext cx="1928" cy="1591"/>
              </a:xfrm>
              <a:custGeom>
                <a:avLst/>
                <a:gdLst>
                  <a:gd name="T0" fmla="+- 0 5543 5018"/>
                  <a:gd name="T1" fmla="*/ T0 w 1928"/>
                  <a:gd name="T2" fmla="+- 0 1937 346"/>
                  <a:gd name="T3" fmla="*/ 1937 h 1591"/>
                  <a:gd name="T4" fmla="+- 0 5531 5018"/>
                  <a:gd name="T5" fmla="*/ T4 w 1928"/>
                  <a:gd name="T6" fmla="+- 0 1937 346"/>
                  <a:gd name="T7" fmla="*/ 1937 h 1591"/>
                  <a:gd name="T8" fmla="+- 0 5519 5018"/>
                  <a:gd name="T9" fmla="*/ T8 w 1928"/>
                  <a:gd name="T10" fmla="+- 0 1930 346"/>
                  <a:gd name="T11" fmla="*/ 1930 h 1591"/>
                  <a:gd name="T12" fmla="+- 0 5513 5018"/>
                  <a:gd name="T13" fmla="*/ T12 w 1928"/>
                  <a:gd name="T14" fmla="+- 0 1919 346"/>
                  <a:gd name="T15" fmla="*/ 1919 h 1591"/>
                  <a:gd name="T16" fmla="+- 0 5024 5018"/>
                  <a:gd name="T17" fmla="*/ T16 w 1928"/>
                  <a:gd name="T18" fmla="+- 0 1074 346"/>
                  <a:gd name="T19" fmla="*/ 1074 h 1591"/>
                  <a:gd name="T20" fmla="+- 0 5018 5018"/>
                  <a:gd name="T21" fmla="*/ T20 w 1928"/>
                  <a:gd name="T22" fmla="+- 0 1063 346"/>
                  <a:gd name="T23" fmla="*/ 1063 h 1591"/>
                  <a:gd name="T24" fmla="+- 0 5018 5018"/>
                  <a:gd name="T25" fmla="*/ T24 w 1928"/>
                  <a:gd name="T26" fmla="+- 0 1049 346"/>
                  <a:gd name="T27" fmla="*/ 1049 h 1591"/>
                  <a:gd name="T28" fmla="+- 0 5024 5018"/>
                  <a:gd name="T29" fmla="*/ T28 w 1928"/>
                  <a:gd name="T30" fmla="+- 0 1038 346"/>
                  <a:gd name="T31" fmla="*/ 1038 h 1591"/>
                  <a:gd name="T32" fmla="+- 0 5148 5018"/>
                  <a:gd name="T33" fmla="*/ T32 w 1928"/>
                  <a:gd name="T34" fmla="+- 0 823 346"/>
                  <a:gd name="T35" fmla="*/ 823 h 1591"/>
                  <a:gd name="T36" fmla="+- 0 5149 5018"/>
                  <a:gd name="T37" fmla="*/ T36 w 1928"/>
                  <a:gd name="T38" fmla="+- 0 820 346"/>
                  <a:gd name="T39" fmla="*/ 820 h 1591"/>
                  <a:gd name="T40" fmla="+- 0 5150 5018"/>
                  <a:gd name="T41" fmla="*/ T40 w 1928"/>
                  <a:gd name="T42" fmla="+- 0 817 346"/>
                  <a:gd name="T43" fmla="*/ 817 h 1591"/>
                  <a:gd name="T44" fmla="+- 0 5152 5018"/>
                  <a:gd name="T45" fmla="*/ T44 w 1928"/>
                  <a:gd name="T46" fmla="+- 0 814 346"/>
                  <a:gd name="T47" fmla="*/ 814 h 1591"/>
                  <a:gd name="T48" fmla="+- 0 5412 5018"/>
                  <a:gd name="T49" fmla="*/ T48 w 1928"/>
                  <a:gd name="T50" fmla="+- 0 364 346"/>
                  <a:gd name="T51" fmla="*/ 364 h 1591"/>
                  <a:gd name="T52" fmla="+- 0 5419 5018"/>
                  <a:gd name="T53" fmla="*/ T52 w 1928"/>
                  <a:gd name="T54" fmla="+- 0 352 346"/>
                  <a:gd name="T55" fmla="*/ 352 h 1591"/>
                  <a:gd name="T56" fmla="+- 0 5431 5018"/>
                  <a:gd name="T57" fmla="*/ T56 w 1928"/>
                  <a:gd name="T58" fmla="+- 0 346 346"/>
                  <a:gd name="T59" fmla="*/ 346 h 1591"/>
                  <a:gd name="T60" fmla="+- 0 5443 5018"/>
                  <a:gd name="T61" fmla="*/ T60 w 1928"/>
                  <a:gd name="T62" fmla="+- 0 346 346"/>
                  <a:gd name="T63" fmla="*/ 346 h 1591"/>
                  <a:gd name="T64" fmla="+- 0 5449 5018"/>
                  <a:gd name="T65" fmla="*/ T64 w 1928"/>
                  <a:gd name="T66" fmla="+- 0 346 346"/>
                  <a:gd name="T67" fmla="*/ 346 h 1591"/>
                  <a:gd name="T68" fmla="+- 0 6928 5018"/>
                  <a:gd name="T69" fmla="*/ T68 w 1928"/>
                  <a:gd name="T70" fmla="+- 0 1197 346"/>
                  <a:gd name="T71" fmla="*/ 1197 h 1591"/>
                  <a:gd name="T72" fmla="+- 0 6945 5018"/>
                  <a:gd name="T73" fmla="*/ T72 w 1928"/>
                  <a:gd name="T74" fmla="+- 0 1232 346"/>
                  <a:gd name="T75" fmla="*/ 1232 h 1591"/>
                  <a:gd name="T76" fmla="+- 0 6941 5018"/>
                  <a:gd name="T77" fmla="*/ T76 w 1928"/>
                  <a:gd name="T78" fmla="+- 0 1245 346"/>
                  <a:gd name="T79" fmla="*/ 1245 h 1591"/>
                  <a:gd name="T80" fmla="+- 0 6813 5018"/>
                  <a:gd name="T81" fmla="*/ T80 w 1928"/>
                  <a:gd name="T82" fmla="+- 0 1467 346"/>
                  <a:gd name="T83" fmla="*/ 1467 h 1591"/>
                  <a:gd name="T84" fmla="+- 0 6812 5018"/>
                  <a:gd name="T85" fmla="*/ T84 w 1928"/>
                  <a:gd name="T86" fmla="+- 0 1468 346"/>
                  <a:gd name="T87" fmla="*/ 1468 h 1591"/>
                  <a:gd name="T88" fmla="+- 0 6812 5018"/>
                  <a:gd name="T89" fmla="*/ T88 w 1928"/>
                  <a:gd name="T90" fmla="+- 0 1469 346"/>
                  <a:gd name="T91" fmla="*/ 1469 h 1591"/>
                  <a:gd name="T92" fmla="+- 0 6811 5018"/>
                  <a:gd name="T93" fmla="*/ T92 w 1928"/>
                  <a:gd name="T94" fmla="+- 0 1470 346"/>
                  <a:gd name="T95" fmla="*/ 1470 h 1591"/>
                  <a:gd name="T96" fmla="+- 0 6552 5018"/>
                  <a:gd name="T97" fmla="*/ T96 w 1928"/>
                  <a:gd name="T98" fmla="+- 0 1919 346"/>
                  <a:gd name="T99" fmla="*/ 1919 h 1591"/>
                  <a:gd name="T100" fmla="+- 0 6545 5018"/>
                  <a:gd name="T101" fmla="*/ T100 w 1928"/>
                  <a:gd name="T102" fmla="+- 0 1930 346"/>
                  <a:gd name="T103" fmla="*/ 1930 h 1591"/>
                  <a:gd name="T104" fmla="+- 0 6534 5018"/>
                  <a:gd name="T105" fmla="*/ T104 w 1928"/>
                  <a:gd name="T106" fmla="+- 0 1937 346"/>
                  <a:gd name="T107" fmla="*/ 1937 h 1591"/>
                  <a:gd name="T108" fmla="+- 0 6521 5018"/>
                  <a:gd name="T109" fmla="*/ T108 w 1928"/>
                  <a:gd name="T110" fmla="+- 0 1937 346"/>
                  <a:gd name="T111" fmla="*/ 1937 h 1591"/>
                  <a:gd name="T112" fmla="+- 0 5543 5018"/>
                  <a:gd name="T113" fmla="*/ T112 w 1928"/>
                  <a:gd name="T114" fmla="+- 0 1937 346"/>
                  <a:gd name="T115" fmla="*/ 1937 h 159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Lst>
                <a:rect l="0" t="0" r="r" b="b"/>
                <a:pathLst>
                  <a:path w="1928" h="1591">
                    <a:moveTo>
                      <a:pt x="525" y="1591"/>
                    </a:moveTo>
                    <a:lnTo>
                      <a:pt x="513" y="1591"/>
                    </a:lnTo>
                    <a:lnTo>
                      <a:pt x="501" y="1584"/>
                    </a:lnTo>
                    <a:lnTo>
                      <a:pt x="495" y="1573"/>
                    </a:lnTo>
                    <a:lnTo>
                      <a:pt x="6" y="728"/>
                    </a:lnTo>
                    <a:lnTo>
                      <a:pt x="0" y="717"/>
                    </a:lnTo>
                    <a:lnTo>
                      <a:pt x="0" y="703"/>
                    </a:lnTo>
                    <a:lnTo>
                      <a:pt x="6" y="692"/>
                    </a:lnTo>
                    <a:lnTo>
                      <a:pt x="130" y="477"/>
                    </a:lnTo>
                    <a:lnTo>
                      <a:pt x="131" y="474"/>
                    </a:lnTo>
                    <a:lnTo>
                      <a:pt x="132" y="471"/>
                    </a:lnTo>
                    <a:lnTo>
                      <a:pt x="134" y="468"/>
                    </a:lnTo>
                    <a:lnTo>
                      <a:pt x="394" y="18"/>
                    </a:lnTo>
                    <a:lnTo>
                      <a:pt x="401" y="6"/>
                    </a:lnTo>
                    <a:lnTo>
                      <a:pt x="413" y="0"/>
                    </a:lnTo>
                    <a:lnTo>
                      <a:pt x="425" y="0"/>
                    </a:lnTo>
                    <a:lnTo>
                      <a:pt x="431" y="0"/>
                    </a:lnTo>
                    <a:lnTo>
                      <a:pt x="1910" y="851"/>
                    </a:lnTo>
                    <a:lnTo>
                      <a:pt x="1927" y="886"/>
                    </a:lnTo>
                    <a:lnTo>
                      <a:pt x="1923" y="899"/>
                    </a:lnTo>
                    <a:lnTo>
                      <a:pt x="1795" y="1121"/>
                    </a:lnTo>
                    <a:lnTo>
                      <a:pt x="1794" y="1122"/>
                    </a:lnTo>
                    <a:lnTo>
                      <a:pt x="1794" y="1123"/>
                    </a:lnTo>
                    <a:lnTo>
                      <a:pt x="1793" y="1124"/>
                    </a:lnTo>
                    <a:lnTo>
                      <a:pt x="1534" y="1573"/>
                    </a:lnTo>
                    <a:lnTo>
                      <a:pt x="1527" y="1584"/>
                    </a:lnTo>
                    <a:lnTo>
                      <a:pt x="1516" y="1591"/>
                    </a:lnTo>
                    <a:lnTo>
                      <a:pt x="1503" y="1591"/>
                    </a:lnTo>
                    <a:lnTo>
                      <a:pt x="525" y="159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20" name="Freeform 22"/>
              <p:cNvSpPr>
                <a:spLocks/>
              </p:cNvSpPr>
              <p:nvPr/>
            </p:nvSpPr>
            <p:spPr bwMode="auto">
              <a:xfrm>
                <a:off x="5530" y="1107"/>
                <a:ext cx="506" cy="552"/>
              </a:xfrm>
              <a:custGeom>
                <a:avLst/>
                <a:gdLst>
                  <a:gd name="T0" fmla="+- 0 6036 5531"/>
                  <a:gd name="T1" fmla="*/ T0 w 506"/>
                  <a:gd name="T2" fmla="+- 0 1510 1107"/>
                  <a:gd name="T3" fmla="*/ 1510 h 552"/>
                  <a:gd name="T4" fmla="+- 0 6001 5531"/>
                  <a:gd name="T5" fmla="*/ T4 w 506"/>
                  <a:gd name="T6" fmla="+- 0 1486 1107"/>
                  <a:gd name="T7" fmla="*/ 1486 h 552"/>
                  <a:gd name="T8" fmla="+- 0 5960 5531"/>
                  <a:gd name="T9" fmla="*/ T8 w 506"/>
                  <a:gd name="T10" fmla="+- 0 1466 1107"/>
                  <a:gd name="T11" fmla="*/ 1466 h 552"/>
                  <a:gd name="T12" fmla="+- 0 5916 5531"/>
                  <a:gd name="T13" fmla="*/ T12 w 506"/>
                  <a:gd name="T14" fmla="+- 0 1453 1107"/>
                  <a:gd name="T15" fmla="*/ 1453 h 552"/>
                  <a:gd name="T16" fmla="+- 0 5874 5531"/>
                  <a:gd name="T17" fmla="*/ T16 w 506"/>
                  <a:gd name="T18" fmla="+- 0 1449 1107"/>
                  <a:gd name="T19" fmla="*/ 1449 h 552"/>
                  <a:gd name="T20" fmla="+- 0 5859 5531"/>
                  <a:gd name="T21" fmla="*/ T20 w 506"/>
                  <a:gd name="T22" fmla="+- 0 1462 1107"/>
                  <a:gd name="T23" fmla="*/ 1462 h 552"/>
                  <a:gd name="T24" fmla="+- 0 5842 5531"/>
                  <a:gd name="T25" fmla="*/ T24 w 506"/>
                  <a:gd name="T26" fmla="+- 0 1478 1107"/>
                  <a:gd name="T27" fmla="*/ 1478 h 552"/>
                  <a:gd name="T28" fmla="+- 0 5826 5531"/>
                  <a:gd name="T29" fmla="*/ T28 w 506"/>
                  <a:gd name="T30" fmla="+- 0 1496 1107"/>
                  <a:gd name="T31" fmla="*/ 1496 h 552"/>
                  <a:gd name="T32" fmla="+- 0 5815 5531"/>
                  <a:gd name="T33" fmla="*/ T32 w 506"/>
                  <a:gd name="T34" fmla="+- 0 1511 1107"/>
                  <a:gd name="T35" fmla="*/ 1511 h 552"/>
                  <a:gd name="T36" fmla="+- 0 5792 5531"/>
                  <a:gd name="T37" fmla="*/ T36 w 506"/>
                  <a:gd name="T38" fmla="+- 0 1499 1107"/>
                  <a:gd name="T39" fmla="*/ 1499 h 552"/>
                  <a:gd name="T40" fmla="+- 0 5745 5531"/>
                  <a:gd name="T41" fmla="*/ T40 w 506"/>
                  <a:gd name="T42" fmla="+- 0 1458 1107"/>
                  <a:gd name="T43" fmla="*/ 1458 h 552"/>
                  <a:gd name="T44" fmla="+- 0 5701 5531"/>
                  <a:gd name="T45" fmla="*/ T44 w 506"/>
                  <a:gd name="T46" fmla="+- 0 1405 1107"/>
                  <a:gd name="T47" fmla="*/ 1405 h 552"/>
                  <a:gd name="T48" fmla="+- 0 5670 5531"/>
                  <a:gd name="T49" fmla="*/ T48 w 506"/>
                  <a:gd name="T50" fmla="+- 0 1352 1107"/>
                  <a:gd name="T51" fmla="*/ 1352 h 552"/>
                  <a:gd name="T52" fmla="+- 0 5663 5531"/>
                  <a:gd name="T53" fmla="*/ T52 w 506"/>
                  <a:gd name="T54" fmla="+- 0 1327 1107"/>
                  <a:gd name="T55" fmla="*/ 1327 h 552"/>
                  <a:gd name="T56" fmla="+- 0 5680 5531"/>
                  <a:gd name="T57" fmla="*/ T56 w 506"/>
                  <a:gd name="T58" fmla="+- 0 1318 1107"/>
                  <a:gd name="T59" fmla="*/ 1318 h 552"/>
                  <a:gd name="T60" fmla="+- 0 5700 5531"/>
                  <a:gd name="T61" fmla="*/ T60 w 506"/>
                  <a:gd name="T62" fmla="+- 0 1306 1107"/>
                  <a:gd name="T63" fmla="*/ 1306 h 552"/>
                  <a:gd name="T64" fmla="+- 0 5739 5531"/>
                  <a:gd name="T65" fmla="*/ T64 w 506"/>
                  <a:gd name="T66" fmla="+- 0 1239 1107"/>
                  <a:gd name="T67" fmla="*/ 1239 h 552"/>
                  <a:gd name="T68" fmla="+- 0 5724 5531"/>
                  <a:gd name="T69" fmla="*/ T68 w 506"/>
                  <a:gd name="T70" fmla="+- 0 1149 1107"/>
                  <a:gd name="T71" fmla="*/ 1149 h 552"/>
                  <a:gd name="T72" fmla="+- 0 5675 5531"/>
                  <a:gd name="T73" fmla="*/ T72 w 506"/>
                  <a:gd name="T74" fmla="+- 0 1107 1107"/>
                  <a:gd name="T75" fmla="*/ 1107 h 552"/>
                  <a:gd name="T76" fmla="+- 0 5634 5531"/>
                  <a:gd name="T77" fmla="*/ T76 w 506"/>
                  <a:gd name="T78" fmla="+- 0 1109 1107"/>
                  <a:gd name="T79" fmla="*/ 1109 h 552"/>
                  <a:gd name="T80" fmla="+- 0 5587 5531"/>
                  <a:gd name="T81" fmla="*/ T80 w 506"/>
                  <a:gd name="T82" fmla="+- 0 1116 1107"/>
                  <a:gd name="T83" fmla="*/ 1116 h 552"/>
                  <a:gd name="T84" fmla="+- 0 5543 5531"/>
                  <a:gd name="T85" fmla="*/ T84 w 506"/>
                  <a:gd name="T86" fmla="+- 0 1131 1107"/>
                  <a:gd name="T87" fmla="*/ 1131 h 552"/>
                  <a:gd name="T88" fmla="+- 0 5532 5531"/>
                  <a:gd name="T89" fmla="*/ T88 w 506"/>
                  <a:gd name="T90" fmla="+- 0 1181 1107"/>
                  <a:gd name="T91" fmla="*/ 1181 h 552"/>
                  <a:gd name="T92" fmla="+- 0 5531 5531"/>
                  <a:gd name="T93" fmla="*/ T92 w 506"/>
                  <a:gd name="T94" fmla="+- 0 1247 1107"/>
                  <a:gd name="T95" fmla="*/ 1247 h 552"/>
                  <a:gd name="T96" fmla="+- 0 5544 5531"/>
                  <a:gd name="T97" fmla="*/ T96 w 506"/>
                  <a:gd name="T98" fmla="+- 0 1327 1107"/>
                  <a:gd name="T99" fmla="*/ 1327 h 552"/>
                  <a:gd name="T100" fmla="+- 0 5579 5531"/>
                  <a:gd name="T101" fmla="*/ T100 w 506"/>
                  <a:gd name="T102" fmla="+- 0 1415 1107"/>
                  <a:gd name="T103" fmla="*/ 1415 h 552"/>
                  <a:gd name="T104" fmla="+- 0 5639 5531"/>
                  <a:gd name="T105" fmla="*/ T104 w 506"/>
                  <a:gd name="T106" fmla="+- 0 1510 1107"/>
                  <a:gd name="T107" fmla="*/ 1510 h 552"/>
                  <a:gd name="T108" fmla="+- 0 5720 5531"/>
                  <a:gd name="T109" fmla="*/ T108 w 506"/>
                  <a:gd name="T110" fmla="+- 0 1585 1107"/>
                  <a:gd name="T111" fmla="*/ 1585 h 552"/>
                  <a:gd name="T112" fmla="+- 0 5801 5531"/>
                  <a:gd name="T113" fmla="*/ T112 w 506"/>
                  <a:gd name="T114" fmla="+- 0 1630 1107"/>
                  <a:gd name="T115" fmla="*/ 1630 h 552"/>
                  <a:gd name="T116" fmla="+- 0 5877 5531"/>
                  <a:gd name="T117" fmla="*/ T116 w 506"/>
                  <a:gd name="T118" fmla="+- 0 1652 1107"/>
                  <a:gd name="T119" fmla="*/ 1652 h 552"/>
                  <a:gd name="T120" fmla="+- 0 5943 5531"/>
                  <a:gd name="T121" fmla="*/ T120 w 506"/>
                  <a:gd name="T122" fmla="+- 0 1658 1107"/>
                  <a:gd name="T123" fmla="*/ 1658 h 552"/>
                  <a:gd name="T124" fmla="+- 0 5994 5531"/>
                  <a:gd name="T125" fmla="*/ T124 w 506"/>
                  <a:gd name="T126" fmla="+- 0 1655 1107"/>
                  <a:gd name="T127" fmla="*/ 1655 h 552"/>
                  <a:gd name="T128" fmla="+- 0 6016 5531"/>
                  <a:gd name="T129" fmla="*/ T128 w 506"/>
                  <a:gd name="T130" fmla="+- 0 1616 1107"/>
                  <a:gd name="T131" fmla="*/ 1616 h 552"/>
                  <a:gd name="T132" fmla="+- 0 6028 5531"/>
                  <a:gd name="T133" fmla="*/ T132 w 506"/>
                  <a:gd name="T134" fmla="+- 0 1576 1107"/>
                  <a:gd name="T135" fmla="*/ 1576 h 552"/>
                  <a:gd name="T136" fmla="+- 0 6034 5531"/>
                  <a:gd name="T137" fmla="*/ T136 w 506"/>
                  <a:gd name="T138" fmla="+- 0 1540 1107"/>
                  <a:gd name="T139" fmla="*/ 1540 h 552"/>
                  <a:gd name="T140" fmla="+- 0 6036 5531"/>
                  <a:gd name="T141" fmla="*/ T140 w 506"/>
                  <a:gd name="T142" fmla="+- 0 1510 1107"/>
                  <a:gd name="T143" fmla="*/ 1510 h 55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506" h="552">
                    <a:moveTo>
                      <a:pt x="505" y="403"/>
                    </a:moveTo>
                    <a:lnTo>
                      <a:pt x="470" y="379"/>
                    </a:lnTo>
                    <a:lnTo>
                      <a:pt x="429" y="359"/>
                    </a:lnTo>
                    <a:lnTo>
                      <a:pt x="385" y="346"/>
                    </a:lnTo>
                    <a:lnTo>
                      <a:pt x="343" y="342"/>
                    </a:lnTo>
                    <a:lnTo>
                      <a:pt x="328" y="355"/>
                    </a:lnTo>
                    <a:lnTo>
                      <a:pt x="311" y="371"/>
                    </a:lnTo>
                    <a:lnTo>
                      <a:pt x="295" y="389"/>
                    </a:lnTo>
                    <a:lnTo>
                      <a:pt x="284" y="404"/>
                    </a:lnTo>
                    <a:lnTo>
                      <a:pt x="261" y="392"/>
                    </a:lnTo>
                    <a:lnTo>
                      <a:pt x="214" y="351"/>
                    </a:lnTo>
                    <a:lnTo>
                      <a:pt x="170" y="298"/>
                    </a:lnTo>
                    <a:lnTo>
                      <a:pt x="139" y="245"/>
                    </a:lnTo>
                    <a:lnTo>
                      <a:pt x="132" y="220"/>
                    </a:lnTo>
                    <a:lnTo>
                      <a:pt x="149" y="211"/>
                    </a:lnTo>
                    <a:lnTo>
                      <a:pt x="169" y="199"/>
                    </a:lnTo>
                    <a:lnTo>
                      <a:pt x="208" y="132"/>
                    </a:lnTo>
                    <a:lnTo>
                      <a:pt x="193" y="42"/>
                    </a:lnTo>
                    <a:lnTo>
                      <a:pt x="144" y="0"/>
                    </a:lnTo>
                    <a:lnTo>
                      <a:pt x="103" y="2"/>
                    </a:lnTo>
                    <a:lnTo>
                      <a:pt x="56" y="9"/>
                    </a:lnTo>
                    <a:lnTo>
                      <a:pt x="12" y="24"/>
                    </a:lnTo>
                    <a:lnTo>
                      <a:pt x="1" y="74"/>
                    </a:lnTo>
                    <a:lnTo>
                      <a:pt x="0" y="140"/>
                    </a:lnTo>
                    <a:lnTo>
                      <a:pt x="13" y="220"/>
                    </a:lnTo>
                    <a:lnTo>
                      <a:pt x="48" y="308"/>
                    </a:lnTo>
                    <a:lnTo>
                      <a:pt x="108" y="403"/>
                    </a:lnTo>
                    <a:lnTo>
                      <a:pt x="189" y="478"/>
                    </a:lnTo>
                    <a:lnTo>
                      <a:pt x="270" y="523"/>
                    </a:lnTo>
                    <a:lnTo>
                      <a:pt x="346" y="545"/>
                    </a:lnTo>
                    <a:lnTo>
                      <a:pt x="412" y="551"/>
                    </a:lnTo>
                    <a:lnTo>
                      <a:pt x="463" y="548"/>
                    </a:lnTo>
                    <a:lnTo>
                      <a:pt x="485" y="509"/>
                    </a:lnTo>
                    <a:lnTo>
                      <a:pt x="497" y="469"/>
                    </a:lnTo>
                    <a:lnTo>
                      <a:pt x="503" y="433"/>
                    </a:lnTo>
                    <a:lnTo>
                      <a:pt x="505" y="403"/>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sp>
            <p:nvSpPr>
              <p:cNvPr id="21" name="Freeform 23"/>
              <p:cNvSpPr>
                <a:spLocks/>
              </p:cNvSpPr>
              <p:nvPr/>
            </p:nvSpPr>
            <p:spPr bwMode="auto">
              <a:xfrm>
                <a:off x="5602" y="880"/>
                <a:ext cx="715" cy="767"/>
              </a:xfrm>
              <a:custGeom>
                <a:avLst/>
                <a:gdLst>
                  <a:gd name="T0" fmla="+- 0 5603 5603"/>
                  <a:gd name="T1" fmla="*/ T0 w 715"/>
                  <a:gd name="T2" fmla="+- 0 1042 880"/>
                  <a:gd name="T3" fmla="*/ 1042 h 767"/>
                  <a:gd name="T4" fmla="+- 0 5651 5603"/>
                  <a:gd name="T5" fmla="*/ T4 w 715"/>
                  <a:gd name="T6" fmla="+- 0 987 880"/>
                  <a:gd name="T7" fmla="*/ 987 h 767"/>
                  <a:gd name="T8" fmla="+- 0 5709 5603"/>
                  <a:gd name="T9" fmla="*/ T8 w 715"/>
                  <a:gd name="T10" fmla="+- 0 943 880"/>
                  <a:gd name="T11" fmla="*/ 943 h 767"/>
                  <a:gd name="T12" fmla="+- 0 5774 5603"/>
                  <a:gd name="T13" fmla="*/ T12 w 715"/>
                  <a:gd name="T14" fmla="+- 0 909 880"/>
                  <a:gd name="T15" fmla="*/ 909 h 767"/>
                  <a:gd name="T16" fmla="+- 0 5845 5603"/>
                  <a:gd name="T17" fmla="*/ T16 w 715"/>
                  <a:gd name="T18" fmla="+- 0 888 880"/>
                  <a:gd name="T19" fmla="*/ 888 h 767"/>
                  <a:gd name="T20" fmla="+- 0 5922 5603"/>
                  <a:gd name="T21" fmla="*/ T20 w 715"/>
                  <a:gd name="T22" fmla="+- 0 880 880"/>
                  <a:gd name="T23" fmla="*/ 880 h 767"/>
                  <a:gd name="T24" fmla="+- 0 5993 5603"/>
                  <a:gd name="T25" fmla="*/ T24 w 715"/>
                  <a:gd name="T26" fmla="+- 0 887 880"/>
                  <a:gd name="T27" fmla="*/ 887 h 767"/>
                  <a:gd name="T28" fmla="+- 0 6060 5603"/>
                  <a:gd name="T29" fmla="*/ T28 w 715"/>
                  <a:gd name="T30" fmla="+- 0 905 880"/>
                  <a:gd name="T31" fmla="*/ 905 h 767"/>
                  <a:gd name="T32" fmla="+- 0 6121 5603"/>
                  <a:gd name="T33" fmla="*/ T32 w 715"/>
                  <a:gd name="T34" fmla="+- 0 934 880"/>
                  <a:gd name="T35" fmla="*/ 934 h 767"/>
                  <a:gd name="T36" fmla="+- 0 6176 5603"/>
                  <a:gd name="T37" fmla="*/ T36 w 715"/>
                  <a:gd name="T38" fmla="+- 0 973 880"/>
                  <a:gd name="T39" fmla="*/ 973 h 767"/>
                  <a:gd name="T40" fmla="+- 0 6224 5603"/>
                  <a:gd name="T41" fmla="*/ T40 w 715"/>
                  <a:gd name="T42" fmla="+- 0 1021 880"/>
                  <a:gd name="T43" fmla="*/ 1021 h 767"/>
                  <a:gd name="T44" fmla="+- 0 6263 5603"/>
                  <a:gd name="T45" fmla="*/ T44 w 715"/>
                  <a:gd name="T46" fmla="+- 0 1076 880"/>
                  <a:gd name="T47" fmla="*/ 1076 h 767"/>
                  <a:gd name="T48" fmla="+- 0 6292 5603"/>
                  <a:gd name="T49" fmla="*/ T48 w 715"/>
                  <a:gd name="T50" fmla="+- 0 1138 880"/>
                  <a:gd name="T51" fmla="*/ 1138 h 767"/>
                  <a:gd name="T52" fmla="+- 0 6311 5603"/>
                  <a:gd name="T53" fmla="*/ T52 w 715"/>
                  <a:gd name="T54" fmla="+- 0 1205 880"/>
                  <a:gd name="T55" fmla="*/ 1205 h 767"/>
                  <a:gd name="T56" fmla="+- 0 6317 5603"/>
                  <a:gd name="T57" fmla="*/ T56 w 715"/>
                  <a:gd name="T58" fmla="+- 0 1276 880"/>
                  <a:gd name="T59" fmla="*/ 1276 h 767"/>
                  <a:gd name="T60" fmla="+- 0 6308 5603"/>
                  <a:gd name="T61" fmla="*/ T60 w 715"/>
                  <a:gd name="T62" fmla="+- 0 1358 880"/>
                  <a:gd name="T63" fmla="*/ 1358 h 767"/>
                  <a:gd name="T64" fmla="+- 0 6284 5603"/>
                  <a:gd name="T65" fmla="*/ T64 w 715"/>
                  <a:gd name="T66" fmla="+- 0 1435 880"/>
                  <a:gd name="T67" fmla="*/ 1435 h 767"/>
                  <a:gd name="T68" fmla="+- 0 6244 5603"/>
                  <a:gd name="T69" fmla="*/ T68 w 715"/>
                  <a:gd name="T70" fmla="+- 0 1504 880"/>
                  <a:gd name="T71" fmla="*/ 1504 h 767"/>
                  <a:gd name="T72" fmla="+- 0 6193 5603"/>
                  <a:gd name="T73" fmla="*/ T72 w 715"/>
                  <a:gd name="T74" fmla="+- 0 1563 880"/>
                  <a:gd name="T75" fmla="*/ 1563 h 767"/>
                  <a:gd name="T76" fmla="+- 0 6130 5603"/>
                  <a:gd name="T77" fmla="*/ T76 w 715"/>
                  <a:gd name="T78" fmla="+- 0 1612 880"/>
                  <a:gd name="T79" fmla="*/ 1612 h 767"/>
                  <a:gd name="T80" fmla="+- 0 6059 5603"/>
                  <a:gd name="T81" fmla="*/ T80 w 715"/>
                  <a:gd name="T82" fmla="+- 0 1647 880"/>
                  <a:gd name="T83" fmla="*/ 1647 h 76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715" h="767">
                    <a:moveTo>
                      <a:pt x="0" y="162"/>
                    </a:moveTo>
                    <a:lnTo>
                      <a:pt x="48" y="107"/>
                    </a:lnTo>
                    <a:lnTo>
                      <a:pt x="106" y="63"/>
                    </a:lnTo>
                    <a:lnTo>
                      <a:pt x="171" y="29"/>
                    </a:lnTo>
                    <a:lnTo>
                      <a:pt x="242" y="8"/>
                    </a:lnTo>
                    <a:lnTo>
                      <a:pt x="319" y="0"/>
                    </a:lnTo>
                    <a:lnTo>
                      <a:pt x="390" y="7"/>
                    </a:lnTo>
                    <a:lnTo>
                      <a:pt x="457" y="25"/>
                    </a:lnTo>
                    <a:lnTo>
                      <a:pt x="518" y="54"/>
                    </a:lnTo>
                    <a:lnTo>
                      <a:pt x="573" y="93"/>
                    </a:lnTo>
                    <a:lnTo>
                      <a:pt x="621" y="141"/>
                    </a:lnTo>
                    <a:lnTo>
                      <a:pt x="660" y="196"/>
                    </a:lnTo>
                    <a:lnTo>
                      <a:pt x="689" y="258"/>
                    </a:lnTo>
                    <a:lnTo>
                      <a:pt x="708" y="325"/>
                    </a:lnTo>
                    <a:lnTo>
                      <a:pt x="714" y="396"/>
                    </a:lnTo>
                    <a:lnTo>
                      <a:pt x="705" y="478"/>
                    </a:lnTo>
                    <a:lnTo>
                      <a:pt x="681" y="555"/>
                    </a:lnTo>
                    <a:lnTo>
                      <a:pt x="641" y="624"/>
                    </a:lnTo>
                    <a:lnTo>
                      <a:pt x="590" y="683"/>
                    </a:lnTo>
                    <a:lnTo>
                      <a:pt x="527" y="732"/>
                    </a:lnTo>
                    <a:lnTo>
                      <a:pt x="456" y="767"/>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latin typeface="Candara" panose="020E0502030303020204" pitchFamily="34" charset="0"/>
                </a:endParaRPr>
              </a:p>
            </p:txBody>
          </p:sp>
        </p:grpSp>
        <p:sp>
          <p:nvSpPr>
            <p:cNvPr id="32" name="TextBox 31"/>
            <p:cNvSpPr txBox="1"/>
            <p:nvPr/>
          </p:nvSpPr>
          <p:spPr>
            <a:xfrm>
              <a:off x="5137709" y="6275753"/>
              <a:ext cx="1540806" cy="338554"/>
            </a:xfrm>
            <a:prstGeom prst="rect">
              <a:avLst/>
            </a:prstGeom>
            <a:noFill/>
            <a:ln>
              <a:solidFill>
                <a:schemeClr val="bg1"/>
              </a:solidFill>
            </a:ln>
          </p:spPr>
          <p:txBody>
            <a:bodyPr wrap="none" rtlCol="0">
              <a:spAutoFit/>
            </a:bodyPr>
            <a:lstStyle/>
            <a:p>
              <a:r>
                <a:rPr lang="en-US" sz="1600" dirty="0">
                  <a:latin typeface="Candara" panose="020E0502030303020204" pitchFamily="34" charset="0"/>
                </a:rPr>
                <a:t>Over the phone</a:t>
              </a:r>
              <a:endParaRPr lang="bg-BG" sz="1600" dirty="0">
                <a:latin typeface="Candara" panose="020E0502030303020204" pitchFamily="34" charset="0"/>
              </a:endParaRPr>
            </a:p>
          </p:txBody>
        </p:sp>
      </p:grpSp>
    </p:spTree>
    <p:extLst>
      <p:ext uri="{BB962C8B-B14F-4D97-AF65-F5344CB8AC3E}">
        <p14:creationId xmlns:p14="http://schemas.microsoft.com/office/powerpoint/2010/main" val="189079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105" y="284568"/>
            <a:ext cx="6999514" cy="1325563"/>
          </a:xfrm>
        </p:spPr>
        <p:txBody>
          <a:bodyPr/>
          <a:lstStyle/>
          <a:p>
            <a:r>
              <a:rPr lang="en-US" dirty="0">
                <a:solidFill>
                  <a:srgbClr val="D60000"/>
                </a:solidFill>
              </a:rPr>
              <a:t>Our results to this moment</a:t>
            </a:r>
            <a:endParaRPr lang="bg-BG" dirty="0"/>
          </a:p>
        </p:txBody>
      </p:sp>
      <p:grpSp>
        <p:nvGrpSpPr>
          <p:cNvPr id="36" name="Group 35"/>
          <p:cNvGrpSpPr/>
          <p:nvPr/>
        </p:nvGrpSpPr>
        <p:grpSpPr>
          <a:xfrm>
            <a:off x="1477656" y="2204811"/>
            <a:ext cx="3756783" cy="3457634"/>
            <a:chOff x="1477656" y="2204811"/>
            <a:chExt cx="3756783" cy="3457634"/>
          </a:xfrm>
        </p:grpSpPr>
        <p:grpSp>
          <p:nvGrpSpPr>
            <p:cNvPr id="20" name="Group 19"/>
            <p:cNvGrpSpPr/>
            <p:nvPr/>
          </p:nvGrpSpPr>
          <p:grpSpPr>
            <a:xfrm>
              <a:off x="1477656" y="2682540"/>
              <a:ext cx="3741766" cy="2895600"/>
              <a:chOff x="1983785" y="1758289"/>
              <a:chExt cx="3741766" cy="2895600"/>
            </a:xfrm>
          </p:grpSpPr>
          <p:sp>
            <p:nvSpPr>
              <p:cNvPr id="7" name="Rounded Rectangle 6"/>
              <p:cNvSpPr/>
              <p:nvPr/>
            </p:nvSpPr>
            <p:spPr>
              <a:xfrm>
                <a:off x="2197474" y="3123063"/>
                <a:ext cx="573861" cy="1530825"/>
              </a:xfrm>
              <a:prstGeom prst="roundRect">
                <a:avLst>
                  <a:gd name="adj" fmla="val 50000"/>
                </a:avLst>
              </a:prstGeom>
              <a:solidFill>
                <a:schemeClr val="bg1"/>
              </a:solidFill>
              <a:ln>
                <a:noFill/>
              </a:ln>
              <a:effectLst>
                <a:innerShdw blurRad="279400">
                  <a:srgbClr val="C0000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6" name="Rounded Rectangle 15"/>
              <p:cNvSpPr/>
              <p:nvPr/>
            </p:nvSpPr>
            <p:spPr>
              <a:xfrm>
                <a:off x="3083497" y="2793491"/>
                <a:ext cx="573861" cy="1835379"/>
              </a:xfrm>
              <a:prstGeom prst="roundRect">
                <a:avLst>
                  <a:gd name="adj" fmla="val 50000"/>
                </a:avLst>
              </a:prstGeom>
              <a:solidFill>
                <a:schemeClr val="bg1"/>
              </a:solidFill>
              <a:ln>
                <a:noFill/>
              </a:ln>
              <a:effectLst>
                <a:innerShdw blurRad="2794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7" name="Rounded Rectangle 16"/>
              <p:cNvSpPr/>
              <p:nvPr/>
            </p:nvSpPr>
            <p:spPr>
              <a:xfrm>
                <a:off x="3963183" y="2167721"/>
                <a:ext cx="573861" cy="2486168"/>
              </a:xfrm>
              <a:prstGeom prst="roundRect">
                <a:avLst>
                  <a:gd name="adj" fmla="val 50000"/>
                </a:avLst>
              </a:prstGeom>
              <a:solidFill>
                <a:schemeClr val="bg1"/>
              </a:solidFill>
              <a:ln>
                <a:noFill/>
              </a:ln>
              <a:effectLst>
                <a:innerShdw blurRad="279400">
                  <a:srgbClr val="C0000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8" name="Rounded Rectangle 17"/>
              <p:cNvSpPr/>
              <p:nvPr/>
            </p:nvSpPr>
            <p:spPr>
              <a:xfrm>
                <a:off x="4842871" y="1758289"/>
                <a:ext cx="573861" cy="2895600"/>
              </a:xfrm>
              <a:prstGeom prst="roundRect">
                <a:avLst>
                  <a:gd name="adj" fmla="val 50000"/>
                </a:avLst>
              </a:prstGeom>
              <a:solidFill>
                <a:schemeClr val="bg1"/>
              </a:solidFill>
              <a:ln>
                <a:noFill/>
              </a:ln>
              <a:effectLst>
                <a:innerShdw blurRad="2794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cxnSp>
            <p:nvCxnSpPr>
              <p:cNvPr id="15" name="Straight Connector 14"/>
              <p:cNvCxnSpPr/>
              <p:nvPr/>
            </p:nvCxnSpPr>
            <p:spPr>
              <a:xfrm flipV="1">
                <a:off x="1983785" y="4561890"/>
                <a:ext cx="3741766" cy="13648"/>
              </a:xfrm>
              <a:prstGeom prst="line">
                <a:avLst/>
              </a:prstGeom>
              <a:ln w="374650">
                <a:solidFill>
                  <a:schemeClr val="bg1"/>
                </a:solidFill>
              </a:ln>
              <a:effectLst>
                <a:outerShdw blurRad="190500" dist="38100" dir="16200000" sx="103000" sy="103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2495654" y="3339294"/>
              <a:ext cx="764953" cy="369332"/>
            </a:xfrm>
            <a:prstGeom prst="rect">
              <a:avLst/>
            </a:prstGeom>
            <a:noFill/>
          </p:spPr>
          <p:txBody>
            <a:bodyPr wrap="none" rtlCol="0">
              <a:spAutoFit/>
            </a:bodyPr>
            <a:lstStyle/>
            <a:p>
              <a:r>
                <a:rPr lang="en-US" b="1" dirty="0">
                  <a:solidFill>
                    <a:srgbClr val="C00000"/>
                  </a:solidFill>
                  <a:latin typeface="Candara" panose="020E0502030303020204" pitchFamily="34" charset="0"/>
                </a:rPr>
                <a:t>5 650 </a:t>
              </a:r>
              <a:endParaRPr lang="bg-BG" b="1" dirty="0">
                <a:solidFill>
                  <a:srgbClr val="C00000"/>
                </a:solidFill>
                <a:latin typeface="Candara" panose="020E0502030303020204" pitchFamily="34" charset="0"/>
              </a:endParaRPr>
            </a:p>
          </p:txBody>
        </p:sp>
        <p:sp>
          <p:nvSpPr>
            <p:cNvPr id="28" name="TextBox 27"/>
            <p:cNvSpPr txBox="1"/>
            <p:nvPr/>
          </p:nvSpPr>
          <p:spPr>
            <a:xfrm>
              <a:off x="1734298" y="4090050"/>
              <a:ext cx="476862" cy="1261114"/>
            </a:xfrm>
            <a:prstGeom prst="rect">
              <a:avLst/>
            </a:prstGeom>
            <a:noFill/>
          </p:spPr>
          <p:txBody>
            <a:bodyPr vert="wordArtVert" wrap="none" rtlCol="0">
              <a:spAutoFit/>
            </a:bodyPr>
            <a:lstStyle/>
            <a:p>
              <a:r>
                <a:rPr lang="en-US" sz="1600" b="1" dirty="0">
                  <a:latin typeface="Candara" panose="020E0502030303020204" pitchFamily="34" charset="0"/>
                </a:rPr>
                <a:t>2016</a:t>
              </a:r>
              <a:endParaRPr lang="bg-BG" sz="1600" b="1" dirty="0">
                <a:latin typeface="Candara" panose="020E0502030303020204" pitchFamily="34" charset="0"/>
              </a:endParaRPr>
            </a:p>
          </p:txBody>
        </p:sp>
        <p:sp>
          <p:nvSpPr>
            <p:cNvPr id="29" name="TextBox 28"/>
            <p:cNvSpPr txBox="1"/>
            <p:nvPr/>
          </p:nvSpPr>
          <p:spPr>
            <a:xfrm>
              <a:off x="2616055" y="3926522"/>
              <a:ext cx="476862" cy="1261114"/>
            </a:xfrm>
            <a:prstGeom prst="rect">
              <a:avLst/>
            </a:prstGeom>
            <a:noFill/>
          </p:spPr>
          <p:txBody>
            <a:bodyPr vert="wordArtVert" wrap="none" rtlCol="0">
              <a:spAutoFit/>
            </a:bodyPr>
            <a:lstStyle/>
            <a:p>
              <a:r>
                <a:rPr lang="en-US" sz="1600" b="1" dirty="0">
                  <a:latin typeface="Candara" panose="020E0502030303020204" pitchFamily="34" charset="0"/>
                </a:rPr>
                <a:t>2017</a:t>
              </a:r>
              <a:endParaRPr lang="bg-BG" sz="1600" b="1" dirty="0">
                <a:latin typeface="Candara" panose="020E0502030303020204" pitchFamily="34" charset="0"/>
              </a:endParaRPr>
            </a:p>
          </p:txBody>
        </p:sp>
        <p:sp>
          <p:nvSpPr>
            <p:cNvPr id="30" name="TextBox 29"/>
            <p:cNvSpPr txBox="1"/>
            <p:nvPr/>
          </p:nvSpPr>
          <p:spPr>
            <a:xfrm>
              <a:off x="3501528" y="3616377"/>
              <a:ext cx="476862" cy="1261114"/>
            </a:xfrm>
            <a:prstGeom prst="rect">
              <a:avLst/>
            </a:prstGeom>
            <a:noFill/>
          </p:spPr>
          <p:txBody>
            <a:bodyPr vert="wordArtVert" wrap="none" rtlCol="0">
              <a:spAutoFit/>
            </a:bodyPr>
            <a:lstStyle/>
            <a:p>
              <a:r>
                <a:rPr lang="en-US" sz="1600" b="1" dirty="0">
                  <a:latin typeface="Candara" panose="020E0502030303020204" pitchFamily="34" charset="0"/>
                </a:rPr>
                <a:t>2018</a:t>
              </a:r>
              <a:endParaRPr lang="bg-BG" sz="1600" b="1" dirty="0">
                <a:latin typeface="Candara" panose="020E0502030303020204" pitchFamily="34" charset="0"/>
              </a:endParaRPr>
            </a:p>
          </p:txBody>
        </p:sp>
        <p:sp>
          <p:nvSpPr>
            <p:cNvPr id="31" name="TextBox 30"/>
            <p:cNvSpPr txBox="1"/>
            <p:nvPr/>
          </p:nvSpPr>
          <p:spPr>
            <a:xfrm>
              <a:off x="4385241" y="3340828"/>
              <a:ext cx="476862" cy="1261114"/>
            </a:xfrm>
            <a:prstGeom prst="rect">
              <a:avLst/>
            </a:prstGeom>
            <a:noFill/>
          </p:spPr>
          <p:txBody>
            <a:bodyPr vert="wordArtVert" wrap="none" rtlCol="0">
              <a:spAutoFit/>
            </a:bodyPr>
            <a:lstStyle/>
            <a:p>
              <a:r>
                <a:rPr lang="en-US" sz="1600" b="1" dirty="0">
                  <a:latin typeface="Candara" panose="020E0502030303020204" pitchFamily="34" charset="0"/>
                </a:rPr>
                <a:t>2019</a:t>
              </a:r>
              <a:endParaRPr lang="bg-BG" sz="1600" b="1" dirty="0">
                <a:latin typeface="Candara" panose="020E0502030303020204" pitchFamily="34" charset="0"/>
              </a:endParaRPr>
            </a:p>
          </p:txBody>
        </p:sp>
        <p:sp>
          <p:nvSpPr>
            <p:cNvPr id="32" name="TextBox 31"/>
            <p:cNvSpPr txBox="1"/>
            <p:nvPr/>
          </p:nvSpPr>
          <p:spPr>
            <a:xfrm>
              <a:off x="1596012" y="3674459"/>
              <a:ext cx="720069" cy="369332"/>
            </a:xfrm>
            <a:prstGeom prst="rect">
              <a:avLst/>
            </a:prstGeom>
            <a:noFill/>
          </p:spPr>
          <p:txBody>
            <a:bodyPr wrap="none" rtlCol="0">
              <a:spAutoFit/>
            </a:bodyPr>
            <a:lstStyle/>
            <a:p>
              <a:r>
                <a:rPr lang="en-US" b="1" dirty="0">
                  <a:solidFill>
                    <a:srgbClr val="C00000"/>
                  </a:solidFill>
                  <a:latin typeface="Candara" panose="020E0502030303020204" pitchFamily="34" charset="0"/>
                </a:rPr>
                <a:t>4 174 </a:t>
              </a:r>
              <a:endParaRPr lang="bg-BG" b="1" dirty="0">
                <a:solidFill>
                  <a:srgbClr val="C00000"/>
                </a:solidFill>
                <a:latin typeface="Candara" panose="020E0502030303020204" pitchFamily="34" charset="0"/>
              </a:endParaRPr>
            </a:p>
          </p:txBody>
        </p:sp>
        <p:sp>
          <p:nvSpPr>
            <p:cNvPr id="33" name="TextBox 32"/>
            <p:cNvSpPr txBox="1"/>
            <p:nvPr/>
          </p:nvSpPr>
          <p:spPr>
            <a:xfrm>
              <a:off x="3387138" y="2723395"/>
              <a:ext cx="705642" cy="369332"/>
            </a:xfrm>
            <a:prstGeom prst="rect">
              <a:avLst/>
            </a:prstGeom>
            <a:noFill/>
          </p:spPr>
          <p:txBody>
            <a:bodyPr wrap="none" rtlCol="0">
              <a:spAutoFit/>
            </a:bodyPr>
            <a:lstStyle/>
            <a:p>
              <a:r>
                <a:rPr lang="en-US" b="1" dirty="0">
                  <a:solidFill>
                    <a:srgbClr val="C00000"/>
                  </a:solidFill>
                  <a:latin typeface="Candara" panose="020E0502030303020204" pitchFamily="34" charset="0"/>
                </a:rPr>
                <a:t>8 122 </a:t>
              </a:r>
              <a:endParaRPr lang="bg-BG" b="1" dirty="0">
                <a:solidFill>
                  <a:srgbClr val="C00000"/>
                </a:solidFill>
                <a:latin typeface="Candara" panose="020E0502030303020204" pitchFamily="34" charset="0"/>
              </a:endParaRPr>
            </a:p>
          </p:txBody>
        </p:sp>
        <p:sp>
          <p:nvSpPr>
            <p:cNvPr id="34" name="TextBox 33"/>
            <p:cNvSpPr txBox="1"/>
            <p:nvPr/>
          </p:nvSpPr>
          <p:spPr>
            <a:xfrm>
              <a:off x="4092780" y="2204811"/>
              <a:ext cx="1141659" cy="369332"/>
            </a:xfrm>
            <a:prstGeom prst="rect">
              <a:avLst/>
            </a:prstGeom>
            <a:noFill/>
          </p:spPr>
          <p:txBody>
            <a:bodyPr wrap="none" rtlCol="0">
              <a:spAutoFit/>
            </a:bodyPr>
            <a:lstStyle/>
            <a:p>
              <a:r>
                <a:rPr lang="bg-BG" b="1" dirty="0">
                  <a:solidFill>
                    <a:srgbClr val="C00000"/>
                  </a:solidFill>
                  <a:latin typeface="Candara" panose="020E0502030303020204" pitchFamily="34" charset="0"/>
                </a:rPr>
                <a:t>9</a:t>
              </a:r>
              <a:r>
                <a:rPr lang="en-US" b="1" dirty="0">
                  <a:solidFill>
                    <a:srgbClr val="C00000"/>
                  </a:solidFill>
                  <a:latin typeface="Candara" panose="020E0502030303020204" pitchFamily="34" charset="0"/>
                </a:rPr>
                <a:t> </a:t>
              </a:r>
              <a:r>
                <a:rPr lang="bg-BG" b="1" dirty="0">
                  <a:solidFill>
                    <a:srgbClr val="C00000"/>
                  </a:solidFill>
                  <a:latin typeface="Candara" panose="020E0502030303020204" pitchFamily="34" charset="0"/>
                </a:rPr>
                <a:t>859 594</a:t>
              </a:r>
            </a:p>
          </p:txBody>
        </p:sp>
        <p:sp>
          <p:nvSpPr>
            <p:cNvPr id="35" name="TextBox 34"/>
            <p:cNvSpPr txBox="1"/>
            <p:nvPr/>
          </p:nvSpPr>
          <p:spPr>
            <a:xfrm>
              <a:off x="2649490" y="5354668"/>
              <a:ext cx="1400768" cy="307777"/>
            </a:xfrm>
            <a:prstGeom prst="rect">
              <a:avLst/>
            </a:prstGeom>
            <a:noFill/>
          </p:spPr>
          <p:txBody>
            <a:bodyPr wrap="none" rtlCol="0">
              <a:spAutoFit/>
            </a:bodyPr>
            <a:lstStyle/>
            <a:p>
              <a:r>
                <a:rPr lang="bg-BG" sz="1400" b="1" dirty="0">
                  <a:latin typeface="Leksa Sans" panose="020E0602020302020204" pitchFamily="34" charset="-52"/>
                </a:rPr>
                <a:t>* </a:t>
              </a:r>
              <a:r>
                <a:rPr lang="en-US" sz="1400" b="1" dirty="0">
                  <a:latin typeface="Leksa Sans" panose="020E0602020302020204" pitchFamily="34" charset="-52"/>
                </a:rPr>
                <a:t>in million euro</a:t>
              </a:r>
              <a:endParaRPr lang="bg-BG" sz="1400" b="1" dirty="0">
                <a:latin typeface="Leksa Sans" panose="020E0602020302020204" pitchFamily="34" charset="-52"/>
              </a:endParaRPr>
            </a:p>
          </p:txBody>
        </p:sp>
      </p:grpSp>
      <p:grpSp>
        <p:nvGrpSpPr>
          <p:cNvPr id="37" name="Group 36"/>
          <p:cNvGrpSpPr/>
          <p:nvPr/>
        </p:nvGrpSpPr>
        <p:grpSpPr>
          <a:xfrm>
            <a:off x="5923688" y="2219945"/>
            <a:ext cx="3741766" cy="3443255"/>
            <a:chOff x="1477656" y="2219190"/>
            <a:chExt cx="3741766" cy="3443255"/>
          </a:xfrm>
        </p:grpSpPr>
        <p:grpSp>
          <p:nvGrpSpPr>
            <p:cNvPr id="38" name="Group 37"/>
            <p:cNvGrpSpPr/>
            <p:nvPr/>
          </p:nvGrpSpPr>
          <p:grpSpPr>
            <a:xfrm>
              <a:off x="1477656" y="2682540"/>
              <a:ext cx="3741766" cy="2895600"/>
              <a:chOff x="1983785" y="1758289"/>
              <a:chExt cx="3741766" cy="2895600"/>
            </a:xfrm>
          </p:grpSpPr>
          <p:sp>
            <p:nvSpPr>
              <p:cNvPr id="48" name="Rounded Rectangle 47"/>
              <p:cNvSpPr/>
              <p:nvPr/>
            </p:nvSpPr>
            <p:spPr>
              <a:xfrm>
                <a:off x="2197474" y="3123063"/>
                <a:ext cx="573861" cy="1530825"/>
              </a:xfrm>
              <a:prstGeom prst="roundRect">
                <a:avLst>
                  <a:gd name="adj" fmla="val 50000"/>
                </a:avLst>
              </a:prstGeom>
              <a:solidFill>
                <a:schemeClr val="bg1"/>
              </a:solidFill>
              <a:ln>
                <a:noFill/>
              </a:ln>
              <a:effectLst>
                <a:innerShdw blurRad="279400">
                  <a:srgbClr val="C0000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9" name="Rounded Rectangle 48"/>
              <p:cNvSpPr/>
              <p:nvPr/>
            </p:nvSpPr>
            <p:spPr>
              <a:xfrm>
                <a:off x="3083497" y="2793491"/>
                <a:ext cx="573861" cy="1835379"/>
              </a:xfrm>
              <a:prstGeom prst="roundRect">
                <a:avLst>
                  <a:gd name="adj" fmla="val 50000"/>
                </a:avLst>
              </a:prstGeom>
              <a:solidFill>
                <a:schemeClr val="bg1"/>
              </a:solidFill>
              <a:ln>
                <a:noFill/>
              </a:ln>
              <a:effectLst>
                <a:innerShdw blurRad="2794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50" name="Rounded Rectangle 49"/>
              <p:cNvSpPr/>
              <p:nvPr/>
            </p:nvSpPr>
            <p:spPr>
              <a:xfrm>
                <a:off x="3963183" y="2167721"/>
                <a:ext cx="573861" cy="2486168"/>
              </a:xfrm>
              <a:prstGeom prst="roundRect">
                <a:avLst>
                  <a:gd name="adj" fmla="val 50000"/>
                </a:avLst>
              </a:prstGeom>
              <a:solidFill>
                <a:schemeClr val="bg1"/>
              </a:solidFill>
              <a:ln>
                <a:noFill/>
              </a:ln>
              <a:effectLst>
                <a:innerShdw blurRad="279400">
                  <a:srgbClr val="C0000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51" name="Rounded Rectangle 50"/>
              <p:cNvSpPr/>
              <p:nvPr/>
            </p:nvSpPr>
            <p:spPr>
              <a:xfrm>
                <a:off x="4842871" y="1758289"/>
                <a:ext cx="573861" cy="2895600"/>
              </a:xfrm>
              <a:prstGeom prst="roundRect">
                <a:avLst>
                  <a:gd name="adj" fmla="val 50000"/>
                </a:avLst>
              </a:prstGeom>
              <a:solidFill>
                <a:schemeClr val="bg1"/>
              </a:solidFill>
              <a:ln>
                <a:noFill/>
              </a:ln>
              <a:effectLst>
                <a:innerShdw blurRad="2794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cxnSp>
            <p:nvCxnSpPr>
              <p:cNvPr id="52" name="Straight Connector 51"/>
              <p:cNvCxnSpPr/>
              <p:nvPr/>
            </p:nvCxnSpPr>
            <p:spPr>
              <a:xfrm flipV="1">
                <a:off x="1983785" y="4561890"/>
                <a:ext cx="3741766" cy="13648"/>
              </a:xfrm>
              <a:prstGeom prst="line">
                <a:avLst/>
              </a:prstGeom>
              <a:ln w="374650">
                <a:solidFill>
                  <a:schemeClr val="bg1"/>
                </a:solidFill>
              </a:ln>
              <a:effectLst>
                <a:outerShdw blurRad="190500" dist="38100" dir="16200000" sx="103000" sy="103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2472009" y="3282674"/>
              <a:ext cx="809837" cy="369332"/>
            </a:xfrm>
            <a:prstGeom prst="rect">
              <a:avLst/>
            </a:prstGeom>
            <a:noFill/>
          </p:spPr>
          <p:txBody>
            <a:bodyPr wrap="none" rtlCol="0">
              <a:spAutoFit/>
            </a:bodyPr>
            <a:lstStyle/>
            <a:p>
              <a:r>
                <a:rPr lang="en-US" b="1" dirty="0">
                  <a:solidFill>
                    <a:srgbClr val="C00000"/>
                  </a:solidFill>
                  <a:latin typeface="Candara" panose="020E0502030303020204" pitchFamily="34" charset="0"/>
                </a:rPr>
                <a:t> 11 106 </a:t>
              </a:r>
              <a:endParaRPr lang="bg-BG" b="1" dirty="0">
                <a:solidFill>
                  <a:srgbClr val="C00000"/>
                </a:solidFill>
                <a:latin typeface="Candara" panose="020E0502030303020204" pitchFamily="34" charset="0"/>
              </a:endParaRPr>
            </a:p>
          </p:txBody>
        </p:sp>
        <p:sp>
          <p:nvSpPr>
            <p:cNvPr id="40" name="TextBox 39"/>
            <p:cNvSpPr txBox="1"/>
            <p:nvPr/>
          </p:nvSpPr>
          <p:spPr>
            <a:xfrm>
              <a:off x="1747849" y="4062371"/>
              <a:ext cx="476862" cy="1261114"/>
            </a:xfrm>
            <a:prstGeom prst="rect">
              <a:avLst/>
            </a:prstGeom>
            <a:noFill/>
          </p:spPr>
          <p:txBody>
            <a:bodyPr vert="wordArtVert" wrap="none" rtlCol="0">
              <a:spAutoFit/>
            </a:bodyPr>
            <a:lstStyle/>
            <a:p>
              <a:r>
                <a:rPr lang="en-US" sz="1600" b="1" dirty="0">
                  <a:latin typeface="Candara" panose="020E0502030303020204" pitchFamily="34" charset="0"/>
                </a:rPr>
                <a:t>2016</a:t>
              </a:r>
              <a:endParaRPr lang="bg-BG" sz="1600" b="1" dirty="0">
                <a:latin typeface="Candara" panose="020E0502030303020204" pitchFamily="34" charset="0"/>
              </a:endParaRPr>
            </a:p>
          </p:txBody>
        </p:sp>
        <p:sp>
          <p:nvSpPr>
            <p:cNvPr id="41" name="TextBox 40"/>
            <p:cNvSpPr txBox="1"/>
            <p:nvPr/>
          </p:nvSpPr>
          <p:spPr>
            <a:xfrm>
              <a:off x="2616055" y="3926522"/>
              <a:ext cx="476862" cy="1261114"/>
            </a:xfrm>
            <a:prstGeom prst="rect">
              <a:avLst/>
            </a:prstGeom>
            <a:noFill/>
          </p:spPr>
          <p:txBody>
            <a:bodyPr vert="wordArtVert" wrap="none" rtlCol="0">
              <a:spAutoFit/>
            </a:bodyPr>
            <a:lstStyle/>
            <a:p>
              <a:r>
                <a:rPr lang="en-US" sz="1600" b="1" dirty="0">
                  <a:latin typeface="Candara" panose="020E0502030303020204" pitchFamily="34" charset="0"/>
                </a:rPr>
                <a:t>2017</a:t>
              </a:r>
              <a:endParaRPr lang="bg-BG" sz="1600" b="1" dirty="0">
                <a:latin typeface="Candara" panose="020E0502030303020204" pitchFamily="34" charset="0"/>
              </a:endParaRPr>
            </a:p>
          </p:txBody>
        </p:sp>
        <p:sp>
          <p:nvSpPr>
            <p:cNvPr id="42" name="TextBox 41"/>
            <p:cNvSpPr txBox="1"/>
            <p:nvPr/>
          </p:nvSpPr>
          <p:spPr>
            <a:xfrm>
              <a:off x="3501528" y="3616377"/>
              <a:ext cx="476862" cy="1261114"/>
            </a:xfrm>
            <a:prstGeom prst="rect">
              <a:avLst/>
            </a:prstGeom>
            <a:noFill/>
          </p:spPr>
          <p:txBody>
            <a:bodyPr vert="wordArtVert" wrap="none" rtlCol="0">
              <a:spAutoFit/>
            </a:bodyPr>
            <a:lstStyle/>
            <a:p>
              <a:r>
                <a:rPr lang="en-US" sz="1600" b="1" dirty="0">
                  <a:latin typeface="Candara" panose="020E0502030303020204" pitchFamily="34" charset="0"/>
                </a:rPr>
                <a:t>2018</a:t>
              </a:r>
              <a:endParaRPr lang="bg-BG" sz="1600" b="1" dirty="0">
                <a:latin typeface="Candara" panose="020E0502030303020204" pitchFamily="34" charset="0"/>
              </a:endParaRPr>
            </a:p>
          </p:txBody>
        </p:sp>
        <p:sp>
          <p:nvSpPr>
            <p:cNvPr id="43" name="TextBox 42"/>
            <p:cNvSpPr txBox="1"/>
            <p:nvPr/>
          </p:nvSpPr>
          <p:spPr>
            <a:xfrm>
              <a:off x="4385241" y="3340828"/>
              <a:ext cx="476862" cy="1261114"/>
            </a:xfrm>
            <a:prstGeom prst="rect">
              <a:avLst/>
            </a:prstGeom>
            <a:noFill/>
          </p:spPr>
          <p:txBody>
            <a:bodyPr vert="wordArtVert" wrap="none" rtlCol="0">
              <a:spAutoFit/>
            </a:bodyPr>
            <a:lstStyle/>
            <a:p>
              <a:r>
                <a:rPr lang="en-US" sz="1600" b="1" dirty="0">
                  <a:latin typeface="Candara" panose="020E0502030303020204" pitchFamily="34" charset="0"/>
                </a:rPr>
                <a:t>2019</a:t>
              </a:r>
              <a:endParaRPr lang="bg-BG" sz="1600" b="1" dirty="0">
                <a:latin typeface="Candara" panose="020E0502030303020204" pitchFamily="34" charset="0"/>
              </a:endParaRPr>
            </a:p>
          </p:txBody>
        </p:sp>
        <p:sp>
          <p:nvSpPr>
            <p:cNvPr id="44" name="TextBox 43"/>
            <p:cNvSpPr txBox="1"/>
            <p:nvPr/>
          </p:nvSpPr>
          <p:spPr>
            <a:xfrm>
              <a:off x="1600778" y="3662684"/>
              <a:ext cx="808235" cy="369332"/>
            </a:xfrm>
            <a:prstGeom prst="rect">
              <a:avLst/>
            </a:prstGeom>
            <a:noFill/>
          </p:spPr>
          <p:txBody>
            <a:bodyPr wrap="none" rtlCol="0">
              <a:spAutoFit/>
            </a:bodyPr>
            <a:lstStyle/>
            <a:p>
              <a:r>
                <a:rPr lang="en-US" b="1" dirty="0">
                  <a:solidFill>
                    <a:srgbClr val="C00000"/>
                  </a:solidFill>
                  <a:latin typeface="Candara" panose="020E0502030303020204" pitchFamily="34" charset="0"/>
                </a:rPr>
                <a:t> 7 946 </a:t>
              </a:r>
              <a:endParaRPr lang="bg-BG" b="1" dirty="0">
                <a:solidFill>
                  <a:srgbClr val="C00000"/>
                </a:solidFill>
                <a:latin typeface="Candara" panose="020E0502030303020204" pitchFamily="34" charset="0"/>
              </a:endParaRPr>
            </a:p>
          </p:txBody>
        </p:sp>
        <p:sp>
          <p:nvSpPr>
            <p:cNvPr id="45" name="TextBox 44"/>
            <p:cNvSpPr txBox="1"/>
            <p:nvPr/>
          </p:nvSpPr>
          <p:spPr>
            <a:xfrm>
              <a:off x="3387138" y="2668718"/>
              <a:ext cx="705642" cy="369332"/>
            </a:xfrm>
            <a:prstGeom prst="rect">
              <a:avLst/>
            </a:prstGeom>
            <a:noFill/>
          </p:spPr>
          <p:txBody>
            <a:bodyPr wrap="none" rtlCol="0">
              <a:spAutoFit/>
            </a:bodyPr>
            <a:lstStyle/>
            <a:p>
              <a:r>
                <a:rPr lang="en-US" b="1" dirty="0">
                  <a:solidFill>
                    <a:srgbClr val="C00000"/>
                  </a:solidFill>
                  <a:latin typeface="Candara" panose="020E0502030303020204" pitchFamily="34" charset="0"/>
                </a:rPr>
                <a:t>8 122 </a:t>
              </a:r>
              <a:endParaRPr lang="bg-BG" b="1" dirty="0">
                <a:solidFill>
                  <a:srgbClr val="C00000"/>
                </a:solidFill>
                <a:latin typeface="Candara" panose="020E0502030303020204" pitchFamily="34" charset="0"/>
              </a:endParaRPr>
            </a:p>
          </p:txBody>
        </p:sp>
        <p:sp>
          <p:nvSpPr>
            <p:cNvPr id="46" name="TextBox 45"/>
            <p:cNvSpPr txBox="1"/>
            <p:nvPr/>
          </p:nvSpPr>
          <p:spPr>
            <a:xfrm>
              <a:off x="4242447" y="2219190"/>
              <a:ext cx="825867" cy="369332"/>
            </a:xfrm>
            <a:prstGeom prst="rect">
              <a:avLst/>
            </a:prstGeom>
            <a:noFill/>
          </p:spPr>
          <p:txBody>
            <a:bodyPr wrap="none" rtlCol="0">
              <a:spAutoFit/>
            </a:bodyPr>
            <a:lstStyle/>
            <a:p>
              <a:r>
                <a:rPr lang="bg-BG" b="1" dirty="0">
                  <a:solidFill>
                    <a:srgbClr val="C00000"/>
                  </a:solidFill>
                  <a:latin typeface="Candara" panose="020E0502030303020204" pitchFamily="34" charset="0"/>
                </a:rPr>
                <a:t> 16 137 </a:t>
              </a:r>
            </a:p>
          </p:txBody>
        </p:sp>
        <p:sp>
          <p:nvSpPr>
            <p:cNvPr id="47" name="TextBox 46"/>
            <p:cNvSpPr txBox="1"/>
            <p:nvPr/>
          </p:nvSpPr>
          <p:spPr>
            <a:xfrm>
              <a:off x="2886187" y="5354668"/>
              <a:ext cx="1271502" cy="307777"/>
            </a:xfrm>
            <a:prstGeom prst="rect">
              <a:avLst/>
            </a:prstGeom>
            <a:noFill/>
          </p:spPr>
          <p:txBody>
            <a:bodyPr wrap="none" rtlCol="0">
              <a:spAutoFit/>
            </a:bodyPr>
            <a:lstStyle/>
            <a:p>
              <a:r>
                <a:rPr lang="en-US" sz="1400" b="1" dirty="0">
                  <a:latin typeface="Leksa Sans" panose="020E0602020302020204" pitchFamily="34" charset="-52"/>
                </a:rPr>
                <a:t>* in thousands</a:t>
              </a:r>
              <a:endParaRPr lang="bg-BG" sz="1400" b="1" dirty="0">
                <a:latin typeface="Leksa Sans" panose="020E0602020302020204" pitchFamily="34" charset="-52"/>
              </a:endParaRPr>
            </a:p>
          </p:txBody>
        </p:sp>
      </p:grpSp>
    </p:spTree>
    <p:extLst>
      <p:ext uri="{BB962C8B-B14F-4D97-AF65-F5344CB8AC3E}">
        <p14:creationId xmlns:p14="http://schemas.microsoft.com/office/powerpoint/2010/main" val="1694133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07961" y="2243961"/>
            <a:ext cx="5241586" cy="1080361"/>
          </a:xfrm>
        </p:spPr>
        <p:txBody>
          <a:bodyPr>
            <a:normAutofit fontScale="90000"/>
          </a:bodyPr>
          <a:lstStyle/>
          <a:p>
            <a:pPr algn="l"/>
            <a:br>
              <a:rPr lang="bg-BG" sz="2800" dirty="0">
                <a:latin typeface="Candara" panose="020E0502030303020204" pitchFamily="34" charset="0"/>
              </a:rPr>
            </a:br>
            <a:r>
              <a:rPr lang="en-US" sz="5400" dirty="0">
                <a:latin typeface="Candara" panose="020E0502030303020204" pitchFamily="34" charset="0"/>
              </a:rPr>
              <a:t>Contacts</a:t>
            </a:r>
            <a:r>
              <a:rPr lang="bg-BG" sz="5400" dirty="0">
                <a:latin typeface="Candara" panose="020E0502030303020204" pitchFamily="34" charset="0"/>
              </a:rPr>
              <a:t>:</a:t>
            </a:r>
          </a:p>
        </p:txBody>
      </p:sp>
      <p:sp>
        <p:nvSpPr>
          <p:cNvPr id="6" name="TextBox 5"/>
          <p:cNvSpPr txBox="1"/>
          <p:nvPr/>
        </p:nvSpPr>
        <p:spPr>
          <a:xfrm>
            <a:off x="7012857" y="5323889"/>
            <a:ext cx="2234907" cy="923330"/>
          </a:xfrm>
          <a:prstGeom prst="rect">
            <a:avLst/>
          </a:prstGeom>
          <a:noFill/>
        </p:spPr>
        <p:txBody>
          <a:bodyPr wrap="none" rtlCol="0">
            <a:spAutoFit/>
          </a:bodyPr>
          <a:lstStyle/>
          <a:p>
            <a:pPr algn="just"/>
            <a:r>
              <a:rPr lang="en-US" dirty="0">
                <a:solidFill>
                  <a:schemeClr val="bg1"/>
                </a:solidFill>
                <a:latin typeface="Candara" panose="020E0502030303020204" pitchFamily="34" charset="0"/>
                <a:cs typeface="Arial" panose="020B0604020202020204" pitchFamily="34" charset="0"/>
              </a:rPr>
              <a:t>office@vivacredit.bg</a:t>
            </a:r>
          </a:p>
          <a:p>
            <a:pPr algn="just"/>
            <a:r>
              <a:rPr lang="en-US" dirty="0">
                <a:solidFill>
                  <a:schemeClr val="bg1"/>
                </a:solidFill>
                <a:latin typeface="Candara" panose="020E0502030303020204" pitchFamily="34" charset="0"/>
              </a:rPr>
              <a:t>www.vivacredit.bg</a:t>
            </a:r>
            <a:endParaRPr lang="bg-BG" dirty="0">
              <a:solidFill>
                <a:schemeClr val="bg1"/>
              </a:solidFill>
              <a:latin typeface="Candara" panose="020E0502030303020204" pitchFamily="34" charset="0"/>
            </a:endParaRPr>
          </a:p>
          <a:p>
            <a:pPr algn="just"/>
            <a:r>
              <a:rPr lang="en-US" dirty="0">
                <a:solidFill>
                  <a:schemeClr val="bg1"/>
                </a:solidFill>
                <a:latin typeface="Candara" panose="020E0502030303020204" pitchFamily="34" charset="0"/>
                <a:cs typeface="Arial" panose="020B0604020202020204" pitchFamily="34" charset="0"/>
              </a:rPr>
              <a:t>0700 45 245</a:t>
            </a:r>
            <a:endParaRPr lang="bg-BG" dirty="0">
              <a:solidFill>
                <a:schemeClr val="bg1"/>
              </a:solidFill>
              <a:latin typeface="Candara" panose="020E0502030303020204" pitchFamily="34" charset="0"/>
              <a:cs typeface="Arial" panose="020B0604020202020204" pitchFamily="34" charset="0"/>
            </a:endParaRPr>
          </a:p>
        </p:txBody>
      </p:sp>
      <p:cxnSp>
        <p:nvCxnSpPr>
          <p:cNvPr id="11" name="Straight Connector 10"/>
          <p:cNvCxnSpPr/>
          <p:nvPr/>
        </p:nvCxnSpPr>
        <p:spPr>
          <a:xfrm>
            <a:off x="7079290" y="5323889"/>
            <a:ext cx="11737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46781" y="5323889"/>
            <a:ext cx="117370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70964" y="5350089"/>
            <a:ext cx="3273995" cy="923330"/>
          </a:xfrm>
          <a:prstGeom prst="rect">
            <a:avLst/>
          </a:prstGeom>
          <a:noFill/>
        </p:spPr>
        <p:txBody>
          <a:bodyPr wrap="square" rtlCol="0">
            <a:spAutoFit/>
          </a:bodyPr>
          <a:lstStyle/>
          <a:p>
            <a:pPr algn="just"/>
            <a:r>
              <a:rPr lang="en-US" dirty="0">
                <a:solidFill>
                  <a:schemeClr val="bg1"/>
                </a:solidFill>
                <a:latin typeface="Candara" panose="020E0502030303020204" pitchFamily="34" charset="0"/>
              </a:rPr>
              <a:t>Headquarters</a:t>
            </a:r>
            <a:r>
              <a:rPr lang="bg-BG" dirty="0">
                <a:solidFill>
                  <a:schemeClr val="bg1"/>
                </a:solidFill>
                <a:latin typeface="Candara" panose="020E0502030303020204" pitchFamily="34" charset="0"/>
              </a:rPr>
              <a:t>, </a:t>
            </a:r>
            <a:r>
              <a:rPr lang="en-US" dirty="0">
                <a:solidFill>
                  <a:schemeClr val="bg1"/>
                </a:solidFill>
                <a:latin typeface="Candara" panose="020E0502030303020204" pitchFamily="34" charset="0"/>
              </a:rPr>
              <a:t>Sofia</a:t>
            </a:r>
            <a:endParaRPr lang="bg-BG" dirty="0">
              <a:solidFill>
                <a:schemeClr val="bg1"/>
              </a:solidFill>
              <a:latin typeface="Candara" panose="020E0502030303020204" pitchFamily="34" charset="0"/>
            </a:endParaRPr>
          </a:p>
          <a:p>
            <a:pPr algn="just"/>
            <a:r>
              <a:rPr lang="en-US" dirty="0" err="1">
                <a:solidFill>
                  <a:schemeClr val="bg1"/>
                </a:solidFill>
                <a:latin typeface="Candara" panose="020E0502030303020204" pitchFamily="34" charset="0"/>
              </a:rPr>
              <a:t>blvd</a:t>
            </a:r>
            <a:r>
              <a:rPr lang="bg-BG" dirty="0">
                <a:solidFill>
                  <a:schemeClr val="bg1"/>
                </a:solidFill>
                <a:latin typeface="Candara" panose="020E0502030303020204" pitchFamily="34" charset="0"/>
              </a:rPr>
              <a:t>. </a:t>
            </a:r>
            <a:r>
              <a:rPr lang="en-US" dirty="0">
                <a:solidFill>
                  <a:schemeClr val="bg1"/>
                </a:solidFill>
                <a:latin typeface="Candara" panose="020E0502030303020204" pitchFamily="34" charset="0"/>
              </a:rPr>
              <a:t> “Jawaharlal Nehru</a:t>
            </a:r>
            <a:r>
              <a:rPr lang="bg-BG" dirty="0">
                <a:solidFill>
                  <a:schemeClr val="bg1"/>
                </a:solidFill>
                <a:latin typeface="Candara" panose="020E0502030303020204" pitchFamily="34" charset="0"/>
              </a:rPr>
              <a:t>“ 28</a:t>
            </a:r>
          </a:p>
          <a:p>
            <a:pPr algn="just"/>
            <a:r>
              <a:rPr lang="en-US" dirty="0">
                <a:solidFill>
                  <a:schemeClr val="bg1"/>
                </a:solidFill>
                <a:latin typeface="Candara" panose="020E0502030303020204" pitchFamily="34" charset="0"/>
              </a:rPr>
              <a:t>office</a:t>
            </a:r>
            <a:r>
              <a:rPr lang="bg-BG" dirty="0">
                <a:solidFill>
                  <a:schemeClr val="bg1"/>
                </a:solidFill>
                <a:latin typeface="Candara" panose="020E0502030303020204" pitchFamily="34" charset="0"/>
              </a:rPr>
              <a:t> 73</a:t>
            </a:r>
            <a:r>
              <a:rPr lang="en-US" dirty="0">
                <a:solidFill>
                  <a:schemeClr val="bg1"/>
                </a:solidFill>
                <a:latin typeface="Candara" panose="020E0502030303020204" pitchFamily="34" charset="0"/>
              </a:rPr>
              <a:t>G</a:t>
            </a:r>
            <a:endParaRPr lang="bg-BG" dirty="0">
              <a:solidFill>
                <a:schemeClr val="bg1"/>
              </a:solidFill>
              <a:latin typeface="Candara" panose="020E0502030303020204" pitchFamily="34" charset="0"/>
            </a:endParaRPr>
          </a:p>
        </p:txBody>
      </p:sp>
    </p:spTree>
    <p:extLst>
      <p:ext uri="{BB962C8B-B14F-4D97-AF65-F5344CB8AC3E}">
        <p14:creationId xmlns:p14="http://schemas.microsoft.com/office/powerpoint/2010/main" val="314462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p:cNvSpPr txBox="1"/>
          <p:nvPr/>
        </p:nvSpPr>
        <p:spPr>
          <a:xfrm>
            <a:off x="1876875" y="576566"/>
            <a:ext cx="4331635" cy="769441"/>
          </a:xfrm>
          <a:prstGeom prst="rect">
            <a:avLst/>
          </a:prstGeom>
          <a:noFill/>
        </p:spPr>
        <p:txBody>
          <a:bodyPr wrap="none" rtlCol="0">
            <a:spAutoFit/>
          </a:bodyPr>
          <a:lstStyle/>
          <a:p>
            <a:r>
              <a:rPr lang="en-US" sz="4400" dirty="0">
                <a:solidFill>
                  <a:srgbClr val="D60000"/>
                </a:solidFill>
                <a:latin typeface="Candara" panose="020E0502030303020204" pitchFamily="34" charset="0"/>
                <a:cs typeface="Arial" panose="020B0604020202020204" pitchFamily="34" charset="0"/>
              </a:rPr>
              <a:t>About Viva Credit</a:t>
            </a:r>
            <a:endParaRPr lang="bg-BG" sz="4400" dirty="0">
              <a:solidFill>
                <a:srgbClr val="D60000"/>
              </a:solidFill>
              <a:latin typeface="Candara" panose="020E0502030303020204" pitchFamily="34" charset="0"/>
              <a:cs typeface="Arial" panose="020B0604020202020204" pitchFamily="34" charset="0"/>
            </a:endParaRPr>
          </a:p>
        </p:txBody>
      </p:sp>
      <p:grpSp>
        <p:nvGrpSpPr>
          <p:cNvPr id="19" name="Group 18"/>
          <p:cNvGrpSpPr/>
          <p:nvPr/>
        </p:nvGrpSpPr>
        <p:grpSpPr>
          <a:xfrm>
            <a:off x="1888441" y="1859340"/>
            <a:ext cx="7852061" cy="3866053"/>
            <a:chOff x="1052141" y="1894130"/>
            <a:chExt cx="9353139" cy="2354024"/>
          </a:xfrm>
        </p:grpSpPr>
        <p:sp>
          <p:nvSpPr>
            <p:cNvPr id="5" name="Rectangle 4"/>
            <p:cNvSpPr/>
            <p:nvPr/>
          </p:nvSpPr>
          <p:spPr>
            <a:xfrm>
              <a:off x="1052141" y="1894130"/>
              <a:ext cx="9140209" cy="955760"/>
            </a:xfrm>
            <a:prstGeom prst="rect">
              <a:avLst/>
            </a:prstGeom>
          </p:spPr>
          <p:txBody>
            <a:bodyPr wrap="square">
              <a:spAutoFit/>
            </a:bodyPr>
            <a:lstStyle/>
            <a:p>
              <a:r>
                <a:rPr lang="en-US" sz="1600" b="1" dirty="0">
                  <a:solidFill>
                    <a:srgbClr val="C00000"/>
                  </a:solidFill>
                  <a:latin typeface="Candara" panose="020E0502030303020204" pitchFamily="34" charset="0"/>
                </a:rPr>
                <a:t>Viva Credit Ltd.</a:t>
              </a:r>
              <a:r>
                <a:rPr lang="bg-BG" sz="1600" dirty="0">
                  <a:latin typeface="Candara" panose="020E0502030303020204" pitchFamily="34" charset="0"/>
                </a:rPr>
                <a:t> </a:t>
              </a:r>
              <a:r>
                <a:rPr lang="en-US" sz="1600" dirty="0">
                  <a:latin typeface="Candara" panose="020E0502030303020204" pitchFamily="34" charset="0"/>
                </a:rPr>
                <a:t>is a leading nonbank financial institution, licensed in BNB, </a:t>
              </a:r>
            </a:p>
            <a:p>
              <a:r>
                <a:rPr lang="en-US" sz="1600" dirty="0">
                  <a:latin typeface="Candara" panose="020E0502030303020204" pitchFamily="34" charset="0"/>
                </a:rPr>
                <a:t>founded in 2012.</a:t>
              </a:r>
            </a:p>
            <a:p>
              <a:endParaRPr lang="en-US" sz="1600" dirty="0">
                <a:latin typeface="Candara" panose="020E0502030303020204" pitchFamily="34" charset="0"/>
              </a:endParaRPr>
            </a:p>
            <a:p>
              <a:r>
                <a:rPr lang="en-US" sz="1600" dirty="0">
                  <a:latin typeface="Candara" panose="020E0502030303020204" pitchFamily="34" charset="0"/>
                </a:rPr>
                <a:t>A leader in consumer lending and part of the international</a:t>
              </a:r>
              <a:r>
                <a:rPr lang="bg-BG" sz="1600" dirty="0">
                  <a:latin typeface="Candara" panose="020E0502030303020204" pitchFamily="34" charset="0"/>
                </a:rPr>
                <a:t> </a:t>
              </a:r>
              <a:r>
                <a:rPr lang="bg-BG" sz="1600" b="1" dirty="0">
                  <a:solidFill>
                    <a:srgbClr val="C00000"/>
                  </a:solidFill>
                  <a:latin typeface="Candara" panose="020E0502030303020204" pitchFamily="34" charset="0"/>
                </a:rPr>
                <a:t>Management Financial Group</a:t>
              </a:r>
              <a:r>
                <a:rPr lang="bg-BG" sz="1600" dirty="0">
                  <a:latin typeface="Candara" panose="020E0502030303020204" pitchFamily="34" charset="0"/>
                </a:rPr>
                <a:t>,</a:t>
              </a:r>
              <a:r>
                <a:rPr lang="en-US" sz="1600" dirty="0">
                  <a:latin typeface="Candara" panose="020E0502030303020204" pitchFamily="34" charset="0"/>
                </a:rPr>
                <a:t> alongside with other leading nonbank financial institutions in Central and Eastern Europe.</a:t>
              </a:r>
              <a:endParaRPr lang="bg-BG" sz="1600" dirty="0">
                <a:latin typeface="Candara" panose="020E0502030303020204" pitchFamily="34" charset="0"/>
              </a:endParaRPr>
            </a:p>
          </p:txBody>
        </p:sp>
        <p:sp>
          <p:nvSpPr>
            <p:cNvPr id="7" name="Rectangle 6"/>
            <p:cNvSpPr/>
            <p:nvPr/>
          </p:nvSpPr>
          <p:spPr>
            <a:xfrm>
              <a:off x="1052141" y="2883362"/>
              <a:ext cx="9353139" cy="655914"/>
            </a:xfrm>
            <a:prstGeom prst="rect">
              <a:avLst/>
            </a:prstGeom>
          </p:spPr>
          <p:txBody>
            <a:bodyPr wrap="square">
              <a:spAutoFit/>
            </a:bodyPr>
            <a:lstStyle/>
            <a:p>
              <a:pPr>
                <a:defRPr/>
              </a:pPr>
              <a:r>
                <a:rPr lang="en-US" sz="1600" dirty="0">
                  <a:latin typeface="Candara" panose="020E0502030303020204" pitchFamily="34" charset="0"/>
                </a:rPr>
                <a:t>The company has a well-developed network of financial centers with </a:t>
              </a:r>
              <a:r>
                <a:rPr lang="en-US" sz="1600" b="1" dirty="0">
                  <a:solidFill>
                    <a:srgbClr val="C00000"/>
                  </a:solidFill>
                  <a:latin typeface="Candara" panose="020E0502030303020204" pitchFamily="34" charset="0"/>
                </a:rPr>
                <a:t>46</a:t>
              </a:r>
              <a:r>
                <a:rPr lang="bg-BG" sz="1600" b="1" dirty="0">
                  <a:solidFill>
                    <a:srgbClr val="C00000"/>
                  </a:solidFill>
                  <a:latin typeface="Candara" panose="020E0502030303020204" pitchFamily="34" charset="0"/>
                </a:rPr>
                <a:t> </a:t>
              </a:r>
              <a:r>
                <a:rPr lang="en-US" sz="1600" b="1" dirty="0">
                  <a:solidFill>
                    <a:srgbClr val="C00000"/>
                  </a:solidFill>
                  <a:latin typeface="Candara" panose="020E0502030303020204" pitchFamily="34" charset="0"/>
                </a:rPr>
                <a:t>offices in the entire country </a:t>
              </a:r>
              <a:r>
                <a:rPr lang="en-US" sz="1600" dirty="0">
                  <a:latin typeface="Candara" panose="020E0502030303020204" pitchFamily="34" charset="0"/>
                </a:rPr>
                <a:t>and plenty of partners. In the past year the company has started being seriously focused on developing alternative ways of receiving loan applications – online and via phone.</a:t>
              </a:r>
            </a:p>
          </p:txBody>
        </p:sp>
        <p:sp>
          <p:nvSpPr>
            <p:cNvPr id="8" name="Rectangle 7"/>
            <p:cNvSpPr/>
            <p:nvPr/>
          </p:nvSpPr>
          <p:spPr>
            <a:xfrm>
              <a:off x="1052141" y="3592240"/>
              <a:ext cx="9140210" cy="655914"/>
            </a:xfrm>
            <a:prstGeom prst="rect">
              <a:avLst/>
            </a:prstGeom>
          </p:spPr>
          <p:txBody>
            <a:bodyPr wrap="square">
              <a:spAutoFit/>
            </a:bodyPr>
            <a:lstStyle/>
            <a:p>
              <a:pPr>
                <a:defRPr/>
              </a:pPr>
              <a:r>
                <a:rPr lang="en-US" sz="1600" dirty="0">
                  <a:latin typeface="Candara" panose="020E0502030303020204" pitchFamily="34" charset="0"/>
                </a:rPr>
                <a:t>Besides its own channels, </a:t>
              </a:r>
              <a:r>
                <a:rPr lang="en-US" sz="1600" b="1" dirty="0">
                  <a:solidFill>
                    <a:srgbClr val="C00000"/>
                  </a:solidFill>
                  <a:latin typeface="Candara" panose="020E0502030303020204" pitchFamily="34" charset="0"/>
                </a:rPr>
                <a:t>Viva Credit is working with a wide portfolio of partners</a:t>
              </a:r>
              <a:r>
                <a:rPr lang="bg-BG" sz="1600" dirty="0">
                  <a:latin typeface="Candara" panose="020E0502030303020204" pitchFamily="34" charset="0"/>
                </a:rPr>
                <a:t>, </a:t>
              </a:r>
              <a:r>
                <a:rPr lang="en-US" sz="1600" dirty="0">
                  <a:latin typeface="Candara" panose="020E0502030303020204" pitchFamily="34" charset="0"/>
                </a:rPr>
                <a:t>that offer our products in offices and online.</a:t>
              </a:r>
              <a:endParaRPr lang="bg-BG" sz="1600" dirty="0">
                <a:latin typeface="Candara" panose="020E0502030303020204" pitchFamily="34" charset="0"/>
              </a:endParaRPr>
            </a:p>
            <a:p>
              <a:pPr>
                <a:defRPr/>
              </a:pPr>
              <a:r>
                <a:rPr lang="en-US" sz="1600" dirty="0">
                  <a:latin typeface="Candara" panose="020E0502030303020204" pitchFamily="34" charset="0"/>
                </a:rPr>
                <a:t>The products of the company are compliant with the needs of all people that value their time, need help urgently, and do not want to wait.</a:t>
              </a:r>
              <a:r>
                <a:rPr lang="bg-BG" sz="1600" dirty="0">
                  <a:latin typeface="Candara" panose="020E0502030303020204" pitchFamily="34" charset="0"/>
                </a:rPr>
                <a:t> 	</a:t>
              </a:r>
            </a:p>
          </p:txBody>
        </p:sp>
      </p:grpSp>
      <p:cxnSp>
        <p:nvCxnSpPr>
          <p:cNvPr id="20" name="Straight Connector 19"/>
          <p:cNvCxnSpPr/>
          <p:nvPr/>
        </p:nvCxnSpPr>
        <p:spPr>
          <a:xfrm flipH="1">
            <a:off x="1219290" y="2967079"/>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1219290" y="403158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219290" y="5179172"/>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67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433863"/>
            <a:ext cx="6999514" cy="1325563"/>
          </a:xfrm>
        </p:spPr>
        <p:txBody>
          <a:bodyPr>
            <a:normAutofit/>
          </a:bodyPr>
          <a:lstStyle/>
          <a:p>
            <a:r>
              <a:rPr lang="en-US" sz="4400" dirty="0">
                <a:solidFill>
                  <a:srgbClr val="D60000"/>
                </a:solidFill>
                <a:latin typeface="Candara" panose="020E0502030303020204" pitchFamily="34" charset="0"/>
              </a:rPr>
              <a:t>Mission, vision, values</a:t>
            </a:r>
            <a:endParaRPr lang="bg-BG" sz="4400" dirty="0">
              <a:solidFill>
                <a:srgbClr val="D60000"/>
              </a:solidFill>
              <a:latin typeface="Candara" panose="020E0502030303020204" pitchFamily="34" charset="0"/>
            </a:endParaRPr>
          </a:p>
        </p:txBody>
      </p:sp>
      <p:sp>
        <p:nvSpPr>
          <p:cNvPr id="5" name="Content Placeholder 4"/>
          <p:cNvSpPr>
            <a:spLocks noGrp="1"/>
          </p:cNvSpPr>
          <p:nvPr>
            <p:ph idx="1"/>
          </p:nvPr>
        </p:nvSpPr>
        <p:spPr>
          <a:xfrm>
            <a:off x="3848671" y="2073735"/>
            <a:ext cx="6482685" cy="797584"/>
          </a:xfrm>
        </p:spPr>
        <p:txBody>
          <a:bodyPr>
            <a:noAutofit/>
          </a:bodyPr>
          <a:lstStyle/>
          <a:p>
            <a:pPr marL="0" indent="0">
              <a:spcBef>
                <a:spcPts val="0"/>
              </a:spcBef>
              <a:buNone/>
            </a:pPr>
            <a:r>
              <a:rPr lang="en-US" sz="2400" b="1" dirty="0">
                <a:solidFill>
                  <a:srgbClr val="D60000"/>
                </a:solidFill>
                <a:latin typeface="Candara" panose="020E0502030303020204" pitchFamily="34" charset="0"/>
              </a:rPr>
              <a:t>WE CREATE OPPORTUNITIES</a:t>
            </a:r>
          </a:p>
          <a:p>
            <a:pPr marL="0" indent="0">
              <a:spcBef>
                <a:spcPts val="0"/>
              </a:spcBef>
              <a:buNone/>
            </a:pPr>
            <a:r>
              <a:rPr lang="en-US" sz="1400" dirty="0">
                <a:latin typeface="Candara" panose="020E0502030303020204" pitchFamily="34" charset="0"/>
              </a:rPr>
              <a:t>for our clients, as we finance their plans in every state of their lives</a:t>
            </a:r>
            <a:endParaRPr lang="bg-BG" sz="1400" dirty="0">
              <a:latin typeface="Candara" panose="020E0502030303020204" pitchFamily="34" charset="0"/>
            </a:endParaRPr>
          </a:p>
        </p:txBody>
      </p:sp>
      <p:sp>
        <p:nvSpPr>
          <p:cNvPr id="6" name="Rectangle 5"/>
          <p:cNvSpPr/>
          <p:nvPr/>
        </p:nvSpPr>
        <p:spPr>
          <a:xfrm>
            <a:off x="1146410" y="2046554"/>
            <a:ext cx="2702258" cy="801821"/>
          </a:xfrm>
          <a:prstGeom prst="rect">
            <a:avLst/>
          </a:prstGeom>
          <a:solidFill>
            <a:schemeClr val="bg1"/>
          </a:solidFill>
          <a:ln>
            <a:solidFill>
              <a:schemeClr val="bg1"/>
            </a:solidFill>
          </a:ln>
          <a:effectLst>
            <a:innerShdw blurRad="3175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Candara" panose="020E0502030303020204" pitchFamily="34" charset="0"/>
              </a:rPr>
              <a:t>Our Mission</a:t>
            </a:r>
            <a:endParaRPr lang="bg-BG" sz="2800" dirty="0">
              <a:solidFill>
                <a:schemeClr val="bg2">
                  <a:lumMod val="10000"/>
                </a:schemeClr>
              </a:solidFill>
              <a:latin typeface="Candara" panose="020E0502030303020204" pitchFamily="34" charset="0"/>
            </a:endParaRPr>
          </a:p>
        </p:txBody>
      </p:sp>
      <p:sp>
        <p:nvSpPr>
          <p:cNvPr id="7" name="Content Placeholder 4"/>
          <p:cNvSpPr txBox="1">
            <a:spLocks/>
          </p:cNvSpPr>
          <p:nvPr/>
        </p:nvSpPr>
        <p:spPr>
          <a:xfrm>
            <a:off x="3848668" y="3079059"/>
            <a:ext cx="6687402" cy="820364"/>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a:buChar char="•"/>
              <a:defRPr sz="1600" kern="1200">
                <a:solidFill>
                  <a:schemeClr val="tx1"/>
                </a:solidFill>
                <a:latin typeface="Leksa Sans" charset="0"/>
                <a:ea typeface="Leksa Sans" charset="0"/>
                <a:cs typeface="Leksa Sans" charset="0"/>
              </a:defRPr>
            </a:lvl1pPr>
            <a:lvl2pPr marL="6858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4pPr>
            <a:lvl5pPr marL="2057400" indent="-228600" algn="l" defTabSz="914400" rtl="0" eaLnBrk="1" latinLnBrk="0" hangingPunct="1">
              <a:lnSpc>
                <a:spcPct val="90000"/>
              </a:lnSpc>
              <a:spcBef>
                <a:spcPts val="500"/>
              </a:spcBef>
              <a:buFont typeface="Arial"/>
              <a:buChar char="•"/>
              <a:defRPr sz="1600" kern="1200">
                <a:solidFill>
                  <a:schemeClr val="tx1"/>
                </a:solidFill>
                <a:latin typeface="Leksa Sans" charset="0"/>
                <a:ea typeface="Leksa Sans" charset="0"/>
                <a:cs typeface="Leksa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Bef>
                <a:spcPts val="0"/>
              </a:spcBef>
              <a:buNone/>
            </a:pPr>
            <a:r>
              <a:rPr lang="en-US" sz="2400" b="1" dirty="0">
                <a:solidFill>
                  <a:srgbClr val="D60000"/>
                </a:solidFill>
                <a:latin typeface="Candara" panose="020E0502030303020204" pitchFamily="34" charset="0"/>
              </a:rPr>
              <a:t>A LEADING POSITION	</a:t>
            </a:r>
            <a:endParaRPr lang="ru-RU" sz="2400" b="1" dirty="0">
              <a:solidFill>
                <a:srgbClr val="D60000"/>
              </a:solidFill>
              <a:latin typeface="Candara" panose="020E0502030303020204" pitchFamily="34" charset="0"/>
            </a:endParaRPr>
          </a:p>
          <a:p>
            <a:pPr marL="0" indent="0">
              <a:spcBef>
                <a:spcPts val="0"/>
              </a:spcBef>
              <a:spcAft>
                <a:spcPts val="600"/>
              </a:spcAft>
              <a:buNone/>
            </a:pPr>
            <a:r>
              <a:rPr lang="en-US" dirty="0">
                <a:latin typeface="Candara" panose="020E0502030303020204" pitchFamily="34" charset="0"/>
              </a:rPr>
              <a:t>in consumer lending as the technological company with human face</a:t>
            </a:r>
            <a:r>
              <a:rPr lang="ru-RU" dirty="0">
                <a:latin typeface="Candara" panose="020E0502030303020204" pitchFamily="34" charset="0"/>
              </a:rPr>
              <a:t>;</a:t>
            </a:r>
          </a:p>
          <a:p>
            <a:pPr marL="0" indent="0">
              <a:spcBef>
                <a:spcPts val="0"/>
              </a:spcBef>
              <a:spcAft>
                <a:spcPts val="600"/>
              </a:spcAft>
              <a:buNone/>
            </a:pPr>
            <a:r>
              <a:rPr lang="en-US" dirty="0">
                <a:latin typeface="Candara" panose="020E0502030303020204" pitchFamily="34" charset="0"/>
              </a:rPr>
              <a:t>MORE AND BETTER products and services</a:t>
            </a:r>
            <a:r>
              <a:rPr lang="ru-RU" dirty="0">
                <a:latin typeface="Candara" panose="020E0502030303020204" pitchFamily="34" charset="0"/>
              </a:rPr>
              <a:t>.</a:t>
            </a:r>
          </a:p>
          <a:p>
            <a:pPr marL="0" indent="0">
              <a:buFont typeface="Arial"/>
              <a:buNone/>
            </a:pPr>
            <a:endParaRPr lang="bg-BG" dirty="0">
              <a:solidFill>
                <a:schemeClr val="tx2">
                  <a:lumMod val="75000"/>
                </a:schemeClr>
              </a:solidFill>
              <a:latin typeface="Candara" panose="020E0502030303020204" pitchFamily="34" charset="0"/>
            </a:endParaRPr>
          </a:p>
        </p:txBody>
      </p:sp>
      <p:sp>
        <p:nvSpPr>
          <p:cNvPr id="18" name="Rectangle 17"/>
          <p:cNvSpPr/>
          <p:nvPr/>
        </p:nvSpPr>
        <p:spPr>
          <a:xfrm>
            <a:off x="3848669" y="3927129"/>
            <a:ext cx="6387151" cy="692497"/>
          </a:xfrm>
          <a:prstGeom prst="rect">
            <a:avLst/>
          </a:prstGeom>
        </p:spPr>
        <p:txBody>
          <a:bodyPr wrap="square">
            <a:spAutoFit/>
          </a:bodyPr>
          <a:lstStyle/>
          <a:p>
            <a:r>
              <a:rPr lang="en-US" sz="2400" b="1" dirty="0">
                <a:solidFill>
                  <a:srgbClr val="C00000"/>
                </a:solidFill>
                <a:latin typeface="Candara" panose="020E0502030303020204" pitchFamily="34" charset="0"/>
              </a:rPr>
              <a:t>EMPATHY</a:t>
            </a:r>
            <a:endParaRPr lang="ru-RU" sz="2400" b="1" dirty="0">
              <a:solidFill>
                <a:srgbClr val="C00000"/>
              </a:solidFill>
              <a:latin typeface="Candara" panose="020E0502030303020204" pitchFamily="34" charset="0"/>
            </a:endParaRPr>
          </a:p>
          <a:p>
            <a:r>
              <a:rPr lang="en-US" sz="1500" dirty="0">
                <a:latin typeface="Candara" panose="020E0502030303020204" pitchFamily="34" charset="0"/>
              </a:rPr>
              <a:t>on which is based our entire communication with our clients and colleagues</a:t>
            </a:r>
            <a:endParaRPr lang="bg-BG" sz="1500" dirty="0">
              <a:latin typeface="Candara" panose="020E0502030303020204" pitchFamily="34" charset="0"/>
            </a:endParaRPr>
          </a:p>
        </p:txBody>
      </p:sp>
      <p:sp>
        <p:nvSpPr>
          <p:cNvPr id="19" name="Rectangle 18"/>
          <p:cNvSpPr/>
          <p:nvPr/>
        </p:nvSpPr>
        <p:spPr>
          <a:xfrm>
            <a:off x="3848668" y="4836728"/>
            <a:ext cx="5854890" cy="692497"/>
          </a:xfrm>
          <a:prstGeom prst="rect">
            <a:avLst/>
          </a:prstGeom>
        </p:spPr>
        <p:txBody>
          <a:bodyPr wrap="square">
            <a:spAutoFit/>
          </a:bodyPr>
          <a:lstStyle/>
          <a:p>
            <a:r>
              <a:rPr lang="en-US" sz="2400" b="1" spc="-15" dirty="0">
                <a:solidFill>
                  <a:srgbClr val="D60000"/>
                </a:solidFill>
                <a:latin typeface="Candara" panose="020E0502030303020204" pitchFamily="34" charset="0"/>
                <a:ea typeface="Trebuchet MS" panose="020B0603020202020204" pitchFamily="34" charset="0"/>
                <a:cs typeface="Trebuchet MS" panose="020B0603020202020204" pitchFamily="34" charset="0"/>
              </a:rPr>
              <a:t>RESPONSIBILITY</a:t>
            </a:r>
            <a:endParaRPr lang="en-US" sz="2400" dirty="0">
              <a:solidFill>
                <a:srgbClr val="D60000"/>
              </a:solidFill>
              <a:latin typeface="Candara" panose="020E0502030303020204" pitchFamily="34" charset="0"/>
              <a:ea typeface="Trebuchet MS" panose="020B0603020202020204" pitchFamily="34" charset="0"/>
              <a:cs typeface="Trebuchet MS" panose="020B0603020202020204" pitchFamily="34" charset="0"/>
            </a:endParaRPr>
          </a:p>
          <a:p>
            <a:r>
              <a:rPr lang="en-US" sz="1500" dirty="0">
                <a:latin typeface="Candara" panose="020E0502030303020204" pitchFamily="34" charset="0"/>
                <a:ea typeface="Trebuchet MS" panose="020B0603020202020204" pitchFamily="34" charset="0"/>
                <a:cs typeface="Trebuchet MS" panose="020B0603020202020204" pitchFamily="34" charset="0"/>
              </a:rPr>
              <a:t>we build trust in our clients, partners, and employees</a:t>
            </a:r>
            <a:endParaRPr lang="bg-BG" sz="1500" dirty="0">
              <a:latin typeface="Candara" panose="020E0502030303020204" pitchFamily="34" charset="0"/>
            </a:endParaRPr>
          </a:p>
        </p:txBody>
      </p:sp>
      <p:sp>
        <p:nvSpPr>
          <p:cNvPr id="21" name="Rectangle 20"/>
          <p:cNvSpPr/>
          <p:nvPr/>
        </p:nvSpPr>
        <p:spPr>
          <a:xfrm>
            <a:off x="3848668" y="5598869"/>
            <a:ext cx="5418159" cy="923330"/>
          </a:xfrm>
          <a:prstGeom prst="rect">
            <a:avLst/>
          </a:prstGeom>
        </p:spPr>
        <p:txBody>
          <a:bodyPr wrap="square">
            <a:spAutoFit/>
          </a:bodyPr>
          <a:lstStyle/>
          <a:p>
            <a:r>
              <a:rPr lang="en-US" sz="2400" b="1" dirty="0">
                <a:solidFill>
                  <a:srgbClr val="D60000"/>
                </a:solidFill>
                <a:latin typeface="Candara" panose="020E0502030303020204" pitchFamily="34" charset="0"/>
              </a:rPr>
              <a:t>TECHNOLOGY FOCUSED</a:t>
            </a:r>
          </a:p>
          <a:p>
            <a:r>
              <a:rPr lang="en-US" sz="1500" dirty="0">
                <a:latin typeface="Candara" panose="020E0502030303020204" pitchFamily="34" charset="0"/>
              </a:rPr>
              <a:t>we constantly upgrade the technology we work with in order to be able to follow the latest trends</a:t>
            </a:r>
            <a:endParaRPr lang="bg-BG" sz="1500" dirty="0">
              <a:latin typeface="Candara" panose="020E0502030303020204" pitchFamily="34" charset="0"/>
            </a:endParaRPr>
          </a:p>
        </p:txBody>
      </p:sp>
      <p:sp>
        <p:nvSpPr>
          <p:cNvPr id="11" name="Rectangle 10"/>
          <p:cNvSpPr/>
          <p:nvPr/>
        </p:nvSpPr>
        <p:spPr>
          <a:xfrm>
            <a:off x="1146412" y="3006217"/>
            <a:ext cx="2702258" cy="781134"/>
          </a:xfrm>
          <a:prstGeom prst="rect">
            <a:avLst/>
          </a:prstGeom>
          <a:solidFill>
            <a:schemeClr val="bg1"/>
          </a:solidFill>
          <a:ln>
            <a:solidFill>
              <a:schemeClr val="bg1"/>
            </a:solidFill>
          </a:ln>
          <a:effectLst>
            <a:innerShdw blurRad="3175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10000"/>
                  </a:schemeClr>
                </a:solidFill>
                <a:latin typeface="Candara" panose="020E0502030303020204" pitchFamily="34" charset="0"/>
              </a:rPr>
              <a:t>Our Vision</a:t>
            </a:r>
            <a:endParaRPr lang="bg-BG" sz="3200" dirty="0">
              <a:solidFill>
                <a:schemeClr val="bg2">
                  <a:lumMod val="10000"/>
                </a:schemeClr>
              </a:solidFill>
              <a:latin typeface="Candara" panose="020E0502030303020204" pitchFamily="34" charset="0"/>
            </a:endParaRPr>
          </a:p>
        </p:txBody>
      </p:sp>
      <p:sp>
        <p:nvSpPr>
          <p:cNvPr id="12" name="Rectangle 11"/>
          <p:cNvSpPr/>
          <p:nvPr/>
        </p:nvSpPr>
        <p:spPr>
          <a:xfrm>
            <a:off x="1146410" y="3982541"/>
            <a:ext cx="2702258" cy="2604889"/>
          </a:xfrm>
          <a:prstGeom prst="rect">
            <a:avLst/>
          </a:prstGeom>
          <a:solidFill>
            <a:schemeClr val="bg1"/>
          </a:solidFill>
          <a:ln>
            <a:solidFill>
              <a:schemeClr val="bg1"/>
            </a:solidFill>
          </a:ln>
          <a:effectLst>
            <a:innerShdw blurRad="317500">
              <a:srgbClr val="002060"/>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2">
                    <a:lumMod val="10000"/>
                  </a:schemeClr>
                </a:solidFill>
                <a:latin typeface="Candara" panose="020E0502030303020204" pitchFamily="34" charset="0"/>
              </a:rPr>
              <a:t>Our Values</a:t>
            </a:r>
            <a:endParaRPr lang="bg-BG" sz="3200" dirty="0">
              <a:solidFill>
                <a:schemeClr val="bg2">
                  <a:lumMod val="10000"/>
                </a:schemeClr>
              </a:solidFill>
              <a:latin typeface="Candara" panose="020E0502030303020204" pitchFamily="34" charset="0"/>
            </a:endParaRPr>
          </a:p>
        </p:txBody>
      </p:sp>
    </p:spTree>
    <p:extLst>
      <p:ext uri="{BB962C8B-B14F-4D97-AF65-F5344CB8AC3E}">
        <p14:creationId xmlns:p14="http://schemas.microsoft.com/office/powerpoint/2010/main" val="333938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4145" y="433863"/>
            <a:ext cx="6999514" cy="1325563"/>
          </a:xfrm>
        </p:spPr>
        <p:txBody>
          <a:bodyPr/>
          <a:lstStyle/>
          <a:p>
            <a:r>
              <a:rPr lang="en-US" dirty="0">
                <a:solidFill>
                  <a:srgbClr val="D60000"/>
                </a:solidFill>
                <a:latin typeface="Candara" panose="020E0502030303020204" pitchFamily="34" charset="0"/>
              </a:rPr>
              <a:t>What makes </a:t>
            </a:r>
            <a:r>
              <a:rPr lang="en-US">
                <a:solidFill>
                  <a:srgbClr val="D60000"/>
                </a:solidFill>
                <a:latin typeface="Candara" panose="020E0502030303020204" pitchFamily="34" charset="0"/>
              </a:rPr>
              <a:t>us different</a:t>
            </a:r>
            <a:endParaRPr lang="bg-BG" dirty="0">
              <a:solidFill>
                <a:srgbClr val="D60000"/>
              </a:solidFill>
              <a:latin typeface="Candara" panose="020E0502030303020204" pitchFamily="34" charset="0"/>
            </a:endParaRPr>
          </a:p>
        </p:txBody>
      </p:sp>
      <p:sp>
        <p:nvSpPr>
          <p:cNvPr id="3" name="Content Placeholder 2"/>
          <p:cNvSpPr>
            <a:spLocks noGrp="1"/>
          </p:cNvSpPr>
          <p:nvPr>
            <p:ph idx="1"/>
          </p:nvPr>
        </p:nvSpPr>
        <p:spPr>
          <a:xfrm>
            <a:off x="1875460" y="1747089"/>
            <a:ext cx="7393942" cy="975094"/>
          </a:xfrm>
        </p:spPr>
        <p:txBody>
          <a:bodyPr>
            <a:noAutofit/>
          </a:bodyPr>
          <a:lstStyle/>
          <a:p>
            <a:pPr marL="0" indent="0">
              <a:lnSpc>
                <a:spcPct val="110000"/>
              </a:lnSpc>
              <a:spcAft>
                <a:spcPts val="600"/>
              </a:spcAft>
              <a:buNone/>
            </a:pPr>
            <a:r>
              <a:rPr lang="en-US" sz="1500" dirty="0">
                <a:latin typeface="Candara" panose="020E0502030303020204" pitchFamily="34" charset="0"/>
              </a:rPr>
              <a:t>The image of </a:t>
            </a:r>
            <a:r>
              <a:rPr lang="en-US" sz="1500" b="1" dirty="0">
                <a:solidFill>
                  <a:srgbClr val="C00000"/>
                </a:solidFill>
                <a:latin typeface="Candara" panose="020E0502030303020204" pitchFamily="34" charset="0"/>
              </a:rPr>
              <a:t>Viva Credit </a:t>
            </a:r>
            <a:r>
              <a:rPr lang="en-US" sz="1500" dirty="0">
                <a:latin typeface="Candara" panose="020E0502030303020204" pitchFamily="34" charset="0"/>
              </a:rPr>
              <a:t>is really positive, which is owed to the social initiatives that we take part of, responsible crediting, transparency, and individual approach towards each client, and products that are compliant with its needs.</a:t>
            </a:r>
            <a:endParaRPr lang="bg-BG" sz="1500" dirty="0">
              <a:latin typeface="Candara" panose="020E0502030303020204" pitchFamily="34" charset="0"/>
            </a:endParaRPr>
          </a:p>
        </p:txBody>
      </p:sp>
      <p:grpSp>
        <p:nvGrpSpPr>
          <p:cNvPr id="60" name="Group 59"/>
          <p:cNvGrpSpPr/>
          <p:nvPr/>
        </p:nvGrpSpPr>
        <p:grpSpPr>
          <a:xfrm>
            <a:off x="2026084" y="2983261"/>
            <a:ext cx="8267383" cy="3383986"/>
            <a:chOff x="1234513" y="2402311"/>
            <a:chExt cx="8267383" cy="3383986"/>
          </a:xfrm>
        </p:grpSpPr>
        <p:sp>
          <p:nvSpPr>
            <p:cNvPr id="24" name="Rectangle 23"/>
            <p:cNvSpPr/>
            <p:nvPr/>
          </p:nvSpPr>
          <p:spPr>
            <a:xfrm>
              <a:off x="1794145" y="2402311"/>
              <a:ext cx="2156360" cy="338554"/>
            </a:xfrm>
            <a:prstGeom prst="rect">
              <a:avLst/>
            </a:prstGeom>
          </p:spPr>
          <p:txBody>
            <a:bodyPr wrap="none">
              <a:spAutoFit/>
            </a:bodyPr>
            <a:lstStyle/>
            <a:p>
              <a:r>
                <a:rPr lang="en-US" sz="1600" dirty="0">
                  <a:latin typeface="Candara" panose="020E0502030303020204" pitchFamily="34" charset="0"/>
                  <a:ea typeface="Trebuchet MS" panose="020B0603020202020204" pitchFamily="34" charset="0"/>
                  <a:cs typeface="Trebuchet MS" panose="020B0603020202020204" pitchFamily="34" charset="0"/>
                </a:rPr>
                <a:t>Rich product portfolio;</a:t>
              </a:r>
              <a:endParaRPr lang="bg-BG" sz="1600" dirty="0">
                <a:latin typeface="Candara" panose="020E0502030303020204" pitchFamily="34" charset="0"/>
              </a:endParaRPr>
            </a:p>
          </p:txBody>
        </p:sp>
        <p:sp>
          <p:nvSpPr>
            <p:cNvPr id="25" name="Rectangle 24"/>
            <p:cNvSpPr/>
            <p:nvPr/>
          </p:nvSpPr>
          <p:spPr>
            <a:xfrm>
              <a:off x="1783551" y="2744814"/>
              <a:ext cx="7718345" cy="338554"/>
            </a:xfrm>
            <a:prstGeom prst="rect">
              <a:avLst/>
            </a:prstGeom>
          </p:spPr>
          <p:txBody>
            <a:bodyPr wrap="square">
              <a:spAutoFit/>
            </a:bodyPr>
            <a:lstStyle/>
            <a:p>
              <a:r>
                <a:rPr lang="en-US" sz="1600" dirty="0">
                  <a:latin typeface="Candara" panose="020E0502030303020204" pitchFamily="34" charset="0"/>
                  <a:ea typeface="Trebuchet MS" panose="020B0603020202020204" pitchFamily="34" charset="0"/>
                  <a:cs typeface="Trebuchet MS" panose="020B0603020202020204" pitchFamily="34" charset="0"/>
                </a:rPr>
                <a:t>Constant development of new ways for loan applications; </a:t>
              </a:r>
              <a:endParaRPr lang="bg-BG" sz="1600" dirty="0">
                <a:latin typeface="Candara" panose="020E0502030303020204" pitchFamily="34" charset="0"/>
              </a:endParaRPr>
            </a:p>
          </p:txBody>
        </p:sp>
        <p:sp>
          <p:nvSpPr>
            <p:cNvPr id="26" name="Rectangle 25"/>
            <p:cNvSpPr/>
            <p:nvPr/>
          </p:nvSpPr>
          <p:spPr>
            <a:xfrm>
              <a:off x="1794145" y="3086859"/>
              <a:ext cx="3339056" cy="338554"/>
            </a:xfrm>
            <a:prstGeom prst="rect">
              <a:avLst/>
            </a:prstGeom>
          </p:spPr>
          <p:txBody>
            <a:bodyPr wrap="none">
              <a:spAutoFit/>
            </a:bodyPr>
            <a:lstStyle/>
            <a:p>
              <a:r>
                <a:rPr lang="en-US" sz="1600" dirty="0">
                  <a:latin typeface="Candara" panose="020E0502030303020204" pitchFamily="34" charset="0"/>
                  <a:ea typeface="Trebuchet MS" panose="020B0603020202020204" pitchFamily="34" charset="0"/>
                  <a:cs typeface="Trebuchet MS" panose="020B0603020202020204" pitchFamily="34" charset="0"/>
                </a:rPr>
                <a:t>Constant expansion of our portfolio</a:t>
              </a:r>
              <a:r>
                <a:rPr lang="en-US" sz="1600" spc="-15" dirty="0">
                  <a:latin typeface="Candara" panose="020E0502030303020204" pitchFamily="34" charset="0"/>
                  <a:ea typeface="Trebuchet MS" panose="020B0603020202020204" pitchFamily="34" charset="0"/>
                  <a:cs typeface="Trebuchet MS" panose="020B0603020202020204" pitchFamily="34" charset="0"/>
                </a:rPr>
                <a:t>;</a:t>
              </a:r>
              <a:endParaRPr lang="bg-BG" sz="1600" dirty="0">
                <a:latin typeface="Candara" panose="020E0502030303020204" pitchFamily="34" charset="0"/>
              </a:endParaRPr>
            </a:p>
          </p:txBody>
        </p:sp>
        <p:sp>
          <p:nvSpPr>
            <p:cNvPr id="27" name="Rectangle 26"/>
            <p:cNvSpPr/>
            <p:nvPr/>
          </p:nvSpPr>
          <p:spPr>
            <a:xfrm>
              <a:off x="1794145" y="3429362"/>
              <a:ext cx="1944443"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Individual approach; </a:t>
              </a:r>
              <a:endParaRPr lang="bg-BG" sz="1600" dirty="0">
                <a:latin typeface="Candara" panose="020E0502030303020204" pitchFamily="34" charset="0"/>
              </a:endParaRPr>
            </a:p>
          </p:txBody>
        </p:sp>
        <p:sp>
          <p:nvSpPr>
            <p:cNvPr id="28" name="Rectangle 27"/>
            <p:cNvSpPr/>
            <p:nvPr/>
          </p:nvSpPr>
          <p:spPr>
            <a:xfrm>
              <a:off x="1783551" y="3771407"/>
              <a:ext cx="1468992"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Positive image</a:t>
              </a:r>
              <a:r>
                <a:rPr lang="en-US" sz="1600" dirty="0">
                  <a:latin typeface="Candara" panose="020E0502030303020204" pitchFamily="34" charset="0"/>
                  <a:ea typeface="Trebuchet MS" panose="020B0603020202020204" pitchFamily="34" charset="0"/>
                  <a:cs typeface="Trebuchet MS" panose="020B0603020202020204" pitchFamily="34" charset="0"/>
                </a:rPr>
                <a:t>;</a:t>
              </a:r>
              <a:endParaRPr lang="bg-BG" sz="1600" dirty="0">
                <a:latin typeface="Candara" panose="020E0502030303020204" pitchFamily="34" charset="0"/>
              </a:endParaRPr>
            </a:p>
          </p:txBody>
        </p:sp>
        <p:sp>
          <p:nvSpPr>
            <p:cNvPr id="29" name="Rectangle 28"/>
            <p:cNvSpPr/>
            <p:nvPr/>
          </p:nvSpPr>
          <p:spPr>
            <a:xfrm>
              <a:off x="1794144" y="4138058"/>
              <a:ext cx="3516668"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Trust in the company and the service</a:t>
              </a:r>
              <a:r>
                <a:rPr lang="en-US" sz="1600" dirty="0">
                  <a:latin typeface="Candara" panose="020E0502030303020204" pitchFamily="34" charset="0"/>
                  <a:ea typeface="Trebuchet MS" panose="020B0603020202020204" pitchFamily="34" charset="0"/>
                  <a:cs typeface="Trebuchet MS" panose="020B0603020202020204" pitchFamily="34" charset="0"/>
                </a:rPr>
                <a:t>; </a:t>
              </a:r>
              <a:endParaRPr lang="bg-BG" sz="1600" dirty="0">
                <a:latin typeface="Candara" panose="020E0502030303020204" pitchFamily="34" charset="0"/>
              </a:endParaRPr>
            </a:p>
          </p:txBody>
        </p:sp>
        <p:sp>
          <p:nvSpPr>
            <p:cNvPr id="30" name="Rectangle 29"/>
            <p:cNvSpPr/>
            <p:nvPr/>
          </p:nvSpPr>
          <p:spPr>
            <a:xfrm>
              <a:off x="1794145" y="4487675"/>
              <a:ext cx="1469313"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Loyal program</a:t>
              </a:r>
              <a:r>
                <a:rPr lang="en-US" sz="1600" dirty="0">
                  <a:latin typeface="Candara" panose="020E0502030303020204" pitchFamily="34" charset="0"/>
                  <a:ea typeface="Trebuchet MS" panose="020B0603020202020204" pitchFamily="34" charset="0"/>
                  <a:cs typeface="Trebuchet MS" panose="020B0603020202020204" pitchFamily="34" charset="0"/>
                </a:rPr>
                <a:t>;</a:t>
              </a:r>
              <a:endParaRPr lang="bg-BG" sz="1600" dirty="0">
                <a:latin typeface="Candara" panose="020E0502030303020204" pitchFamily="34" charset="0"/>
              </a:endParaRPr>
            </a:p>
          </p:txBody>
        </p:sp>
        <p:sp>
          <p:nvSpPr>
            <p:cNvPr id="31" name="Rectangle 30"/>
            <p:cNvSpPr/>
            <p:nvPr/>
          </p:nvSpPr>
          <p:spPr>
            <a:xfrm>
              <a:off x="1797199" y="4811461"/>
              <a:ext cx="3859390"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Special offers for new and current clients</a:t>
              </a:r>
              <a:r>
                <a:rPr lang="en-US" sz="1600" dirty="0">
                  <a:latin typeface="Candara" panose="020E0502030303020204" pitchFamily="34" charset="0"/>
                  <a:ea typeface="Trebuchet MS" panose="020B0603020202020204" pitchFamily="34" charset="0"/>
                  <a:cs typeface="Trebuchet MS" panose="020B0603020202020204" pitchFamily="34" charset="0"/>
                </a:rPr>
                <a:t>; </a:t>
              </a:r>
              <a:endParaRPr lang="bg-BG" sz="1600" dirty="0">
                <a:latin typeface="Candara" panose="020E0502030303020204" pitchFamily="34" charset="0"/>
              </a:endParaRPr>
            </a:p>
          </p:txBody>
        </p:sp>
        <p:sp>
          <p:nvSpPr>
            <p:cNvPr id="32" name="Rectangle 31"/>
            <p:cNvSpPr/>
            <p:nvPr/>
          </p:nvSpPr>
          <p:spPr>
            <a:xfrm>
              <a:off x="1790984" y="5123957"/>
              <a:ext cx="3017814" cy="338554"/>
            </a:xfrm>
            <a:prstGeom prst="rect">
              <a:avLst/>
            </a:prstGeom>
          </p:spPr>
          <p:txBody>
            <a:bodyPr wrap="none">
              <a:spAutoFit/>
            </a:bodyPr>
            <a:lstStyle/>
            <a:p>
              <a:r>
                <a:rPr lang="en-US" sz="1600" spc="-15" dirty="0">
                  <a:latin typeface="Candara" panose="020E0502030303020204" pitchFamily="34" charset="0"/>
                  <a:ea typeface="Trebuchet MS" panose="020B0603020202020204" pitchFamily="34" charset="0"/>
                  <a:cs typeface="Trebuchet MS" panose="020B0603020202020204" pitchFamily="34" charset="0"/>
                </a:rPr>
                <a:t>Attractive advertising campaigns;</a:t>
              </a:r>
              <a:endParaRPr lang="bg-BG" sz="1600" dirty="0">
                <a:latin typeface="Candara" panose="020E0502030303020204" pitchFamily="34" charset="0"/>
              </a:endParaRPr>
            </a:p>
          </p:txBody>
        </p:sp>
        <p:sp>
          <p:nvSpPr>
            <p:cNvPr id="36" name="Rectangle 35"/>
            <p:cNvSpPr/>
            <p:nvPr/>
          </p:nvSpPr>
          <p:spPr>
            <a:xfrm>
              <a:off x="1783551" y="5447743"/>
              <a:ext cx="7622811" cy="338554"/>
            </a:xfrm>
            <a:prstGeom prst="rect">
              <a:avLst/>
            </a:prstGeom>
          </p:spPr>
          <p:txBody>
            <a:bodyPr wrap="square">
              <a:spAutoFit/>
            </a:bodyPr>
            <a:lstStyle/>
            <a:p>
              <a:r>
                <a:rPr lang="en-US" sz="1600" dirty="0">
                  <a:latin typeface="Candara" panose="020E0502030303020204" pitchFamily="34" charset="0"/>
                  <a:ea typeface="Trebuchet MS" panose="020B0603020202020204" pitchFamily="34" charset="0"/>
                  <a:cs typeface="Trebuchet MS" panose="020B0603020202020204" pitchFamily="34" charset="0"/>
                </a:rPr>
                <a:t>A preferred credit company, employer, and a business partner;</a:t>
              </a:r>
              <a:endParaRPr lang="bg-BG" sz="1600" dirty="0">
                <a:latin typeface="Candara" panose="020E0502030303020204" pitchFamily="34" charset="0"/>
              </a:endParaRPr>
            </a:p>
          </p:txBody>
        </p:sp>
        <p:grpSp>
          <p:nvGrpSpPr>
            <p:cNvPr id="59" name="Group 58"/>
            <p:cNvGrpSpPr/>
            <p:nvPr/>
          </p:nvGrpSpPr>
          <p:grpSpPr>
            <a:xfrm>
              <a:off x="1234513" y="2586977"/>
              <a:ext cx="562686" cy="3016153"/>
              <a:chOff x="1234513" y="2586977"/>
              <a:chExt cx="562686" cy="3016153"/>
            </a:xfrm>
          </p:grpSpPr>
          <p:cxnSp>
            <p:nvCxnSpPr>
              <p:cNvPr id="49" name="Straight Connector 48"/>
              <p:cNvCxnSpPr/>
              <p:nvPr/>
            </p:nvCxnSpPr>
            <p:spPr>
              <a:xfrm flipH="1">
                <a:off x="1241946" y="258697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1248161" y="293044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1241946" y="328301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1241946" y="3596909"/>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248161" y="395175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241946" y="4292946"/>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248161" y="467508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234513" y="50026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1234513" y="53165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248161" y="5603130"/>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10749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5" y="433863"/>
            <a:ext cx="6999514" cy="1325563"/>
          </a:xfrm>
        </p:spPr>
        <p:txBody>
          <a:bodyPr/>
          <a:lstStyle/>
          <a:p>
            <a:r>
              <a:rPr lang="en-US" dirty="0">
                <a:solidFill>
                  <a:srgbClr val="D60000"/>
                </a:solidFill>
                <a:latin typeface="Candara" panose="020E0502030303020204" pitchFamily="34" charset="0"/>
              </a:rPr>
              <a:t>How do we take care of society</a:t>
            </a:r>
            <a:endParaRPr lang="bg-BG" dirty="0">
              <a:solidFill>
                <a:srgbClr val="D60000"/>
              </a:solidFill>
              <a:latin typeface="Candara" panose="020E0502030303020204" pitchFamily="34" charset="0"/>
            </a:endParaRPr>
          </a:p>
        </p:txBody>
      </p:sp>
      <p:sp>
        <p:nvSpPr>
          <p:cNvPr id="4" name="Rectangle 3"/>
          <p:cNvSpPr/>
          <p:nvPr/>
        </p:nvSpPr>
        <p:spPr>
          <a:xfrm>
            <a:off x="1370424" y="2056931"/>
            <a:ext cx="7873874" cy="1384995"/>
          </a:xfrm>
          <a:prstGeom prst="rect">
            <a:avLst/>
          </a:prstGeom>
        </p:spPr>
        <p:txBody>
          <a:bodyPr wrap="square">
            <a:spAutoFit/>
          </a:bodyPr>
          <a:lstStyle/>
          <a:p>
            <a:pPr marL="552450" marR="607695">
              <a:spcBef>
                <a:spcPts val="1800"/>
              </a:spcBef>
              <a:spcAft>
                <a:spcPts val="600"/>
              </a:spcAft>
            </a:pPr>
            <a:r>
              <a:rPr lang="en-US" sz="1600" dirty="0">
                <a:latin typeface="Candara" panose="020E0502030303020204" pitchFamily="34" charset="0"/>
                <a:ea typeface="Trebuchet MS" panose="020B0603020202020204" pitchFamily="34" charset="0"/>
                <a:cs typeface="Trebuchet MS" panose="020B0603020202020204" pitchFamily="34" charset="0"/>
              </a:rPr>
              <a:t>On daily basis we initiate and support socially responsible causes, as we follow one main goal – to help society and to contribute to its better future and better way of living.</a:t>
            </a:r>
            <a:endParaRPr lang="en-US" sz="1600" spc="-305" dirty="0">
              <a:latin typeface="Candara" panose="020E0502030303020204" pitchFamily="34" charset="0"/>
              <a:ea typeface="Trebuchet MS" panose="020B0603020202020204" pitchFamily="34" charset="0"/>
              <a:cs typeface="Trebuchet MS" panose="020B0603020202020204" pitchFamily="34" charset="0"/>
            </a:endParaRPr>
          </a:p>
          <a:p>
            <a:pPr marL="552450" marR="607695">
              <a:spcBef>
                <a:spcPts val="1800"/>
              </a:spcBef>
              <a:spcAft>
                <a:spcPts val="600"/>
              </a:spcAft>
            </a:pPr>
            <a:r>
              <a:rPr lang="en-US" sz="1600" spc="-20" dirty="0">
                <a:latin typeface="Candara" panose="020E0502030303020204" pitchFamily="34" charset="0"/>
                <a:ea typeface="Trebuchet MS" panose="020B0603020202020204" pitchFamily="34" charset="0"/>
                <a:cs typeface="Trebuchet MS" panose="020B0603020202020204" pitchFamily="34" charset="0"/>
              </a:rPr>
              <a:t>We know that our service can help in making positive change.</a:t>
            </a:r>
            <a:endParaRPr lang="bg-BG" sz="1600" dirty="0">
              <a:effectLst/>
              <a:latin typeface="Candara" panose="020E0502030303020204" pitchFamily="34" charset="0"/>
              <a:ea typeface="Trebuchet MS" panose="020B0603020202020204" pitchFamily="34" charset="0"/>
              <a:cs typeface="Trebuchet MS" panose="020B0603020202020204" pitchFamily="34" charset="0"/>
            </a:endParaRPr>
          </a:p>
        </p:txBody>
      </p:sp>
      <p:grpSp>
        <p:nvGrpSpPr>
          <p:cNvPr id="32" name="Group 31"/>
          <p:cNvGrpSpPr/>
          <p:nvPr/>
        </p:nvGrpSpPr>
        <p:grpSpPr>
          <a:xfrm>
            <a:off x="1104646" y="4049661"/>
            <a:ext cx="7867371" cy="2001226"/>
            <a:chOff x="-464341" y="2850680"/>
            <a:chExt cx="9831011" cy="1536290"/>
          </a:xfrm>
        </p:grpSpPr>
        <p:grpSp>
          <p:nvGrpSpPr>
            <p:cNvPr id="14" name="Group 13"/>
            <p:cNvGrpSpPr/>
            <p:nvPr/>
          </p:nvGrpSpPr>
          <p:grpSpPr>
            <a:xfrm>
              <a:off x="550738" y="3095327"/>
              <a:ext cx="568755" cy="1198304"/>
              <a:chOff x="628246" y="2413116"/>
              <a:chExt cx="568755" cy="1198304"/>
            </a:xfrm>
          </p:grpSpPr>
          <p:cxnSp>
            <p:nvCxnSpPr>
              <p:cNvPr id="15" name="Straight Connector 14"/>
              <p:cNvCxnSpPr/>
              <p:nvPr/>
            </p:nvCxnSpPr>
            <p:spPr>
              <a:xfrm flipH="1">
                <a:off x="647962" y="2413116"/>
                <a:ext cx="549039"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628247" y="2882855"/>
                <a:ext cx="549037"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28246" y="3238634"/>
                <a:ext cx="549037"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28247" y="3611420"/>
                <a:ext cx="549037"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sp>
          <p:nvSpPr>
            <p:cNvPr id="26" name="Rectangle 25"/>
            <p:cNvSpPr/>
            <p:nvPr/>
          </p:nvSpPr>
          <p:spPr>
            <a:xfrm>
              <a:off x="1170654" y="2850680"/>
              <a:ext cx="8196016" cy="448917"/>
            </a:xfrm>
            <a:prstGeom prst="rect">
              <a:avLst/>
            </a:prstGeom>
          </p:spPr>
          <p:txBody>
            <a:bodyPr wrap="square">
              <a:spAutoFit/>
            </a:bodyPr>
            <a:lstStyle/>
            <a:p>
              <a:r>
                <a:rPr lang="en-US" sz="1600" dirty="0">
                  <a:latin typeface="Candara" panose="020E0502030303020204" pitchFamily="34" charset="0"/>
                </a:rPr>
                <a:t>We support clear and purposeful environmental causes together with BSPB</a:t>
              </a:r>
              <a:endParaRPr lang="bg-BG" sz="1600" dirty="0">
                <a:latin typeface="Candara" panose="020E0502030303020204" pitchFamily="34" charset="0"/>
              </a:endParaRPr>
            </a:p>
          </p:txBody>
        </p:sp>
        <p:sp>
          <p:nvSpPr>
            <p:cNvPr id="28" name="Rectangle 27"/>
            <p:cNvSpPr/>
            <p:nvPr/>
          </p:nvSpPr>
          <p:spPr>
            <a:xfrm>
              <a:off x="1170654" y="3306672"/>
              <a:ext cx="8196016" cy="448917"/>
            </a:xfrm>
            <a:prstGeom prst="rect">
              <a:avLst/>
            </a:prstGeom>
          </p:spPr>
          <p:txBody>
            <a:bodyPr wrap="square">
              <a:spAutoFit/>
            </a:bodyPr>
            <a:lstStyle/>
            <a:p>
              <a:r>
                <a:rPr lang="en-US" sz="1600" dirty="0">
                  <a:latin typeface="Candara" panose="020E0502030303020204" pitchFamily="34" charset="0"/>
                </a:rPr>
                <a:t>We support and encourage activities of Holiday Heroes in support of families in need</a:t>
              </a:r>
              <a:endParaRPr lang="bg-BG" sz="1600" dirty="0">
                <a:latin typeface="Candara" panose="020E0502030303020204" pitchFamily="34" charset="0"/>
              </a:endParaRPr>
            </a:p>
          </p:txBody>
        </p:sp>
        <p:sp>
          <p:nvSpPr>
            <p:cNvPr id="30" name="Rectangle 29"/>
            <p:cNvSpPr/>
            <p:nvPr/>
          </p:nvSpPr>
          <p:spPr>
            <a:xfrm>
              <a:off x="1170654" y="3790895"/>
              <a:ext cx="8011163" cy="259899"/>
            </a:xfrm>
            <a:prstGeom prst="rect">
              <a:avLst/>
            </a:prstGeom>
          </p:spPr>
          <p:txBody>
            <a:bodyPr wrap="square">
              <a:spAutoFit/>
            </a:bodyPr>
            <a:lstStyle/>
            <a:p>
              <a:r>
                <a:rPr lang="en-US" sz="1600" dirty="0">
                  <a:latin typeface="Candara" panose="020E0502030303020204" pitchFamily="34" charset="0"/>
                </a:rPr>
                <a:t>We stimulate volunteering as a personal responsibility of our employees</a:t>
              </a:r>
              <a:endParaRPr lang="bg-BG" sz="1600" dirty="0">
                <a:latin typeface="Candara" panose="020E0502030303020204" pitchFamily="34" charset="0"/>
              </a:endParaRPr>
            </a:p>
          </p:txBody>
        </p:sp>
        <p:sp>
          <p:nvSpPr>
            <p:cNvPr id="31" name="Rectangle 30"/>
            <p:cNvSpPr/>
            <p:nvPr/>
          </p:nvSpPr>
          <p:spPr>
            <a:xfrm>
              <a:off x="-464341" y="4127071"/>
              <a:ext cx="5869087" cy="259899"/>
            </a:xfrm>
            <a:prstGeom prst="rect">
              <a:avLst/>
            </a:prstGeom>
          </p:spPr>
          <p:txBody>
            <a:bodyPr wrap="none">
              <a:spAutoFit/>
            </a:bodyPr>
            <a:lstStyle/>
            <a:p>
              <a:pPr marL="1306195">
                <a:spcAft>
                  <a:spcPts val="0"/>
                </a:spcAft>
              </a:pPr>
              <a:r>
                <a:rPr lang="en-US" sz="1600" dirty="0">
                  <a:latin typeface="Candara" panose="020E0502030303020204" pitchFamily="34" charset="0"/>
                  <a:ea typeface="Trebuchet MS" panose="020B0603020202020204" pitchFamily="34" charset="0"/>
                  <a:cs typeface="Trebuchet MS" panose="020B0603020202020204" pitchFamily="34" charset="0"/>
                </a:rPr>
                <a:t>Project for environmental protection</a:t>
              </a:r>
              <a:endParaRPr lang="bg-BG" sz="1600" dirty="0">
                <a:effectLst/>
                <a:latin typeface="Candara" panose="020E0502030303020204" pitchFamily="34" charset="0"/>
                <a:ea typeface="Trebuchet MS" panose="020B0603020202020204" pitchFamily="34" charset="0"/>
                <a:cs typeface="Trebuchet MS" panose="020B0603020202020204" pitchFamily="34" charset="0"/>
              </a:endParaRPr>
            </a:p>
          </p:txBody>
        </p:sp>
      </p:grpSp>
    </p:spTree>
    <p:extLst>
      <p:ext uri="{BB962C8B-B14F-4D97-AF65-F5344CB8AC3E}">
        <p14:creationId xmlns:p14="http://schemas.microsoft.com/office/powerpoint/2010/main" val="288738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974" y="318723"/>
            <a:ext cx="6999514" cy="1325563"/>
          </a:xfrm>
        </p:spPr>
        <p:txBody>
          <a:bodyPr/>
          <a:lstStyle/>
          <a:p>
            <a:r>
              <a:rPr lang="en-US" dirty="0">
                <a:solidFill>
                  <a:srgbClr val="D60000"/>
                </a:solidFill>
                <a:latin typeface="Candara" panose="020E0502030303020204" pitchFamily="34" charset="0"/>
              </a:rPr>
              <a:t>Our products</a:t>
            </a:r>
            <a:endParaRPr lang="bg-BG" dirty="0">
              <a:solidFill>
                <a:srgbClr val="D60000"/>
              </a:solidFill>
              <a:latin typeface="Candara" panose="020E0502030303020204" pitchFamily="34" charset="0"/>
            </a:endParaRPr>
          </a:p>
        </p:txBody>
      </p:sp>
      <p:sp>
        <p:nvSpPr>
          <p:cNvPr id="3" name="Content Placeholder 2"/>
          <p:cNvSpPr>
            <a:spLocks noGrp="1"/>
          </p:cNvSpPr>
          <p:nvPr>
            <p:ph idx="1"/>
          </p:nvPr>
        </p:nvSpPr>
        <p:spPr>
          <a:xfrm>
            <a:off x="2100611" y="1709423"/>
            <a:ext cx="7486335" cy="1211698"/>
          </a:xfrm>
        </p:spPr>
        <p:txBody>
          <a:bodyPr>
            <a:noAutofit/>
          </a:bodyPr>
          <a:lstStyle/>
          <a:p>
            <a:pPr marL="0" indent="0">
              <a:buNone/>
            </a:pPr>
            <a:r>
              <a:rPr lang="en-US" dirty="0">
                <a:latin typeface="Candara" panose="020E0502030303020204" pitchFamily="34" charset="0"/>
              </a:rPr>
              <a:t>The product portfolio of the company is continuously expanding and changing so that we can meet all customer needs in a timely manner. Viva Credit is the company with the largest product assortment of all companies in the MFG Group. We continuously modify and improve the approval algorithm to allow more people to get the desired funding.</a:t>
            </a:r>
            <a:endParaRPr lang="bg-BG" dirty="0">
              <a:latin typeface="Candara" panose="020E0502030303020204" pitchFamily="34" charset="0"/>
            </a:endParaRPr>
          </a:p>
          <a:p>
            <a:endParaRPr lang="bg-BG" dirty="0">
              <a:latin typeface="Candara" panose="020E0502030303020204" pitchFamily="34" charset="0"/>
            </a:endParaRPr>
          </a:p>
        </p:txBody>
      </p:sp>
      <p:grpSp>
        <p:nvGrpSpPr>
          <p:cNvPr id="30" name="Group 29"/>
          <p:cNvGrpSpPr/>
          <p:nvPr/>
        </p:nvGrpSpPr>
        <p:grpSpPr>
          <a:xfrm>
            <a:off x="2100611" y="3264653"/>
            <a:ext cx="7316346" cy="2964158"/>
            <a:chOff x="1213505" y="2745777"/>
            <a:chExt cx="10168727" cy="2770418"/>
          </a:xfrm>
        </p:grpSpPr>
        <p:grpSp>
          <p:nvGrpSpPr>
            <p:cNvPr id="4" name="Group 3"/>
            <p:cNvGrpSpPr/>
            <p:nvPr/>
          </p:nvGrpSpPr>
          <p:grpSpPr>
            <a:xfrm>
              <a:off x="1213505" y="2930443"/>
              <a:ext cx="562686" cy="2415651"/>
              <a:chOff x="1234513" y="2586977"/>
              <a:chExt cx="562686" cy="2415651"/>
            </a:xfrm>
          </p:grpSpPr>
          <p:cxnSp>
            <p:nvCxnSpPr>
              <p:cNvPr id="5" name="Straight Connector 4"/>
              <p:cNvCxnSpPr/>
              <p:nvPr/>
            </p:nvCxnSpPr>
            <p:spPr>
              <a:xfrm flipH="1">
                <a:off x="1241946" y="2586977"/>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248161" y="293044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241946" y="328301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241946" y="3596909"/>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48161" y="3951751"/>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241946" y="4292946"/>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248161" y="4675083"/>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234513" y="5002628"/>
                <a:ext cx="549038" cy="0"/>
              </a:xfrm>
              <a:prstGeom prst="line">
                <a:avLst/>
              </a:prstGeom>
              <a:ln w="28575">
                <a:solidFill>
                  <a:srgbClr val="D60000"/>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916974" y="2745777"/>
              <a:ext cx="2063534" cy="316426"/>
            </a:xfrm>
            <a:prstGeom prst="rect">
              <a:avLst/>
            </a:prstGeom>
            <a:noFill/>
          </p:spPr>
          <p:txBody>
            <a:bodyPr wrap="none" rtlCol="0">
              <a:spAutoFit/>
            </a:bodyPr>
            <a:lstStyle/>
            <a:p>
              <a:r>
                <a:rPr lang="en-US" sz="1600" dirty="0">
                  <a:latin typeface="Candara" panose="020E0502030303020204" pitchFamily="34" charset="0"/>
                </a:rPr>
                <a:t>Quick approval</a:t>
              </a:r>
              <a:endParaRPr lang="bg-BG" sz="1600" dirty="0">
                <a:latin typeface="Candara" panose="020E0502030303020204" pitchFamily="34" charset="0"/>
              </a:endParaRPr>
            </a:p>
          </p:txBody>
        </p:sp>
        <p:sp>
          <p:nvSpPr>
            <p:cNvPr id="17" name="Rectangle 16"/>
            <p:cNvSpPr/>
            <p:nvPr/>
          </p:nvSpPr>
          <p:spPr>
            <a:xfrm>
              <a:off x="1916974" y="3104632"/>
              <a:ext cx="8915168" cy="316426"/>
            </a:xfrm>
            <a:prstGeom prst="rect">
              <a:avLst/>
            </a:prstGeom>
          </p:spPr>
          <p:txBody>
            <a:bodyPr wrap="square">
              <a:spAutoFit/>
            </a:bodyPr>
            <a:lstStyle/>
            <a:p>
              <a:r>
                <a:rPr lang="en-US" sz="1600" dirty="0">
                  <a:latin typeface="Candara" panose="020E0502030303020204" pitchFamily="34" charset="0"/>
                </a:rPr>
                <a:t>Payment schedule according to the periodicity of income</a:t>
              </a:r>
              <a:endParaRPr lang="bg-BG" sz="1600" dirty="0">
                <a:latin typeface="Candara" panose="020E0502030303020204" pitchFamily="34" charset="0"/>
              </a:endParaRPr>
            </a:p>
          </p:txBody>
        </p:sp>
        <p:sp>
          <p:nvSpPr>
            <p:cNvPr id="19" name="Rectangle 18"/>
            <p:cNvSpPr/>
            <p:nvPr/>
          </p:nvSpPr>
          <p:spPr>
            <a:xfrm>
              <a:off x="1916974" y="3463487"/>
              <a:ext cx="3810251" cy="316426"/>
            </a:xfrm>
            <a:prstGeom prst="rect">
              <a:avLst/>
            </a:prstGeom>
          </p:spPr>
          <p:txBody>
            <a:bodyPr wrap="none">
              <a:spAutoFit/>
            </a:bodyPr>
            <a:lstStyle/>
            <a:p>
              <a:r>
                <a:rPr lang="en-US" sz="1600" dirty="0">
                  <a:latin typeface="Candara" panose="020E0502030303020204" pitchFamily="34" charset="0"/>
                </a:rPr>
                <a:t>Possibility to pay installments</a:t>
              </a:r>
              <a:endParaRPr lang="bg-BG" sz="1600" dirty="0">
                <a:latin typeface="Candara" panose="020E0502030303020204" pitchFamily="34" charset="0"/>
              </a:endParaRPr>
            </a:p>
          </p:txBody>
        </p:sp>
        <p:sp>
          <p:nvSpPr>
            <p:cNvPr id="21" name="Rectangle 20"/>
            <p:cNvSpPr/>
            <p:nvPr/>
          </p:nvSpPr>
          <p:spPr>
            <a:xfrm>
              <a:off x="1916974" y="3784566"/>
              <a:ext cx="4594492" cy="316426"/>
            </a:xfrm>
            <a:prstGeom prst="rect">
              <a:avLst/>
            </a:prstGeom>
          </p:spPr>
          <p:txBody>
            <a:bodyPr wrap="none">
              <a:spAutoFit/>
            </a:bodyPr>
            <a:lstStyle/>
            <a:p>
              <a:r>
                <a:rPr lang="en-US" sz="1600" dirty="0">
                  <a:latin typeface="Candara" panose="020E0502030303020204" pitchFamily="34" charset="0"/>
                </a:rPr>
                <a:t>Possibility for payment “per salary”</a:t>
              </a:r>
              <a:r>
                <a:rPr lang="ru-RU" sz="1600" dirty="0">
                  <a:latin typeface="Candara" panose="020E0502030303020204" pitchFamily="34" charset="0"/>
                </a:rPr>
                <a:t> </a:t>
              </a:r>
              <a:endParaRPr lang="bg-BG" sz="1600" dirty="0">
                <a:latin typeface="Candara" panose="020E0502030303020204" pitchFamily="34" charset="0"/>
              </a:endParaRPr>
            </a:p>
          </p:txBody>
        </p:sp>
        <p:sp>
          <p:nvSpPr>
            <p:cNvPr id="24" name="Rectangle 23"/>
            <p:cNvSpPr/>
            <p:nvPr/>
          </p:nvSpPr>
          <p:spPr>
            <a:xfrm>
              <a:off x="1916974" y="4143421"/>
              <a:ext cx="1952136" cy="316426"/>
            </a:xfrm>
            <a:prstGeom prst="rect">
              <a:avLst/>
            </a:prstGeom>
          </p:spPr>
          <p:txBody>
            <a:bodyPr wrap="none">
              <a:spAutoFit/>
            </a:bodyPr>
            <a:lstStyle/>
            <a:p>
              <a:r>
                <a:rPr lang="en-US" sz="1600" dirty="0">
                  <a:latin typeface="Candara" panose="020E0502030303020204" pitchFamily="34" charset="0"/>
                </a:rPr>
                <a:t>Flexible terms</a:t>
              </a:r>
              <a:endParaRPr lang="bg-BG" sz="1600" dirty="0">
                <a:latin typeface="Candara" panose="020E0502030303020204" pitchFamily="34" charset="0"/>
              </a:endParaRPr>
            </a:p>
          </p:txBody>
        </p:sp>
        <p:sp>
          <p:nvSpPr>
            <p:cNvPr id="26" name="Rectangle 25"/>
            <p:cNvSpPr/>
            <p:nvPr/>
          </p:nvSpPr>
          <p:spPr>
            <a:xfrm>
              <a:off x="1916974" y="4478984"/>
              <a:ext cx="2266278" cy="316426"/>
            </a:xfrm>
            <a:prstGeom prst="rect">
              <a:avLst/>
            </a:prstGeom>
          </p:spPr>
          <p:txBody>
            <a:bodyPr wrap="none">
              <a:spAutoFit/>
            </a:bodyPr>
            <a:lstStyle/>
            <a:p>
              <a:r>
                <a:rPr lang="en-US" sz="1600" dirty="0">
                  <a:latin typeface="Candara" panose="020E0502030303020204" pitchFamily="34" charset="0"/>
                </a:rPr>
                <a:t>Individual offers</a:t>
              </a:r>
              <a:r>
                <a:rPr lang="bg-BG" sz="1600" dirty="0">
                  <a:latin typeface="Candara" panose="020E0502030303020204" pitchFamily="34" charset="0"/>
                </a:rPr>
                <a:t> </a:t>
              </a:r>
            </a:p>
          </p:txBody>
        </p:sp>
        <p:sp>
          <p:nvSpPr>
            <p:cNvPr id="27" name="Rectangle 26"/>
            <p:cNvSpPr/>
            <p:nvPr/>
          </p:nvSpPr>
          <p:spPr>
            <a:xfrm>
              <a:off x="1916974" y="4837839"/>
              <a:ext cx="3366888" cy="316426"/>
            </a:xfrm>
            <a:prstGeom prst="rect">
              <a:avLst/>
            </a:prstGeom>
          </p:spPr>
          <p:txBody>
            <a:bodyPr wrap="none">
              <a:spAutoFit/>
            </a:bodyPr>
            <a:lstStyle/>
            <a:p>
              <a:r>
                <a:rPr lang="en-US" sz="1600" dirty="0">
                  <a:latin typeface="Candara" panose="020E0502030303020204" pitchFamily="34" charset="0"/>
                  <a:ea typeface="Trebuchet MS" panose="020B0603020202020204" pitchFamily="34" charset="0"/>
                  <a:cs typeface="Trebuchet MS" panose="020B0603020202020204" pitchFamily="34" charset="0"/>
                </a:rPr>
                <a:t>Products similar to a bank</a:t>
              </a:r>
              <a:endParaRPr lang="bg-BG" sz="1600" dirty="0">
                <a:latin typeface="Candara" panose="020E0502030303020204" pitchFamily="34" charset="0"/>
              </a:endParaRPr>
            </a:p>
          </p:txBody>
        </p:sp>
        <p:sp>
          <p:nvSpPr>
            <p:cNvPr id="29" name="Rectangle 28"/>
            <p:cNvSpPr/>
            <p:nvPr/>
          </p:nvSpPr>
          <p:spPr>
            <a:xfrm>
              <a:off x="1916974" y="5199769"/>
              <a:ext cx="9465258" cy="316426"/>
            </a:xfrm>
            <a:prstGeom prst="rect">
              <a:avLst/>
            </a:prstGeom>
          </p:spPr>
          <p:txBody>
            <a:bodyPr wrap="square">
              <a:spAutoFit/>
            </a:bodyPr>
            <a:lstStyle/>
            <a:p>
              <a:r>
                <a:rPr lang="en-US" sz="1600" dirty="0">
                  <a:latin typeface="Candara" panose="020E0502030303020204" pitchFamily="34" charset="0"/>
                </a:rPr>
                <a:t>Products that are compliant with the goals of the client</a:t>
              </a:r>
              <a:endParaRPr lang="bg-BG" sz="1600" dirty="0">
                <a:latin typeface="Candara" panose="020E0502030303020204" pitchFamily="34" charset="0"/>
              </a:endParaRPr>
            </a:p>
          </p:txBody>
        </p:sp>
      </p:grpSp>
    </p:spTree>
    <p:extLst>
      <p:ext uri="{BB962C8B-B14F-4D97-AF65-F5344CB8AC3E}">
        <p14:creationId xmlns:p14="http://schemas.microsoft.com/office/powerpoint/2010/main" val="329332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09870" y="3355576"/>
            <a:ext cx="2518857" cy="2518857"/>
          </a:xfrm>
        </p:spPr>
      </p:pic>
      <p:sp>
        <p:nvSpPr>
          <p:cNvPr id="4" name="Title 1"/>
          <p:cNvSpPr>
            <a:spLocks noGrp="1"/>
          </p:cNvSpPr>
          <p:nvPr>
            <p:ph type="title"/>
          </p:nvPr>
        </p:nvSpPr>
        <p:spPr>
          <a:xfrm>
            <a:off x="1910861" y="380278"/>
            <a:ext cx="6999514" cy="1325563"/>
          </a:xfrm>
        </p:spPr>
        <p:txBody>
          <a:bodyPr>
            <a:normAutofit/>
          </a:bodyPr>
          <a:lstStyle/>
          <a:p>
            <a:r>
              <a:rPr lang="en-US" sz="3000" b="1" dirty="0">
                <a:solidFill>
                  <a:srgbClr val="C00000"/>
                </a:solidFill>
                <a:latin typeface="Candara" panose="020E0502030303020204" pitchFamily="34" charset="0"/>
              </a:rPr>
              <a:t>OUR PRODUCTS</a:t>
            </a:r>
            <a:endParaRPr lang="bg-BG" sz="3000" b="1" dirty="0">
              <a:solidFill>
                <a:srgbClr val="C00000"/>
              </a:solidFill>
              <a:latin typeface="Candara" panose="020E0502030303020204" pitchFamily="34" charset="0"/>
            </a:endParaRPr>
          </a:p>
        </p:txBody>
      </p:sp>
      <p:grpSp>
        <p:nvGrpSpPr>
          <p:cNvPr id="15" name="Group 14"/>
          <p:cNvGrpSpPr/>
          <p:nvPr/>
        </p:nvGrpSpPr>
        <p:grpSpPr>
          <a:xfrm>
            <a:off x="1498581" y="2395098"/>
            <a:ext cx="2688435" cy="2219907"/>
            <a:chOff x="1854927" y="1817261"/>
            <a:chExt cx="4175183" cy="3166488"/>
          </a:xfrm>
        </p:grpSpPr>
        <p:sp>
          <p:nvSpPr>
            <p:cNvPr id="6" name="Rectangle 5"/>
            <p:cNvSpPr/>
            <p:nvPr/>
          </p:nvSpPr>
          <p:spPr>
            <a:xfrm>
              <a:off x="1854927" y="1817261"/>
              <a:ext cx="4175183" cy="31664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9" name="TextBox 8"/>
            <p:cNvSpPr txBox="1"/>
            <p:nvPr/>
          </p:nvSpPr>
          <p:spPr>
            <a:xfrm>
              <a:off x="2782787" y="3575149"/>
              <a:ext cx="2099137" cy="526817"/>
            </a:xfrm>
            <a:prstGeom prst="rect">
              <a:avLst/>
            </a:prstGeom>
            <a:noFill/>
          </p:spPr>
          <p:txBody>
            <a:bodyPr wrap="none" rtlCol="0">
              <a:spAutoFit/>
            </a:bodyPr>
            <a:lstStyle/>
            <a:p>
              <a:pPr algn="ctr"/>
              <a:r>
                <a:rPr lang="en-US" dirty="0">
                  <a:solidFill>
                    <a:schemeClr val="bg1"/>
                  </a:solidFill>
                  <a:latin typeface="Candara" panose="020E0502030303020204" pitchFamily="34" charset="0"/>
                </a:rPr>
                <a:t>Payday loan</a:t>
              </a:r>
              <a:endParaRPr lang="bg-BG" dirty="0">
                <a:solidFill>
                  <a:schemeClr val="bg1"/>
                </a:solidFill>
                <a:latin typeface="Candara" panose="020E0502030303020204" pitchFamily="34" charset="0"/>
              </a:endParaRPr>
            </a:p>
          </p:txBody>
        </p:sp>
        <p:sp>
          <p:nvSpPr>
            <p:cNvPr id="10" name="TextBox 9"/>
            <p:cNvSpPr txBox="1"/>
            <p:nvPr/>
          </p:nvSpPr>
          <p:spPr>
            <a:xfrm>
              <a:off x="2031205" y="2072626"/>
              <a:ext cx="3684372" cy="1185339"/>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VIVACREDIT NOW</a:t>
              </a:r>
              <a:endParaRPr lang="bg-BG" sz="2400" b="1" dirty="0">
                <a:solidFill>
                  <a:schemeClr val="bg1"/>
                </a:solidFill>
                <a:latin typeface="Candara" panose="020E0502030303020204" pitchFamily="34" charset="0"/>
              </a:endParaRPr>
            </a:p>
          </p:txBody>
        </p:sp>
        <p:cxnSp>
          <p:nvCxnSpPr>
            <p:cNvPr id="12" name="Straight Connector 11"/>
            <p:cNvCxnSpPr/>
            <p:nvPr/>
          </p:nvCxnSpPr>
          <p:spPr>
            <a:xfrm>
              <a:off x="2190911" y="3363896"/>
              <a:ext cx="350321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83038" y="4061698"/>
              <a:ext cx="3918956" cy="570719"/>
            </a:xfrm>
            <a:prstGeom prst="rect">
              <a:avLst/>
            </a:prstGeom>
            <a:noFill/>
          </p:spPr>
          <p:txBody>
            <a:bodyPr wrap="none" rtlCol="0">
              <a:spAutoFit/>
            </a:bodyPr>
            <a:lstStyle/>
            <a:p>
              <a:pPr algn="ctr" fontAlgn="base"/>
              <a:r>
                <a:rPr lang="en-US" sz="2000" dirty="0">
                  <a:solidFill>
                    <a:schemeClr val="bg1"/>
                  </a:solidFill>
                  <a:latin typeface="Candara" panose="020E0502030303020204" pitchFamily="34" charset="0"/>
                </a:rPr>
                <a:t>From 100 to 350 BGN</a:t>
              </a:r>
              <a:endParaRPr lang="ru-RU" sz="2000" dirty="0">
                <a:solidFill>
                  <a:schemeClr val="bg1"/>
                </a:solidFill>
                <a:latin typeface="Candara" panose="020E0502030303020204" pitchFamily="34" charset="0"/>
              </a:endParaRPr>
            </a:p>
          </p:txBody>
        </p:sp>
      </p:grpSp>
      <p:grpSp>
        <p:nvGrpSpPr>
          <p:cNvPr id="2" name="Group 1"/>
          <p:cNvGrpSpPr/>
          <p:nvPr/>
        </p:nvGrpSpPr>
        <p:grpSpPr>
          <a:xfrm>
            <a:off x="5843361" y="2378941"/>
            <a:ext cx="4923807" cy="3495492"/>
            <a:chOff x="5965920" y="2196511"/>
            <a:chExt cx="4923807" cy="3495492"/>
          </a:xfrm>
        </p:grpSpPr>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4713" y="3156989"/>
              <a:ext cx="2535014" cy="2535014"/>
            </a:xfrm>
            <a:prstGeom prst="rect">
              <a:avLst/>
            </a:prstGeom>
          </p:spPr>
        </p:pic>
        <p:grpSp>
          <p:nvGrpSpPr>
            <p:cNvPr id="17" name="Group 16"/>
            <p:cNvGrpSpPr/>
            <p:nvPr/>
          </p:nvGrpSpPr>
          <p:grpSpPr>
            <a:xfrm>
              <a:off x="5965920" y="2196511"/>
              <a:ext cx="2670924" cy="2219907"/>
              <a:chOff x="1900705" y="1759426"/>
              <a:chExt cx="4715166" cy="3425588"/>
            </a:xfrm>
          </p:grpSpPr>
          <p:sp>
            <p:nvSpPr>
              <p:cNvPr id="18" name="Rectangle 17"/>
              <p:cNvSpPr/>
              <p:nvPr/>
            </p:nvSpPr>
            <p:spPr>
              <a:xfrm>
                <a:off x="1916975" y="1759426"/>
                <a:ext cx="4653887"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200" dirty="0">
                  <a:latin typeface="Candara" panose="020E0502030303020204" pitchFamily="34" charset="0"/>
                </a:endParaRPr>
              </a:p>
            </p:txBody>
          </p:sp>
          <p:sp>
            <p:nvSpPr>
              <p:cNvPr id="19" name="TextBox 18"/>
              <p:cNvSpPr txBox="1"/>
              <p:nvPr/>
            </p:nvSpPr>
            <p:spPr>
              <a:xfrm>
                <a:off x="2184398" y="3686087"/>
                <a:ext cx="4086930" cy="569924"/>
              </a:xfrm>
              <a:prstGeom prst="rect">
                <a:avLst/>
              </a:prstGeom>
              <a:noFill/>
            </p:spPr>
            <p:txBody>
              <a:bodyPr wrap="none" rtlCol="0">
                <a:spAutoFit/>
              </a:bodyPr>
              <a:lstStyle/>
              <a:p>
                <a:r>
                  <a:rPr lang="en-US" dirty="0">
                    <a:solidFill>
                      <a:schemeClr val="bg1"/>
                    </a:solidFill>
                    <a:latin typeface="Candara" panose="020E0502030303020204" pitchFamily="34" charset="0"/>
                  </a:rPr>
                  <a:t>For planned expenses</a:t>
                </a:r>
                <a:endParaRPr lang="bg-BG" dirty="0">
                  <a:solidFill>
                    <a:schemeClr val="bg1"/>
                  </a:solidFill>
                  <a:latin typeface="Candara" panose="020E0502030303020204" pitchFamily="34" charset="0"/>
                </a:endParaRPr>
              </a:p>
            </p:txBody>
          </p:sp>
          <p:sp>
            <p:nvSpPr>
              <p:cNvPr id="20" name="TextBox 19"/>
              <p:cNvSpPr txBox="1"/>
              <p:nvPr/>
            </p:nvSpPr>
            <p:spPr>
              <a:xfrm>
                <a:off x="2276367" y="1895455"/>
                <a:ext cx="3734666" cy="1472304"/>
              </a:xfrm>
              <a:prstGeom prst="rect">
                <a:avLst/>
              </a:prstGeom>
              <a:noFill/>
            </p:spPr>
            <p:txBody>
              <a:bodyPr wrap="none" rtlCol="0">
                <a:spAutoFit/>
              </a:bodyPr>
              <a:lstStyle/>
              <a:p>
                <a:pPr algn="ctr"/>
                <a:r>
                  <a:rPr lang="en-US" sz="2800" b="1" dirty="0">
                    <a:solidFill>
                      <a:schemeClr val="bg1"/>
                    </a:solidFill>
                    <a:latin typeface="Candara" panose="020E0502030303020204" pitchFamily="34" charset="0"/>
                  </a:rPr>
                  <a:t>VIVACREDIT </a:t>
                </a:r>
              </a:p>
              <a:p>
                <a:pPr algn="ctr"/>
                <a:r>
                  <a:rPr lang="en-US" sz="2800" b="1" dirty="0">
                    <a:solidFill>
                      <a:schemeClr val="bg1"/>
                    </a:solidFill>
                    <a:latin typeface="Candara" panose="020E0502030303020204" pitchFamily="34" charset="0"/>
                  </a:rPr>
                  <a:t>STANDARD</a:t>
                </a:r>
              </a:p>
            </p:txBody>
          </p:sp>
          <p:cxnSp>
            <p:nvCxnSpPr>
              <p:cNvPr id="21" name="Straight Connector 20"/>
              <p:cNvCxnSpPr/>
              <p:nvPr/>
            </p:nvCxnSpPr>
            <p:spPr>
              <a:xfrm>
                <a:off x="2140578" y="3451159"/>
                <a:ext cx="429155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900705" y="4228309"/>
                <a:ext cx="4715166" cy="617419"/>
              </a:xfrm>
              <a:prstGeom prst="rect">
                <a:avLst/>
              </a:prstGeom>
              <a:noFill/>
            </p:spPr>
            <p:txBody>
              <a:bodyPr wrap="none" rtlCol="0">
                <a:spAutoFit/>
              </a:bodyPr>
              <a:lstStyle/>
              <a:p>
                <a:pPr algn="ctr" fontAlgn="base"/>
                <a:r>
                  <a:rPr lang="en-US" sz="2000" dirty="0">
                    <a:solidFill>
                      <a:schemeClr val="bg1"/>
                    </a:solidFill>
                    <a:latin typeface="Candara" panose="020E0502030303020204" pitchFamily="34" charset="0"/>
                  </a:rPr>
                  <a:t>From 100 to 3 000 BGN</a:t>
                </a:r>
                <a:endParaRPr lang="ru-RU" sz="2000" dirty="0">
                  <a:solidFill>
                    <a:schemeClr val="bg1"/>
                  </a:solidFill>
                  <a:latin typeface="Candara" panose="020E0502030303020204" pitchFamily="34" charset="0"/>
                </a:endParaRPr>
              </a:p>
            </p:txBody>
          </p:sp>
        </p:grpSp>
      </p:grpSp>
    </p:spTree>
    <p:extLst>
      <p:ext uri="{BB962C8B-B14F-4D97-AF65-F5344CB8AC3E}">
        <p14:creationId xmlns:p14="http://schemas.microsoft.com/office/powerpoint/2010/main" val="1396267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0988" y="3287979"/>
            <a:ext cx="2655982" cy="2655982"/>
          </a:xfrm>
          <a:prstGeom prst="rect">
            <a:avLst/>
          </a:prstGeom>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22119" r="24508"/>
          <a:stretch/>
        </p:blipFill>
        <p:spPr>
          <a:xfrm>
            <a:off x="3339079" y="3359527"/>
            <a:ext cx="2881662" cy="2699544"/>
          </a:xfrm>
          <a:prstGeom prst="rect">
            <a:avLst/>
          </a:prstGeom>
        </p:spPr>
      </p:pic>
      <p:grpSp>
        <p:nvGrpSpPr>
          <p:cNvPr id="11" name="Group 10"/>
          <p:cNvGrpSpPr/>
          <p:nvPr/>
        </p:nvGrpSpPr>
        <p:grpSpPr>
          <a:xfrm>
            <a:off x="1267150" y="2373344"/>
            <a:ext cx="2949429" cy="2242626"/>
            <a:chOff x="1916973" y="1759426"/>
            <a:chExt cx="4902649" cy="3425588"/>
          </a:xfrm>
        </p:grpSpPr>
        <p:sp>
          <p:nvSpPr>
            <p:cNvPr id="12" name="Rectangle 11"/>
            <p:cNvSpPr/>
            <p:nvPr/>
          </p:nvSpPr>
          <p:spPr>
            <a:xfrm>
              <a:off x="1916973" y="1759426"/>
              <a:ext cx="4902649"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14" name="TextBox 13"/>
            <p:cNvSpPr txBox="1"/>
            <p:nvPr/>
          </p:nvSpPr>
          <p:spPr>
            <a:xfrm>
              <a:off x="2123099" y="3357704"/>
              <a:ext cx="4490394" cy="893238"/>
            </a:xfrm>
            <a:prstGeom prst="rect">
              <a:avLst/>
            </a:prstGeom>
            <a:noFill/>
          </p:spPr>
          <p:txBody>
            <a:bodyPr wrap="square" rtlCol="0">
              <a:spAutoFit/>
            </a:bodyPr>
            <a:lstStyle/>
            <a:p>
              <a:pPr algn="ctr"/>
              <a:r>
                <a:rPr lang="en-US" sz="1600" dirty="0">
                  <a:solidFill>
                    <a:schemeClr val="bg1"/>
                  </a:solidFill>
                  <a:latin typeface="Candara" panose="020E0502030303020204" pitchFamily="34" charset="0"/>
                </a:rPr>
                <a:t>Mortgage loan with a </a:t>
              </a:r>
            </a:p>
            <a:p>
              <a:pPr algn="ctr"/>
              <a:r>
                <a:rPr lang="en-US" sz="1600" dirty="0">
                  <a:solidFill>
                    <a:schemeClr val="bg1"/>
                  </a:solidFill>
                  <a:latin typeface="Candara" panose="020E0502030303020204" pitchFamily="34" charset="0"/>
                </a:rPr>
                <a:t>long-term payment schedule</a:t>
              </a:r>
              <a:endParaRPr lang="bg-BG" sz="1600" dirty="0">
                <a:solidFill>
                  <a:schemeClr val="bg1"/>
                </a:solidFill>
                <a:latin typeface="Candara" panose="020E0502030303020204" pitchFamily="34" charset="0"/>
              </a:endParaRPr>
            </a:p>
          </p:txBody>
        </p:sp>
        <p:sp>
          <p:nvSpPr>
            <p:cNvPr id="15" name="TextBox 14"/>
            <p:cNvSpPr txBox="1"/>
            <p:nvPr/>
          </p:nvSpPr>
          <p:spPr>
            <a:xfrm>
              <a:off x="2894312" y="1895457"/>
              <a:ext cx="2947975" cy="1269339"/>
            </a:xfrm>
            <a:prstGeom prst="rect">
              <a:avLst/>
            </a:prstGeom>
            <a:noFill/>
          </p:spPr>
          <p:txBody>
            <a:bodyPr wrap="none" rtlCol="0">
              <a:spAutoFit/>
            </a:bodyPr>
            <a:lstStyle/>
            <a:p>
              <a:pPr algn="ctr"/>
              <a:r>
                <a:rPr lang="en-US" sz="2400" b="1" dirty="0">
                  <a:solidFill>
                    <a:schemeClr val="bg1"/>
                  </a:solidFill>
                  <a:latin typeface="Candara" panose="020E0502030303020204" pitchFamily="34" charset="0"/>
                </a:rPr>
                <a:t>VIVACREDIT</a:t>
              </a:r>
            </a:p>
            <a:p>
              <a:pPr algn="ctr"/>
              <a:r>
                <a:rPr lang="en-US" sz="2400" b="1" dirty="0">
                  <a:solidFill>
                    <a:schemeClr val="bg1"/>
                  </a:solidFill>
                  <a:latin typeface="Candara" panose="020E0502030303020204" pitchFamily="34" charset="0"/>
                </a:rPr>
                <a:t> SMART</a:t>
              </a:r>
            </a:p>
          </p:txBody>
        </p:sp>
        <p:cxnSp>
          <p:nvCxnSpPr>
            <p:cNvPr id="21" name="Straight Connector 20"/>
            <p:cNvCxnSpPr/>
            <p:nvPr/>
          </p:nvCxnSpPr>
          <p:spPr>
            <a:xfrm>
              <a:off x="2098138" y="3231337"/>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070196" y="4376987"/>
              <a:ext cx="4546290" cy="564151"/>
            </a:xfrm>
            <a:prstGeom prst="rect">
              <a:avLst/>
            </a:prstGeom>
            <a:noFill/>
          </p:spPr>
          <p:txBody>
            <a:bodyPr wrap="none" rtlCol="0">
              <a:spAutoFit/>
            </a:bodyPr>
            <a:lstStyle/>
            <a:p>
              <a:pPr algn="ctr" fontAlgn="base"/>
              <a:r>
                <a:rPr lang="en-US" dirty="0">
                  <a:solidFill>
                    <a:schemeClr val="bg1"/>
                  </a:solidFill>
                  <a:latin typeface="Candara" panose="020E0502030303020204" pitchFamily="34" charset="0"/>
                </a:rPr>
                <a:t>From 5 000 to 75 000 BGN</a:t>
              </a:r>
              <a:endParaRPr lang="ru-RU" dirty="0">
                <a:solidFill>
                  <a:schemeClr val="bg1"/>
                </a:solidFill>
                <a:latin typeface="Candara" panose="020E0502030303020204" pitchFamily="34" charset="0"/>
              </a:endParaRPr>
            </a:p>
          </p:txBody>
        </p:sp>
      </p:grpSp>
      <p:grpSp>
        <p:nvGrpSpPr>
          <p:cNvPr id="24" name="Group 23"/>
          <p:cNvGrpSpPr/>
          <p:nvPr/>
        </p:nvGrpSpPr>
        <p:grpSpPr>
          <a:xfrm>
            <a:off x="5973015" y="2377907"/>
            <a:ext cx="2980986" cy="2266219"/>
            <a:chOff x="1916975" y="1759426"/>
            <a:chExt cx="4822020" cy="3425588"/>
          </a:xfrm>
        </p:grpSpPr>
        <p:sp>
          <p:nvSpPr>
            <p:cNvPr id="25" name="Rectangle 24"/>
            <p:cNvSpPr/>
            <p:nvPr/>
          </p:nvSpPr>
          <p:spPr>
            <a:xfrm>
              <a:off x="1916975" y="1759426"/>
              <a:ext cx="4822020"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27" name="TextBox 26"/>
            <p:cNvSpPr txBox="1"/>
            <p:nvPr/>
          </p:nvSpPr>
          <p:spPr>
            <a:xfrm>
              <a:off x="2225887" y="1940671"/>
              <a:ext cx="4000516" cy="1256125"/>
            </a:xfrm>
            <a:prstGeom prst="rect">
              <a:avLst/>
            </a:prstGeom>
            <a:noFill/>
          </p:spPr>
          <p:txBody>
            <a:bodyPr wrap="square" rtlCol="0">
              <a:spAutoFit/>
            </a:bodyPr>
            <a:lstStyle/>
            <a:p>
              <a:pPr algn="ctr"/>
              <a:r>
                <a:rPr lang="en-US" sz="2400" b="1" dirty="0">
                  <a:solidFill>
                    <a:schemeClr val="bg1"/>
                  </a:solidFill>
                  <a:latin typeface="Candara" panose="020E0502030303020204" pitchFamily="34" charset="0"/>
                </a:rPr>
                <a:t>VIVACREDIT BRIDGE</a:t>
              </a:r>
            </a:p>
          </p:txBody>
        </p:sp>
        <p:cxnSp>
          <p:nvCxnSpPr>
            <p:cNvPr id="28" name="Straight Connector 27"/>
            <p:cNvCxnSpPr/>
            <p:nvPr/>
          </p:nvCxnSpPr>
          <p:spPr>
            <a:xfrm>
              <a:off x="2112167" y="3243232"/>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42735" y="4347073"/>
              <a:ext cx="4442339" cy="558278"/>
            </a:xfrm>
            <a:prstGeom prst="rect">
              <a:avLst/>
            </a:prstGeom>
            <a:noFill/>
          </p:spPr>
          <p:txBody>
            <a:bodyPr wrap="none" rtlCol="0">
              <a:spAutoFit/>
            </a:bodyPr>
            <a:lstStyle/>
            <a:p>
              <a:pPr algn="ctr" fontAlgn="base"/>
              <a:r>
                <a:rPr lang="en-US" dirty="0">
                  <a:solidFill>
                    <a:schemeClr val="bg1"/>
                  </a:solidFill>
                  <a:latin typeface="Candara" panose="020E0502030303020204" pitchFamily="34" charset="0"/>
                </a:rPr>
                <a:t>From 5 000 to 20 000 BGN</a:t>
              </a:r>
              <a:endParaRPr lang="ru-RU" dirty="0">
                <a:solidFill>
                  <a:schemeClr val="bg1"/>
                </a:solidFill>
                <a:latin typeface="Candara" panose="020E0502030303020204" pitchFamily="34" charset="0"/>
              </a:endParaRPr>
            </a:p>
          </p:txBody>
        </p:sp>
      </p:grpSp>
      <p:sp>
        <p:nvSpPr>
          <p:cNvPr id="17" name="Title 1"/>
          <p:cNvSpPr>
            <a:spLocks noGrp="1"/>
          </p:cNvSpPr>
          <p:nvPr>
            <p:ph type="title"/>
          </p:nvPr>
        </p:nvSpPr>
        <p:spPr>
          <a:xfrm>
            <a:off x="1910861" y="380278"/>
            <a:ext cx="6999514" cy="1325563"/>
          </a:xfrm>
        </p:spPr>
        <p:txBody>
          <a:bodyPr>
            <a:normAutofit/>
          </a:bodyPr>
          <a:lstStyle/>
          <a:p>
            <a:r>
              <a:rPr lang="en-US" sz="3000" b="1" dirty="0">
                <a:solidFill>
                  <a:srgbClr val="C00000"/>
                </a:solidFill>
                <a:latin typeface="Candara" panose="020E0502030303020204" pitchFamily="34" charset="0"/>
              </a:rPr>
              <a:t>OUR PRODUCTS</a:t>
            </a:r>
            <a:endParaRPr lang="bg-BG" sz="3000" b="1" dirty="0">
              <a:solidFill>
                <a:srgbClr val="C00000"/>
              </a:solidFill>
              <a:latin typeface="Candara" panose="020E0502030303020204" pitchFamily="34" charset="0"/>
            </a:endParaRPr>
          </a:p>
        </p:txBody>
      </p:sp>
      <p:sp>
        <p:nvSpPr>
          <p:cNvPr id="18" name="TextBox 17"/>
          <p:cNvSpPr txBox="1"/>
          <p:nvPr/>
        </p:nvSpPr>
        <p:spPr>
          <a:xfrm>
            <a:off x="6042907" y="3402497"/>
            <a:ext cx="2841202"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Short-term mortgage loan</a:t>
            </a:r>
            <a:endParaRPr lang="bg-BG" dirty="0">
              <a:solidFill>
                <a:schemeClr val="bg1"/>
              </a:solidFill>
              <a:latin typeface="Candara" panose="020E0502030303020204" pitchFamily="34" charset="0"/>
            </a:endParaRPr>
          </a:p>
        </p:txBody>
      </p:sp>
    </p:spTree>
    <p:extLst>
      <p:ext uri="{BB962C8B-B14F-4D97-AF65-F5344CB8AC3E}">
        <p14:creationId xmlns:p14="http://schemas.microsoft.com/office/powerpoint/2010/main" val="258933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p:cNvPicPr>
            <a:picLocks noChangeAspect="1"/>
          </p:cNvPicPr>
          <p:nvPr/>
        </p:nvPicPr>
        <p:blipFill rotWithShape="1">
          <a:blip r:embed="rId3">
            <a:extLst>
              <a:ext uri="{28A0092B-C50C-407E-A947-70E740481C1C}">
                <a14:useLocalDpi xmlns:a14="http://schemas.microsoft.com/office/drawing/2010/main" val="0"/>
              </a:ext>
            </a:extLst>
          </a:blip>
          <a:srcRect l="19792" r="19662"/>
          <a:stretch/>
        </p:blipFill>
        <p:spPr>
          <a:xfrm>
            <a:off x="4274131" y="2980216"/>
            <a:ext cx="2916332" cy="2659071"/>
          </a:xfrm>
          <a:prstGeom prst="rect">
            <a:avLst/>
          </a:prstGeom>
        </p:spPr>
      </p:pic>
      <p:sp>
        <p:nvSpPr>
          <p:cNvPr id="17" name="Title 1"/>
          <p:cNvSpPr>
            <a:spLocks noGrp="1"/>
          </p:cNvSpPr>
          <p:nvPr>
            <p:ph type="title"/>
          </p:nvPr>
        </p:nvSpPr>
        <p:spPr>
          <a:xfrm>
            <a:off x="1910861" y="380278"/>
            <a:ext cx="6999514" cy="1325563"/>
          </a:xfrm>
        </p:spPr>
        <p:txBody>
          <a:bodyPr>
            <a:normAutofit/>
          </a:bodyPr>
          <a:lstStyle/>
          <a:p>
            <a:r>
              <a:rPr lang="en-US" sz="3000" b="1" dirty="0">
                <a:solidFill>
                  <a:srgbClr val="C00000"/>
                </a:solidFill>
                <a:latin typeface="Candara" panose="020E0502030303020204" pitchFamily="34" charset="0"/>
              </a:rPr>
              <a:t>OUR PRODUCTS</a:t>
            </a:r>
            <a:endParaRPr lang="bg-BG" sz="3000" b="1" dirty="0">
              <a:solidFill>
                <a:srgbClr val="C00000"/>
              </a:solidFill>
              <a:latin typeface="Candara" panose="020E0502030303020204" pitchFamily="34" charset="0"/>
            </a:endParaRPr>
          </a:p>
        </p:txBody>
      </p:sp>
      <p:grpSp>
        <p:nvGrpSpPr>
          <p:cNvPr id="19" name="Group 18"/>
          <p:cNvGrpSpPr/>
          <p:nvPr/>
        </p:nvGrpSpPr>
        <p:grpSpPr>
          <a:xfrm>
            <a:off x="1910860" y="2455578"/>
            <a:ext cx="2921946" cy="2331898"/>
            <a:chOff x="1916975" y="1759426"/>
            <a:chExt cx="4653887" cy="3425588"/>
          </a:xfrm>
        </p:grpSpPr>
        <p:sp>
          <p:nvSpPr>
            <p:cNvPr id="20" name="Rectangle 19"/>
            <p:cNvSpPr/>
            <p:nvPr/>
          </p:nvSpPr>
          <p:spPr>
            <a:xfrm>
              <a:off x="1916975" y="1759426"/>
              <a:ext cx="4653887" cy="3425588"/>
            </a:xfrm>
            <a:prstGeom prst="rect">
              <a:avLst/>
            </a:prstGeom>
            <a:solidFill>
              <a:srgbClr val="D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100" dirty="0">
                <a:latin typeface="Candara" panose="020E0502030303020204" pitchFamily="34" charset="0"/>
              </a:endParaRPr>
            </a:p>
          </p:txBody>
        </p:sp>
        <p:sp>
          <p:nvSpPr>
            <p:cNvPr id="30" name="TextBox 29"/>
            <p:cNvSpPr txBox="1"/>
            <p:nvPr/>
          </p:nvSpPr>
          <p:spPr>
            <a:xfrm>
              <a:off x="2753390" y="3544526"/>
              <a:ext cx="2865156" cy="542553"/>
            </a:xfrm>
            <a:prstGeom prst="rect">
              <a:avLst/>
            </a:prstGeom>
            <a:noFill/>
          </p:spPr>
          <p:txBody>
            <a:bodyPr wrap="none" rtlCol="0">
              <a:spAutoFit/>
            </a:bodyPr>
            <a:lstStyle/>
            <a:p>
              <a:pPr algn="ctr"/>
              <a:r>
                <a:rPr lang="en-US" dirty="0">
                  <a:solidFill>
                    <a:schemeClr val="bg1"/>
                  </a:solidFill>
                  <a:latin typeface="Candara" panose="020E0502030303020204" pitchFamily="34" charset="0"/>
                </a:rPr>
                <a:t>Automobile loan</a:t>
              </a:r>
              <a:endParaRPr lang="bg-BG" dirty="0">
                <a:solidFill>
                  <a:schemeClr val="bg1"/>
                </a:solidFill>
                <a:latin typeface="Candara" panose="020E0502030303020204" pitchFamily="34" charset="0"/>
              </a:endParaRPr>
            </a:p>
          </p:txBody>
        </p:sp>
        <p:sp>
          <p:nvSpPr>
            <p:cNvPr id="31" name="TextBox 30"/>
            <p:cNvSpPr txBox="1"/>
            <p:nvPr/>
          </p:nvSpPr>
          <p:spPr>
            <a:xfrm>
              <a:off x="2731339" y="1895457"/>
              <a:ext cx="2824713" cy="1220745"/>
            </a:xfrm>
            <a:prstGeom prst="rect">
              <a:avLst/>
            </a:prstGeom>
            <a:noFill/>
          </p:spPr>
          <p:txBody>
            <a:bodyPr wrap="none" rtlCol="0">
              <a:spAutoFit/>
            </a:bodyPr>
            <a:lstStyle/>
            <a:p>
              <a:pPr algn="ctr"/>
              <a:r>
                <a:rPr lang="en-US" sz="2400" b="1" dirty="0">
                  <a:solidFill>
                    <a:schemeClr val="bg1"/>
                  </a:solidFill>
                  <a:latin typeface="Candara" panose="020E0502030303020204" pitchFamily="34" charset="0"/>
                </a:rPr>
                <a:t>VIVACREDIT</a:t>
              </a:r>
            </a:p>
            <a:p>
              <a:pPr algn="ctr"/>
              <a:r>
                <a:rPr lang="en-US" sz="2400" b="1" dirty="0">
                  <a:solidFill>
                    <a:schemeClr val="bg1"/>
                  </a:solidFill>
                  <a:latin typeface="Candara" panose="020E0502030303020204" pitchFamily="34" charset="0"/>
                </a:rPr>
                <a:t> AUTO</a:t>
              </a:r>
            </a:p>
          </p:txBody>
        </p:sp>
        <p:cxnSp>
          <p:nvCxnSpPr>
            <p:cNvPr id="32" name="Straight Connector 31"/>
            <p:cNvCxnSpPr/>
            <p:nvPr/>
          </p:nvCxnSpPr>
          <p:spPr>
            <a:xfrm>
              <a:off x="2098138" y="3231337"/>
              <a:ext cx="429155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109226" y="4293576"/>
              <a:ext cx="4269394" cy="542553"/>
            </a:xfrm>
            <a:prstGeom prst="rect">
              <a:avLst/>
            </a:prstGeom>
            <a:noFill/>
          </p:spPr>
          <p:txBody>
            <a:bodyPr wrap="none" rtlCol="0">
              <a:spAutoFit/>
            </a:bodyPr>
            <a:lstStyle/>
            <a:p>
              <a:pPr algn="ctr" fontAlgn="base"/>
              <a:r>
                <a:rPr lang="en-US" dirty="0">
                  <a:solidFill>
                    <a:schemeClr val="bg1"/>
                  </a:solidFill>
                  <a:latin typeface="Candara" panose="020E0502030303020204" pitchFamily="34" charset="0"/>
                </a:rPr>
                <a:t>From 1 250 to 20 000 BGN</a:t>
              </a:r>
              <a:endParaRPr lang="ru-RU" dirty="0">
                <a:solidFill>
                  <a:schemeClr val="bg1"/>
                </a:solidFill>
                <a:latin typeface="Candara" panose="020E0502030303020204" pitchFamily="34" charset="0"/>
              </a:endParaRPr>
            </a:p>
          </p:txBody>
        </p:sp>
      </p:grpSp>
      <p:sp>
        <p:nvSpPr>
          <p:cNvPr id="3" name="Rounded Rectangle 2"/>
          <p:cNvSpPr/>
          <p:nvPr/>
        </p:nvSpPr>
        <p:spPr>
          <a:xfrm>
            <a:off x="7565881" y="2356428"/>
            <a:ext cx="3214254" cy="955964"/>
          </a:xfrm>
          <a:prstGeom prst="roundRect">
            <a:avLst>
              <a:gd name="adj" fmla="val 50000"/>
            </a:avLst>
          </a:prstGeom>
          <a:solidFill>
            <a:schemeClr val="bg1"/>
          </a:solidFill>
          <a:ln w="57150">
            <a:solidFill>
              <a:srgbClr val="CC0000"/>
            </a:solidFill>
          </a:ln>
          <a:effectLst>
            <a:innerShdw blurRad="228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ndara" panose="020E0502030303020204" pitchFamily="34" charset="0"/>
              </a:rPr>
              <a:t>FINANCIAL LEASING</a:t>
            </a:r>
            <a:endParaRPr lang="bg-BG" dirty="0">
              <a:solidFill>
                <a:srgbClr val="002060"/>
              </a:solidFill>
              <a:latin typeface="Candara" panose="020E0502030303020204" pitchFamily="34" charset="0"/>
            </a:endParaRPr>
          </a:p>
        </p:txBody>
      </p:sp>
      <p:sp>
        <p:nvSpPr>
          <p:cNvPr id="37" name="Rounded Rectangle 36"/>
          <p:cNvSpPr/>
          <p:nvPr/>
        </p:nvSpPr>
        <p:spPr>
          <a:xfrm>
            <a:off x="7565881" y="3519831"/>
            <a:ext cx="3214254" cy="955964"/>
          </a:xfrm>
          <a:prstGeom prst="roundRect">
            <a:avLst>
              <a:gd name="adj" fmla="val 50000"/>
            </a:avLst>
          </a:prstGeom>
          <a:solidFill>
            <a:schemeClr val="bg1"/>
          </a:solidFill>
          <a:ln w="57150">
            <a:solidFill>
              <a:srgbClr val="CC0000"/>
            </a:solidFill>
          </a:ln>
          <a:effectLst>
            <a:innerShdw blurRad="228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ndara" panose="020E0502030303020204" pitchFamily="34" charset="0"/>
              </a:rPr>
              <a:t>REVERSE LEASING</a:t>
            </a:r>
            <a:endParaRPr lang="bg-BG" dirty="0">
              <a:solidFill>
                <a:srgbClr val="002060"/>
              </a:solidFill>
              <a:latin typeface="Candara" panose="020E0502030303020204" pitchFamily="34" charset="0"/>
            </a:endParaRPr>
          </a:p>
        </p:txBody>
      </p:sp>
      <p:sp>
        <p:nvSpPr>
          <p:cNvPr id="38" name="Rounded Rectangle 37"/>
          <p:cNvSpPr/>
          <p:nvPr/>
        </p:nvSpPr>
        <p:spPr>
          <a:xfrm>
            <a:off x="7565881" y="4683234"/>
            <a:ext cx="3214254" cy="955964"/>
          </a:xfrm>
          <a:prstGeom prst="roundRect">
            <a:avLst>
              <a:gd name="adj" fmla="val 50000"/>
            </a:avLst>
          </a:prstGeom>
          <a:solidFill>
            <a:schemeClr val="bg1"/>
          </a:solidFill>
          <a:ln w="57150">
            <a:solidFill>
              <a:srgbClr val="CC0000"/>
            </a:solidFill>
          </a:ln>
          <a:effectLst>
            <a:innerShdw blurRad="2286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ndara" panose="020E0502030303020204" pitchFamily="34" charset="0"/>
              </a:rPr>
              <a:t>PERSONAL LOAN FOR BUYING AN AUTOMOBILE</a:t>
            </a:r>
            <a:endParaRPr lang="bg-BG" dirty="0">
              <a:solidFill>
                <a:srgbClr val="002060"/>
              </a:solidFill>
              <a:latin typeface="Candara" panose="020E0502030303020204" pitchFamily="34" charset="0"/>
            </a:endParaRPr>
          </a:p>
        </p:txBody>
      </p:sp>
    </p:spTree>
    <p:extLst>
      <p:ext uri="{BB962C8B-B14F-4D97-AF65-F5344CB8AC3E}">
        <p14:creationId xmlns:p14="http://schemas.microsoft.com/office/powerpoint/2010/main" val="442071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VivaCredit Template</Template>
  <TotalTime>1180</TotalTime>
  <Words>825</Words>
  <Application>Microsoft Office PowerPoint</Application>
  <PresentationFormat>Widescreen</PresentationFormat>
  <Paragraphs>142</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Candara</vt:lpstr>
      <vt:lpstr>Leksa Sans</vt:lpstr>
      <vt:lpstr>Office Theme</vt:lpstr>
      <vt:lpstr>VIVA CREDIT LTD.</vt:lpstr>
      <vt:lpstr>PowerPoint Presentation</vt:lpstr>
      <vt:lpstr>Mission, vision, values</vt:lpstr>
      <vt:lpstr>What makes us different</vt:lpstr>
      <vt:lpstr>How do we take care of society</vt:lpstr>
      <vt:lpstr>Our products</vt:lpstr>
      <vt:lpstr>OUR PRODUCTS</vt:lpstr>
      <vt:lpstr>OUR PRODUCTS</vt:lpstr>
      <vt:lpstr>OUR PRODUCTS</vt:lpstr>
      <vt:lpstr>MORE ABOUT OUR CLIENTS</vt:lpstr>
      <vt:lpstr>Loan application process</vt:lpstr>
      <vt:lpstr>Business model of Viva Credit</vt:lpstr>
      <vt:lpstr>Our results to this moment</vt:lpstr>
      <vt:lpstr>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Автокредит + Ипотека</dc:title>
  <dc:creator>Svetlana Kiselerska</dc:creator>
  <cp:lastModifiedBy>Ivo Kirov</cp:lastModifiedBy>
  <cp:revision>88</cp:revision>
  <dcterms:created xsi:type="dcterms:W3CDTF">2019-05-15T06:21:57Z</dcterms:created>
  <dcterms:modified xsi:type="dcterms:W3CDTF">2020-06-29T07:37:10Z</dcterms:modified>
</cp:coreProperties>
</file>