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5" r:id="rId2"/>
    <p:sldId id="290" r:id="rId3"/>
    <p:sldId id="277" r:id="rId4"/>
    <p:sldId id="283" r:id="rId5"/>
    <p:sldId id="282" r:id="rId6"/>
    <p:sldId id="281" r:id="rId7"/>
    <p:sldId id="295" r:id="rId8"/>
    <p:sldId id="289" r:id="rId9"/>
    <p:sldId id="291" r:id="rId10"/>
    <p:sldId id="292" r:id="rId11"/>
    <p:sldId id="293" r:id="rId12"/>
    <p:sldId id="284" r:id="rId13"/>
    <p:sldId id="285" r:id="rId14"/>
    <p:sldId id="286" r:id="rId15"/>
    <p:sldId id="287" r:id="rId16"/>
    <p:sldId id="288" r:id="rId17"/>
    <p:sldId id="294" r:id="rId18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yriad Pro" panose="020B050303040302020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2F395A-C073-464B-ACF8-2174EC4A502E}">
          <p14:sldIdLst>
            <p14:sldId id="275"/>
            <p14:sldId id="290"/>
            <p14:sldId id="277"/>
            <p14:sldId id="283"/>
            <p14:sldId id="282"/>
            <p14:sldId id="281"/>
            <p14:sldId id="295"/>
            <p14:sldId id="289"/>
            <p14:sldId id="291"/>
            <p14:sldId id="292"/>
            <p14:sldId id="293"/>
            <p14:sldId id="284"/>
            <p14:sldId id="285"/>
            <p14:sldId id="286"/>
            <p14:sldId id="287"/>
            <p14:sldId id="288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AM DHR Emil Bobev" initials="EDEB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423"/>
    <a:srgbClr val="FF0000"/>
    <a:srgbClr val="5E6A70"/>
    <a:srgbClr val="4D86C9"/>
    <a:srgbClr val="61656C"/>
    <a:srgbClr val="C0504D"/>
    <a:srgbClr val="E9EDF4"/>
    <a:srgbClr val="5F666C"/>
    <a:srgbClr val="CC0000"/>
    <a:srgbClr val="CB1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2" autoAdjust="0"/>
    <p:restoredTop sz="93357" autoAdjust="0"/>
  </p:normalViewPr>
  <p:slideViewPr>
    <p:cSldViewPr>
      <p:cViewPr varScale="1">
        <p:scale>
          <a:sx n="80" d="100"/>
          <a:sy n="80" d="100"/>
        </p:scale>
        <p:origin x="165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ca3.icreditro.int\FileServer\Marketing\2020\Info%20financiare\Analiza%202019%20si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ca3.icreditro.int\FileServer\Marketing\2020\Info%20financiare\Analiza%202019%20si%20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ca3.icreditro.int\FileServer\Marketing\2020\Info%20financiare\Analiza%202019%20si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ea.ene\AppData\Roaming\Microsoft\Excel\Companii%20Cifra%20de%20afaceri%202019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ca3.icreditro.int\FileServer\Marketing\2020\Info%20financiare\Cal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ea.ene\Desktop\Call%20(Autosaved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ca3.icreditro.int\FileServer\Marketing\2020\Info%20financiare\Analiza%202019%20si%20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ca3.icreditro.int\FileServer\Marketing\2020\Info%20financiare\Analiza%202019%20si%20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ca3.icreditro.int\FileServer\Marketing\2020\Info%20financiare\Analiza%202019%20si%20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Sheet1!$B$27:$M$27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Sheet1!$B$28:$M$28</c:f>
              <c:numCache>
                <c:formatCode>General</c:formatCode>
                <c:ptCount val="12"/>
                <c:pt idx="0">
                  <c:v>353992</c:v>
                </c:pt>
                <c:pt idx="1">
                  <c:v>749874</c:v>
                </c:pt>
                <c:pt idx="2">
                  <c:v>505386</c:v>
                </c:pt>
                <c:pt idx="3">
                  <c:v>706013</c:v>
                </c:pt>
                <c:pt idx="4">
                  <c:v>4322159</c:v>
                </c:pt>
                <c:pt idx="5">
                  <c:v>698955</c:v>
                </c:pt>
                <c:pt idx="6">
                  <c:v>226636</c:v>
                </c:pt>
                <c:pt idx="7">
                  <c:v>646835</c:v>
                </c:pt>
                <c:pt idx="8">
                  <c:v>5026924</c:v>
                </c:pt>
                <c:pt idx="9">
                  <c:v>1289172</c:v>
                </c:pt>
                <c:pt idx="10">
                  <c:v>510142</c:v>
                </c:pt>
                <c:pt idx="11">
                  <c:v>799173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8-41E7-BC5B-1A58356F4D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2123296"/>
        <c:axId val="492120944"/>
      </c:barChart>
      <c:catAx>
        <c:axId val="49212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2120944"/>
        <c:crosses val="autoZero"/>
        <c:auto val="1"/>
        <c:lblAlgn val="ctr"/>
        <c:lblOffset val="100"/>
        <c:noMultiLvlLbl val="0"/>
      </c:catAx>
      <c:valAx>
        <c:axId val="492120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212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Sheet1!$B$143:$H$143</c:f>
              <c:strCache>
                <c:ptCount val="7"/>
                <c:pt idx="0">
                  <c:v>JAN</c:v>
                </c:pt>
                <c:pt idx="1">
                  <c:v> 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Sheet1!$B$144:$H$144</c:f>
              <c:numCache>
                <c:formatCode>#,##0</c:formatCode>
                <c:ptCount val="7"/>
                <c:pt idx="0">
                  <c:v>560000</c:v>
                </c:pt>
                <c:pt idx="1">
                  <c:v>370000</c:v>
                </c:pt>
                <c:pt idx="2">
                  <c:v>-675000</c:v>
                </c:pt>
                <c:pt idx="3">
                  <c:v>-1760000</c:v>
                </c:pt>
                <c:pt idx="4">
                  <c:v>-539000</c:v>
                </c:pt>
                <c:pt idx="5">
                  <c:v>-517000</c:v>
                </c:pt>
                <c:pt idx="6">
                  <c:v>1524000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6-4993-AD15-EFCD99D00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92095464"/>
        <c:axId val="492098208"/>
      </c:barChart>
      <c:catAx>
        <c:axId val="492095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2098208"/>
        <c:crosses val="autoZero"/>
        <c:auto val="1"/>
        <c:lblAlgn val="ctr"/>
        <c:lblOffset val="100"/>
        <c:noMultiLvlLbl val="0"/>
      </c:catAx>
      <c:valAx>
        <c:axId val="4920982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92095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Sheet1!$B$4:$M$4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8270230</c:v>
                </c:pt>
                <c:pt idx="1">
                  <c:v>7578784</c:v>
                </c:pt>
                <c:pt idx="2">
                  <c:v>8608531</c:v>
                </c:pt>
                <c:pt idx="3">
                  <c:v>8571540</c:v>
                </c:pt>
                <c:pt idx="4">
                  <c:v>8868397</c:v>
                </c:pt>
                <c:pt idx="5">
                  <c:v>8706951</c:v>
                </c:pt>
                <c:pt idx="6">
                  <c:v>9108883</c:v>
                </c:pt>
                <c:pt idx="7">
                  <c:v>9280079</c:v>
                </c:pt>
                <c:pt idx="8">
                  <c:v>9111896</c:v>
                </c:pt>
                <c:pt idx="9">
                  <c:v>9554438</c:v>
                </c:pt>
                <c:pt idx="10">
                  <c:v>9167315</c:v>
                </c:pt>
                <c:pt idx="11">
                  <c:v>9479217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4-43AF-AF8D-853259BCC1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92122512"/>
        <c:axId val="492124472"/>
      </c:barChart>
      <c:catAx>
        <c:axId val="49212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2124472"/>
        <c:crosses val="autoZero"/>
        <c:auto val="1"/>
        <c:lblAlgn val="ctr"/>
        <c:lblOffset val="100"/>
        <c:noMultiLvlLbl val="0"/>
      </c:catAx>
      <c:valAx>
        <c:axId val="492124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49212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Income!$C$2</c:f>
              <c:strCache>
                <c:ptCount val="1"/>
                <c:pt idx="0">
                  <c:v>Income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Income!$B$3:$B$16</c:f>
              <c:strCache>
                <c:ptCount val="14"/>
                <c:pt idx="0">
                  <c:v>Unicredit Consumer Finance</c:v>
                </c:pt>
                <c:pt idx="1">
                  <c:v>Provident</c:v>
                </c:pt>
                <c:pt idx="2">
                  <c:v>BRD Finance</c:v>
                </c:pt>
                <c:pt idx="3">
                  <c:v>iCredit</c:v>
                </c:pt>
                <c:pt idx="4">
                  <c:v>TBI Credit IFN</c:v>
                </c:pt>
                <c:pt idx="5">
                  <c:v>Ralfi IFN</c:v>
                </c:pt>
                <c:pt idx="6">
                  <c:v>VIVA CREDIT</c:v>
                </c:pt>
                <c:pt idx="7">
                  <c:v>CREDIUS IFN SA </c:v>
                </c:pt>
                <c:pt idx="8">
                  <c:v>RoCredit</c:v>
                </c:pt>
                <c:pt idx="9">
                  <c:v>Simplu Credit</c:v>
                </c:pt>
                <c:pt idx="10">
                  <c:v>FERRATUM</c:v>
                </c:pt>
                <c:pt idx="11">
                  <c:v>EASY CREDIT</c:v>
                </c:pt>
                <c:pt idx="12">
                  <c:v>Claret</c:v>
                </c:pt>
                <c:pt idx="13">
                  <c:v>Verida Credit</c:v>
                </c:pt>
              </c:strCache>
            </c:strRef>
          </c:cat>
          <c:val>
            <c:numRef>
              <c:f>Income!$C$3:$C$16</c:f>
              <c:numCache>
                <c:formatCode>General</c:formatCode>
                <c:ptCount val="14"/>
                <c:pt idx="0">
                  <c:v>162</c:v>
                </c:pt>
                <c:pt idx="1">
                  <c:v>142</c:v>
                </c:pt>
                <c:pt idx="2">
                  <c:v>50</c:v>
                </c:pt>
                <c:pt idx="3">
                  <c:v>35.799999999999997</c:v>
                </c:pt>
                <c:pt idx="4">
                  <c:v>28</c:v>
                </c:pt>
                <c:pt idx="5">
                  <c:v>27</c:v>
                </c:pt>
                <c:pt idx="6">
                  <c:v>18.7</c:v>
                </c:pt>
                <c:pt idx="7">
                  <c:v>18.3</c:v>
                </c:pt>
                <c:pt idx="8">
                  <c:v>13.7</c:v>
                </c:pt>
                <c:pt idx="9">
                  <c:v>13.2</c:v>
                </c:pt>
                <c:pt idx="10">
                  <c:v>9</c:v>
                </c:pt>
                <c:pt idx="11">
                  <c:v>8.9</c:v>
                </c:pt>
                <c:pt idx="12">
                  <c:v>6.9</c:v>
                </c:pt>
                <c:pt idx="1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8-4BDA-BCD1-55BD95B6B3C0}"/>
            </c:ext>
          </c:extLst>
        </c:ser>
        <c:ser>
          <c:idx val="1"/>
          <c:order val="1"/>
          <c:tx>
            <c:strRef>
              <c:f>Income!$D$2</c:f>
              <c:strCache>
                <c:ptCount val="1"/>
                <c:pt idx="0">
                  <c:v>Income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Income!$B$3:$B$16</c:f>
              <c:strCache>
                <c:ptCount val="14"/>
                <c:pt idx="0">
                  <c:v>Unicredit Consumer Finance</c:v>
                </c:pt>
                <c:pt idx="1">
                  <c:v>Provident</c:v>
                </c:pt>
                <c:pt idx="2">
                  <c:v>BRD Finance</c:v>
                </c:pt>
                <c:pt idx="3">
                  <c:v>iCredit</c:v>
                </c:pt>
                <c:pt idx="4">
                  <c:v>TBI Credit IFN</c:v>
                </c:pt>
                <c:pt idx="5">
                  <c:v>Ralfi IFN</c:v>
                </c:pt>
                <c:pt idx="6">
                  <c:v>VIVA CREDIT</c:v>
                </c:pt>
                <c:pt idx="7">
                  <c:v>CREDIUS IFN SA </c:v>
                </c:pt>
                <c:pt idx="8">
                  <c:v>RoCredit</c:v>
                </c:pt>
                <c:pt idx="9">
                  <c:v>Simplu Credit</c:v>
                </c:pt>
                <c:pt idx="10">
                  <c:v>FERRATUM</c:v>
                </c:pt>
                <c:pt idx="11">
                  <c:v>EASY CREDIT</c:v>
                </c:pt>
                <c:pt idx="12">
                  <c:v>Claret</c:v>
                </c:pt>
                <c:pt idx="13">
                  <c:v>Verida Credit</c:v>
                </c:pt>
              </c:strCache>
            </c:strRef>
          </c:cat>
          <c:val>
            <c:numRef>
              <c:f>Income!$D$3:$D$16</c:f>
              <c:numCache>
                <c:formatCode>General</c:formatCode>
                <c:ptCount val="14"/>
                <c:pt idx="0">
                  <c:v>144.69999999999999</c:v>
                </c:pt>
                <c:pt idx="1">
                  <c:v>103.6</c:v>
                </c:pt>
                <c:pt idx="2">
                  <c:v>46.5</c:v>
                </c:pt>
                <c:pt idx="3">
                  <c:v>29.6</c:v>
                </c:pt>
                <c:pt idx="4">
                  <c:v>31.3</c:v>
                </c:pt>
                <c:pt idx="5">
                  <c:v>28</c:v>
                </c:pt>
                <c:pt idx="6">
                  <c:v>10.7</c:v>
                </c:pt>
                <c:pt idx="7">
                  <c:v>18</c:v>
                </c:pt>
                <c:pt idx="8">
                  <c:v>11.5</c:v>
                </c:pt>
                <c:pt idx="9">
                  <c:v>7</c:v>
                </c:pt>
                <c:pt idx="10">
                  <c:v>6.9</c:v>
                </c:pt>
                <c:pt idx="11">
                  <c:v>6.9</c:v>
                </c:pt>
                <c:pt idx="12">
                  <c:v>9.5</c:v>
                </c:pt>
                <c:pt idx="1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8-4BDA-BCD1-55BD95B6B3C0}"/>
            </c:ext>
          </c:extLst>
        </c:ser>
        <c:ser>
          <c:idx val="2"/>
          <c:order val="2"/>
          <c:tx>
            <c:strRef>
              <c:f>Income!$E$2</c:f>
              <c:strCache>
                <c:ptCount val="1"/>
                <c:pt idx="0">
                  <c:v>Income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Income!$B$3:$B$16</c:f>
              <c:strCache>
                <c:ptCount val="14"/>
                <c:pt idx="0">
                  <c:v>Unicredit Consumer Finance</c:v>
                </c:pt>
                <c:pt idx="1">
                  <c:v>Provident</c:v>
                </c:pt>
                <c:pt idx="2">
                  <c:v>BRD Finance</c:v>
                </c:pt>
                <c:pt idx="3">
                  <c:v>iCredit</c:v>
                </c:pt>
                <c:pt idx="4">
                  <c:v>TBI Credit IFN</c:v>
                </c:pt>
                <c:pt idx="5">
                  <c:v>Ralfi IFN</c:v>
                </c:pt>
                <c:pt idx="6">
                  <c:v>VIVA CREDIT</c:v>
                </c:pt>
                <c:pt idx="7">
                  <c:v>CREDIUS IFN SA </c:v>
                </c:pt>
                <c:pt idx="8">
                  <c:v>RoCredit</c:v>
                </c:pt>
                <c:pt idx="9">
                  <c:v>Simplu Credit</c:v>
                </c:pt>
                <c:pt idx="10">
                  <c:v>FERRATUM</c:v>
                </c:pt>
                <c:pt idx="11">
                  <c:v>EASY CREDIT</c:v>
                </c:pt>
                <c:pt idx="12">
                  <c:v>Claret</c:v>
                </c:pt>
                <c:pt idx="13">
                  <c:v>Verida Credit</c:v>
                </c:pt>
              </c:strCache>
            </c:strRef>
          </c:cat>
          <c:val>
            <c:numRef>
              <c:f>Income!$E$3:$E$16</c:f>
              <c:numCache>
                <c:formatCode>#,##0.00</c:formatCode>
                <c:ptCount val="14"/>
                <c:pt idx="0">
                  <c:v>127.2</c:v>
                </c:pt>
                <c:pt idx="1">
                  <c:v>180.6</c:v>
                </c:pt>
                <c:pt idx="2">
                  <c:v>46</c:v>
                </c:pt>
                <c:pt idx="3">
                  <c:v>23.4</c:v>
                </c:pt>
                <c:pt idx="4">
                  <c:v>32.6</c:v>
                </c:pt>
                <c:pt idx="5">
                  <c:v>25.4</c:v>
                </c:pt>
                <c:pt idx="6">
                  <c:v>9.1999999999999993</c:v>
                </c:pt>
                <c:pt idx="7">
                  <c:v>18.5</c:v>
                </c:pt>
                <c:pt idx="8">
                  <c:v>11.4</c:v>
                </c:pt>
                <c:pt idx="9">
                  <c:v>8.1999999999999993</c:v>
                </c:pt>
                <c:pt idx="10">
                  <c:v>9.5</c:v>
                </c:pt>
                <c:pt idx="11">
                  <c:v>7.4</c:v>
                </c:pt>
                <c:pt idx="12">
                  <c:v>7.1</c:v>
                </c:pt>
                <c:pt idx="1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E8-4BDA-BCD1-55BD95B6B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492124080"/>
        <c:axId val="492124864"/>
      </c:barChart>
      <c:lineChart>
        <c:grouping val="standard"/>
        <c:varyColors val="0"/>
        <c:ser>
          <c:idx val="3"/>
          <c:order val="3"/>
          <c:tx>
            <c:strRef>
              <c:f>Income!$G$2</c:f>
              <c:strCache>
                <c:ptCount val="1"/>
                <c:pt idx="0">
                  <c:v>% Market Share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Income!$B$3:$B$16</c:f>
              <c:strCache>
                <c:ptCount val="14"/>
                <c:pt idx="0">
                  <c:v>Unicredit Consumer Finance</c:v>
                </c:pt>
                <c:pt idx="1">
                  <c:v>Provident</c:v>
                </c:pt>
                <c:pt idx="2">
                  <c:v>BRD Finance</c:v>
                </c:pt>
                <c:pt idx="3">
                  <c:v>iCredit</c:v>
                </c:pt>
                <c:pt idx="4">
                  <c:v>TBI Credit IFN</c:v>
                </c:pt>
                <c:pt idx="5">
                  <c:v>Ralfi IFN</c:v>
                </c:pt>
                <c:pt idx="6">
                  <c:v>VIVA CREDIT</c:v>
                </c:pt>
                <c:pt idx="7">
                  <c:v>CREDIUS IFN SA </c:v>
                </c:pt>
                <c:pt idx="8">
                  <c:v>RoCredit</c:v>
                </c:pt>
                <c:pt idx="9">
                  <c:v>Simplu Credit</c:v>
                </c:pt>
                <c:pt idx="10">
                  <c:v>FERRATUM</c:v>
                </c:pt>
                <c:pt idx="11">
                  <c:v>EASY CREDIT</c:v>
                </c:pt>
                <c:pt idx="12">
                  <c:v>Claret</c:v>
                </c:pt>
                <c:pt idx="13">
                  <c:v>Verida Credit</c:v>
                </c:pt>
              </c:strCache>
            </c:strRef>
          </c:cat>
          <c:val>
            <c:numRef>
              <c:f>Income!$G$3:$G$16</c:f>
              <c:numCache>
                <c:formatCode>0%</c:formatCode>
                <c:ptCount val="14"/>
                <c:pt idx="0">
                  <c:v>0.30173216613894582</c:v>
                </c:pt>
                <c:pt idx="1">
                  <c:v>0.26448128143043398</c:v>
                </c:pt>
                <c:pt idx="2">
                  <c:v>9.3127211771279569E-2</c:v>
                </c:pt>
                <c:pt idx="3">
                  <c:v>6.6679083628236172E-2</c:v>
                </c:pt>
                <c:pt idx="4">
                  <c:v>5.215123859191656E-2</c:v>
                </c:pt>
                <c:pt idx="5">
                  <c:v>5.0288694356490971E-2</c:v>
                </c:pt>
                <c:pt idx="6">
                  <c:v>3.4829577202458557E-2</c:v>
                </c:pt>
                <c:pt idx="7">
                  <c:v>3.4084559508288322E-2</c:v>
                </c:pt>
                <c:pt idx="8">
                  <c:v>2.55168560253306E-2</c:v>
                </c:pt>
                <c:pt idx="9">
                  <c:v>2.4585583907617805E-2</c:v>
                </c:pt>
                <c:pt idx="10">
                  <c:v>1.6762898118830322E-2</c:v>
                </c:pt>
                <c:pt idx="11">
                  <c:v>1.6576643695287763E-2</c:v>
                </c:pt>
                <c:pt idx="12">
                  <c:v>1.2851555224436581E-2</c:v>
                </c:pt>
                <c:pt idx="13">
                  <c:v>6.3326504004470111E-3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E8-4BDA-BCD1-55BD95B6B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121728"/>
        <c:axId val="492125256"/>
      </c:lineChart>
      <c:catAx>
        <c:axId val="49212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2124864"/>
        <c:crosses val="autoZero"/>
        <c:auto val="1"/>
        <c:lblAlgn val="ctr"/>
        <c:lblOffset val="100"/>
        <c:noMultiLvlLbl val="0"/>
      </c:catAx>
      <c:valAx>
        <c:axId val="49212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2124080"/>
        <c:crosses val="autoZero"/>
        <c:crossBetween val="between"/>
      </c:valAx>
      <c:valAx>
        <c:axId val="49212525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2121728"/>
        <c:crosses val="max"/>
        <c:crossBetween val="between"/>
      </c:valAx>
      <c:catAx>
        <c:axId val="492121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2125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316991077869651"/>
          <c:y val="0.95119245701608435"/>
          <c:w val="0.49543116320986191"/>
          <c:h val="4.5072430849989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solidFill>
              <a:srgbClr val="FFFF00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5613464302437944E-2"/>
          <c:y val="0.12337525517643629"/>
          <c:w val="0.93271205112450628"/>
          <c:h val="0.63753154271892021"/>
        </c:manualLayout>
      </c:layout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7"/>
              <c:pt idx="0">
                <c:v>01/01/2020</c:v>
              </c:pt>
              <c:pt idx="1">
                <c:v>01/02/2020</c:v>
              </c:pt>
              <c:pt idx="2">
                <c:v>01/03/2020</c:v>
              </c:pt>
              <c:pt idx="3">
                <c:v>01/04/2020</c:v>
              </c:pt>
              <c:pt idx="4">
                <c:v>01/05/2020</c:v>
              </c:pt>
              <c:pt idx="5">
                <c:v>01/06/2020</c:v>
              </c:pt>
              <c:pt idx="6">
                <c:v>01/07/2020</c:v>
              </c:pt>
            </c:strLit>
          </c:cat>
          <c:val>
            <c:numLit>
              <c:formatCode>General</c:formatCode>
              <c:ptCount val="7"/>
              <c:pt idx="0">
                <c:v>3912372.0392</c:v>
              </c:pt>
              <c:pt idx="1">
                <c:v>3071587.5208000001</c:v>
              </c:pt>
              <c:pt idx="2">
                <c:v>5384133.8266999898</c:v>
              </c:pt>
              <c:pt idx="3">
                <c:v>5937245.7971000001</c:v>
              </c:pt>
              <c:pt idx="4">
                <c:v>3652478.5671000001</c:v>
              </c:pt>
              <c:pt idx="5">
                <c:v>3251543.8965999899</c:v>
              </c:pt>
              <c:pt idx="6">
                <c:v>2799052.7354000001</c:v>
              </c:pt>
            </c:numLit>
          </c:val>
          <c:extLst>
            <c:ext xmlns:c16="http://schemas.microsoft.com/office/drawing/2014/chart" uri="{C3380CC4-5D6E-409C-BE32-E72D297353CC}">
              <c16:uniqueId val="{00000000-57D3-4766-B46A-47728963D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126040"/>
        <c:axId val="492125648"/>
      </c:barChart>
      <c:catAx>
        <c:axId val="49212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492125648"/>
        <c:crosses val="autoZero"/>
        <c:auto val="1"/>
        <c:lblAlgn val="ctr"/>
        <c:lblOffset val="100"/>
        <c:tickLblSkip val="1"/>
        <c:noMultiLvlLbl val="0"/>
      </c:catAx>
      <c:valAx>
        <c:axId val="492125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2126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3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908289495258343E-2"/>
          <c:y val="3.7527000233435671E-2"/>
          <c:w val="0.96800881555215823"/>
          <c:h val="0.857404622157608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7"/>
              <c:pt idx="0">
                <c:v>01/01/2020</c:v>
              </c:pt>
              <c:pt idx="1">
                <c:v>01/02/2020</c:v>
              </c:pt>
              <c:pt idx="2">
                <c:v>01/03/2020</c:v>
              </c:pt>
              <c:pt idx="3">
                <c:v>01/04/2020</c:v>
              </c:pt>
              <c:pt idx="4">
                <c:v>01/05/2020</c:v>
              </c:pt>
              <c:pt idx="5">
                <c:v>01/06/2020</c:v>
              </c:pt>
              <c:pt idx="6">
                <c:v>01/07/2020</c:v>
              </c:pt>
            </c:strLit>
          </c:cat>
          <c:val>
            <c:numLit>
              <c:formatCode>General</c:formatCode>
              <c:ptCount val="7"/>
              <c:pt idx="0">
                <c:v>10754500</c:v>
              </c:pt>
              <c:pt idx="1">
                <c:v>10405100</c:v>
              </c:pt>
              <c:pt idx="2">
                <c:v>7636300</c:v>
              </c:pt>
              <c:pt idx="3">
                <c:v>3693800</c:v>
              </c:pt>
              <c:pt idx="4">
                <c:v>6318800</c:v>
              </c:pt>
              <c:pt idx="5">
                <c:v>6863800</c:v>
              </c:pt>
              <c:pt idx="6">
                <c:v>9455200</c:v>
              </c:pt>
            </c:numLit>
          </c:val>
          <c:extLst>
            <c:ext xmlns:c15="http://schemas.microsoft.com/office/drawing/2012/chart" uri="{02D57815-91ED-43cb-92C2-25804820EDAC}">
              <c15:filteredSeriesTitle>
                <c15:tx>
                  <c:v>Total</c:v>
                </c15:tx>
              </c15:filteredSeriesTitle>
            </c:ext>
            <c:ext xmlns:c16="http://schemas.microsoft.com/office/drawing/2014/chart" uri="{C3380CC4-5D6E-409C-BE32-E72D297353CC}">
              <c16:uniqueId val="{00000000-5845-48AB-8DC2-36288D3B3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126432"/>
        <c:axId val="492122120"/>
      </c:barChart>
      <c:catAx>
        <c:axId val="49212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2122120"/>
        <c:crosses val="autoZero"/>
        <c:auto val="1"/>
        <c:lblAlgn val="ctr"/>
        <c:lblOffset val="100"/>
        <c:noMultiLvlLbl val="0"/>
      </c:catAx>
      <c:valAx>
        <c:axId val="492122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212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8218549998815"/>
          <c:y val="0.25470485548887001"/>
          <c:w val="0.79066621710069618"/>
          <c:h val="0.568694056964513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Sheet1!$B$56:$H$56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Sheet1!$B$57:$H$57</c:f>
              <c:numCache>
                <c:formatCode>#,##0</c:formatCode>
                <c:ptCount val="7"/>
                <c:pt idx="0">
                  <c:v>6587000</c:v>
                </c:pt>
                <c:pt idx="1">
                  <c:v>6258000</c:v>
                </c:pt>
                <c:pt idx="2">
                  <c:v>7597000</c:v>
                </c:pt>
                <c:pt idx="3">
                  <c:v>8046000</c:v>
                </c:pt>
                <c:pt idx="4">
                  <c:v>7159000</c:v>
                </c:pt>
                <c:pt idx="5">
                  <c:v>8314000</c:v>
                </c:pt>
                <c:pt idx="6">
                  <c:v>8792999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1-44EF-8468-F8C4587A457B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Sheet1!$B$56:$H$56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Sheet1!$E$54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21-44EF-8468-F8C4587A45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2119376"/>
        <c:axId val="492094680"/>
      </c:barChart>
      <c:catAx>
        <c:axId val="49211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2094680"/>
        <c:crosses val="autoZero"/>
        <c:auto val="1"/>
        <c:lblAlgn val="ctr"/>
        <c:lblOffset val="100"/>
        <c:noMultiLvlLbl val="0"/>
      </c:catAx>
      <c:valAx>
        <c:axId val="492094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9211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Sheet1!$B$77:$H$77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Sheet1!$B$78:$H$78</c:f>
              <c:numCache>
                <c:formatCode>#,##0</c:formatCode>
                <c:ptCount val="7"/>
                <c:pt idx="0">
                  <c:v>10784000</c:v>
                </c:pt>
                <c:pt idx="1">
                  <c:v>10239000</c:v>
                </c:pt>
                <c:pt idx="2">
                  <c:v>10657000</c:v>
                </c:pt>
                <c:pt idx="3">
                  <c:v>9254000</c:v>
                </c:pt>
                <c:pt idx="4">
                  <c:v>8921000</c:v>
                </c:pt>
                <c:pt idx="5">
                  <c:v>8426000</c:v>
                </c:pt>
                <c:pt idx="6">
                  <c:v>8842000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0-41C1-A9E2-057C0D5B50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2099776"/>
        <c:axId val="492095072"/>
      </c:barChart>
      <c:catAx>
        <c:axId val="4920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2095072"/>
        <c:crosses val="autoZero"/>
        <c:auto val="1"/>
        <c:lblAlgn val="ctr"/>
        <c:lblOffset val="100"/>
        <c:noMultiLvlLbl val="0"/>
      </c:catAx>
      <c:valAx>
        <c:axId val="492095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9209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Sheet1!$B$98:$H$98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Sheet1!$B$99:$H$99</c:f>
              <c:numCache>
                <c:formatCode>#,##0</c:formatCode>
                <c:ptCount val="7"/>
                <c:pt idx="0">
                  <c:v>1413000</c:v>
                </c:pt>
                <c:pt idx="1">
                  <c:v>1610000</c:v>
                </c:pt>
                <c:pt idx="2">
                  <c:v>1420000</c:v>
                </c:pt>
                <c:pt idx="3">
                  <c:v>920000</c:v>
                </c:pt>
                <c:pt idx="4">
                  <c:v>787000</c:v>
                </c:pt>
                <c:pt idx="5">
                  <c:v>903000</c:v>
                </c:pt>
                <c:pt idx="6">
                  <c:v>945000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C-42CA-9F76-CD6D0ED6AD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2094288"/>
        <c:axId val="492098600"/>
      </c:barChart>
      <c:catAx>
        <c:axId val="49209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2098600"/>
        <c:crosses val="autoZero"/>
        <c:auto val="1"/>
        <c:lblAlgn val="ctr"/>
        <c:lblOffset val="100"/>
        <c:noMultiLvlLbl val="0"/>
      </c:catAx>
      <c:valAx>
        <c:axId val="492098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9209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Sheet1!$B$121:$H$121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Sheet1!$B$122:$H$122</c:f>
              <c:numCache>
                <c:formatCode>#,##0</c:formatCode>
                <c:ptCount val="7"/>
                <c:pt idx="0">
                  <c:v>4685000</c:v>
                </c:pt>
                <c:pt idx="1">
                  <c:v>4058000</c:v>
                </c:pt>
                <c:pt idx="2">
                  <c:v>6171000</c:v>
                </c:pt>
                <c:pt idx="3">
                  <c:v>7200000</c:v>
                </c:pt>
                <c:pt idx="4">
                  <c:v>5531000</c:v>
                </c:pt>
                <c:pt idx="5">
                  <c:v>4437000</c:v>
                </c:pt>
                <c:pt idx="6">
                  <c:v>2734000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4-4E8D-B561-72625F0583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2095856"/>
        <c:axId val="492102128"/>
      </c:barChart>
      <c:catAx>
        <c:axId val="49209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2102128"/>
        <c:crosses val="autoZero"/>
        <c:auto val="1"/>
        <c:lblAlgn val="ctr"/>
        <c:lblOffset val="100"/>
        <c:noMultiLvlLbl val="0"/>
      </c:catAx>
      <c:valAx>
        <c:axId val="492102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9209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0.24339</cdr:x>
      <cdr:y>0.68148</cdr:y>
    </cdr:from>
    <cdr:to>
      <cdr:x>0.29865</cdr:x>
      <cdr:y>0.95407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219980" y="3240360"/>
          <a:ext cx="504056" cy="12961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0.11707</cdr:x>
      <cdr:y>0.21202</cdr:y>
    </cdr:from>
    <cdr:to>
      <cdr:x>0.17234</cdr:x>
      <cdr:y>0.27027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1067852" y="1008112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bg-BG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26%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0.19602</cdr:x>
      <cdr:y>0.60576</cdr:y>
    </cdr:from>
    <cdr:to>
      <cdr:x>0.25128</cdr:x>
      <cdr:y>0.66402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1787932" y="2880320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9%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0.25156</cdr:x>
      <cdr:y>0.6209</cdr:y>
    </cdr:from>
    <cdr:to>
      <cdr:x>0.30683</cdr:x>
      <cdr:y>0.67916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2294543" y="2952328"/>
          <a:ext cx="504125" cy="2770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7%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0.31444</cdr:x>
      <cdr:y>0.69662</cdr:y>
    </cdr:from>
    <cdr:to>
      <cdr:x>0.3697</cdr:x>
      <cdr:y>0.75488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2868052" y="3312368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5%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0.3776</cdr:x>
      <cdr:y>0.69662</cdr:y>
    </cdr:from>
    <cdr:to>
      <cdr:x>0.43286</cdr:x>
      <cdr:y>0.75488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44116" y="3312368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5%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0.44474</cdr:x>
      <cdr:y>0.72691</cdr:y>
    </cdr:from>
    <cdr:to>
      <cdr:x>0.5</cdr:x>
      <cdr:y>0.78517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056514" y="3456384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3%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0.50899</cdr:x>
      <cdr:y>0.72691</cdr:y>
    </cdr:from>
    <cdr:to>
      <cdr:x>0.56425</cdr:x>
      <cdr:y>0.78517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642592" y="3456384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3%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0.57496</cdr:x>
      <cdr:y>0.72691</cdr:y>
    </cdr:from>
    <cdr:to>
      <cdr:x>0.63023</cdr:x>
      <cdr:y>0.78517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244316" y="3456384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3%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0.63812</cdr:x>
      <cdr:y>0.7572</cdr:y>
    </cdr:from>
    <cdr:to>
      <cdr:x>0.69338</cdr:x>
      <cdr:y>0.81546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820380" y="3600400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2%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0.70917</cdr:x>
      <cdr:y>0.7572</cdr:y>
    </cdr:from>
    <cdr:to>
      <cdr:x>0.76443</cdr:x>
      <cdr:y>0.81546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468452" y="3600400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2%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0.83549</cdr:x>
      <cdr:y>0.77235</cdr:y>
    </cdr:from>
    <cdr:to>
      <cdr:x>0.89075</cdr:x>
      <cdr:y>0.8306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7620580" y="3672408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1%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0.7779</cdr:x>
      <cdr:y>0.76788</cdr:y>
    </cdr:from>
    <cdr:to>
      <cdr:x>0.83316</cdr:x>
      <cdr:y>0.82614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095316" y="3651200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2%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0.89864</cdr:x>
      <cdr:y>0.77235</cdr:y>
    </cdr:from>
    <cdr:to>
      <cdr:x>0.9539</cdr:x>
      <cdr:y>0.8306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6644" y="3672408"/>
          <a:ext cx="504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1%</a:t>
          </a:r>
          <a:endParaRPr lang="en-GB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F216EC-9DD5-4286-AC49-81658B7761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E3813B-06EB-45C1-8CCC-74274EBF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ABDB2E-D68C-4320-9B11-2DD24EF6CA51}" type="datetimeFigureOut">
              <a:rPr lang="bg-BG" smtClean="0"/>
              <a:t>04.09.2020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905A81-6F09-463C-86DE-E42436BF44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54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5A81-6F09-463C-86DE-E42436BF4432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211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5A81-6F09-463C-86DE-E42436BF4432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1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5A81-6F09-463C-86DE-E42436BF4432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69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5A81-6F09-463C-86DE-E42436BF4432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788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12" y="20216"/>
            <a:ext cx="9144000" cy="62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1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32" y="-35148"/>
            <a:ext cx="9144000" cy="1656184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4968" y="1765697"/>
            <a:ext cx="822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FF0000"/>
                </a:solidFill>
                <a:latin typeface="+mn-lt"/>
              </a:defRPr>
            </a:lvl1pPr>
          </a:lstStyle>
          <a:p>
            <a:pPr lvl="0"/>
            <a:r>
              <a:rPr lang="en-US" altLang="bg-BG" dirty="0"/>
              <a:t>Click to edit Master title style</a:t>
            </a:r>
            <a:endParaRPr lang="bg-BG" altLang="bg-BG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54968" y="2564904"/>
            <a:ext cx="82296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0000"/>
              </a:buClr>
              <a:defRPr b="1">
                <a:solidFill>
                  <a:srgbClr val="5F666C"/>
                </a:solidFill>
              </a:defRPr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altLang="bg-BG" dirty="0"/>
              <a:t>Click to edit Master text styles</a:t>
            </a:r>
          </a:p>
          <a:p>
            <a:pPr lvl="1"/>
            <a:r>
              <a:rPr lang="en-US" altLang="bg-BG" dirty="0"/>
              <a:t>Second level</a:t>
            </a:r>
          </a:p>
          <a:p>
            <a:pPr lvl="2"/>
            <a:r>
              <a:rPr lang="en-US" altLang="bg-BG" dirty="0"/>
              <a:t>Third level</a:t>
            </a:r>
          </a:p>
          <a:p>
            <a:pPr lvl="3"/>
            <a:r>
              <a:rPr lang="en-US" altLang="bg-BG" dirty="0"/>
              <a:t>Fourth level</a:t>
            </a:r>
          </a:p>
          <a:p>
            <a:pPr lvl="4"/>
            <a:r>
              <a:rPr lang="en-US" altLang="bg-BG" dirty="0"/>
              <a:t>Fifth level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95485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9007" b="21940"/>
          <a:stretch/>
        </p:blipFill>
        <p:spPr>
          <a:xfrm>
            <a:off x="-2232" y="-35148"/>
            <a:ext cx="9144000" cy="1656184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4968" y="1765697"/>
            <a:ext cx="822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FF0000"/>
                </a:solidFill>
                <a:latin typeface="+mn-lt"/>
              </a:defRPr>
            </a:lvl1pPr>
          </a:lstStyle>
          <a:p>
            <a:pPr lvl="0"/>
            <a:r>
              <a:rPr lang="en-US" altLang="bg-BG" dirty="0"/>
              <a:t>Click to edit Master title style</a:t>
            </a:r>
            <a:endParaRPr lang="bg-BG" altLang="bg-BG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 bwMode="auto">
          <a:xfrm>
            <a:off x="454968" y="2453605"/>
            <a:ext cx="8229600" cy="36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b="1">
                <a:solidFill>
                  <a:srgbClr val="5F666C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2pPr>
            <a:lvl3pPr marL="1200150" indent="-28575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altLang="bg-BG" dirty="0"/>
              <a:t>Click to edit Master text styles</a:t>
            </a:r>
          </a:p>
          <a:p>
            <a:pPr lvl="1"/>
            <a:r>
              <a:rPr lang="en-US" altLang="bg-BG" dirty="0"/>
              <a:t>Second level</a:t>
            </a:r>
          </a:p>
          <a:p>
            <a:pPr lvl="2"/>
            <a:r>
              <a:rPr lang="en-US" altLang="bg-BG" dirty="0"/>
              <a:t>Third level</a:t>
            </a:r>
          </a:p>
          <a:p>
            <a:pPr lvl="3"/>
            <a:r>
              <a:rPr lang="en-US" altLang="bg-BG" dirty="0"/>
              <a:t>Fourth level</a:t>
            </a:r>
          </a:p>
          <a:p>
            <a:pPr lvl="4"/>
            <a:r>
              <a:rPr lang="en-US" altLang="bg-BG" dirty="0"/>
              <a:t>Fifth level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51985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2"/>
            <a:ext cx="822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dirty="0"/>
              <a:t>Click to edit Master title style</a:t>
            </a:r>
            <a:endParaRPr lang="bg-BG" altLang="bg-BG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dirty="0"/>
              <a:t>Click to edit Master text styles</a:t>
            </a:r>
          </a:p>
          <a:p>
            <a:pPr lvl="1"/>
            <a:r>
              <a:rPr lang="en-US" altLang="bg-BG" dirty="0"/>
              <a:t>Second level</a:t>
            </a:r>
          </a:p>
          <a:p>
            <a:pPr lvl="2"/>
            <a:r>
              <a:rPr lang="en-US" altLang="bg-BG" dirty="0"/>
              <a:t>Third level</a:t>
            </a:r>
          </a:p>
          <a:p>
            <a:pPr lvl="3"/>
            <a:r>
              <a:rPr lang="en-US" altLang="bg-BG" dirty="0"/>
              <a:t>Fourth level</a:t>
            </a:r>
          </a:p>
          <a:p>
            <a:pPr lvl="4"/>
            <a:r>
              <a:rPr lang="en-US" altLang="bg-BG" dirty="0"/>
              <a:t>Fifth level</a:t>
            </a:r>
            <a:endParaRPr lang="bg-BG" alt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-128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-128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-128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defRPr/>
            </a:pPr>
            <a:fld id="{FB536056-1ADD-4A15-8D78-98FF148D663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 defTabSz="449263">
                <a:buClr>
                  <a:srgbClr val="000000"/>
                </a:buClr>
                <a:buSzPct val="100000"/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0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lang="en-US" sz="2400" kern="1200" dirty="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lang="en-US" sz="2000" kern="1200" dirty="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lang="en-US" sz="1600" kern="1200" dirty="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lang="en-US" sz="1600" kern="1200" dirty="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lang="bg-BG" sz="1600" kern="1200" dirty="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 idx="4294967295"/>
          </p:nvPr>
        </p:nvSpPr>
        <p:spPr>
          <a:xfrm>
            <a:off x="395536" y="3501008"/>
            <a:ext cx="6336704" cy="1656184"/>
          </a:xfrm>
        </p:spPr>
        <p:txBody>
          <a:bodyPr/>
          <a:lstStyle/>
          <a:p>
            <a:r>
              <a:rPr lang="en-US" sz="32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iCredit</a:t>
            </a:r>
            <a:r>
              <a:rPr lang="en-US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 Romania Performance </a:t>
            </a:r>
            <a:br>
              <a:rPr lang="en-US" sz="3200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2019/2020</a:t>
            </a:r>
          </a:p>
        </p:txBody>
      </p:sp>
    </p:spTree>
    <p:extLst>
      <p:ext uri="{BB962C8B-B14F-4D97-AF65-F5344CB8AC3E}">
        <p14:creationId xmlns:p14="http://schemas.microsoft.com/office/powerpoint/2010/main" val="316470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685" y="1120726"/>
            <a:ext cx="8229600" cy="511175"/>
          </a:xfrm>
        </p:spPr>
        <p:txBody>
          <a:bodyPr/>
          <a:lstStyle/>
          <a:p>
            <a:r>
              <a:rPr lang="en-US" dirty="0"/>
              <a:t>Credit Delays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121432-E968-419D-A838-F3A2953449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110182"/>
              </p:ext>
            </p:extLst>
          </p:nvPr>
        </p:nvGraphicFramePr>
        <p:xfrm>
          <a:off x="467543" y="3861048"/>
          <a:ext cx="834080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8609" y="1707927"/>
            <a:ext cx="8778676" cy="2077095"/>
          </a:xfrm>
        </p:spPr>
        <p:txBody>
          <a:bodyPr/>
          <a:lstStyle/>
          <a:p>
            <a:pPr algn="just"/>
            <a:r>
              <a:rPr lang="en-US" dirty="0"/>
              <a:t>Due to a Governmental Urgent Ordering, the postponing of the instalments was possible, with certain conditions. </a:t>
            </a:r>
          </a:p>
          <a:p>
            <a:pPr algn="just"/>
            <a:r>
              <a:rPr lang="en-US" dirty="0"/>
              <a:t>Also, in March-April, the coronavirus crisis was in full effect, and starting with April, the delays started to decrease.</a:t>
            </a:r>
          </a:p>
          <a:p>
            <a:pPr algn="just"/>
            <a:r>
              <a:rPr lang="en-US" dirty="0"/>
              <a:t>In July 2020, the delays are at the lowest point for the past 12 months.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18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56" y="1196752"/>
            <a:ext cx="8229600" cy="511175"/>
          </a:xfrm>
        </p:spPr>
        <p:txBody>
          <a:bodyPr/>
          <a:lstStyle/>
          <a:p>
            <a:r>
              <a:rPr lang="en-US" dirty="0"/>
              <a:t>Value of Principals Sold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28602"/>
            <a:ext cx="8229600" cy="576064"/>
          </a:xfrm>
        </p:spPr>
        <p:txBody>
          <a:bodyPr/>
          <a:lstStyle/>
          <a:p>
            <a:r>
              <a:rPr lang="en-US" dirty="0"/>
              <a:t>During the peak of the crisis, the lending was curated and the value of principals sold was carefully selected.</a:t>
            </a:r>
          </a:p>
          <a:p>
            <a:r>
              <a:rPr lang="en-US" dirty="0"/>
              <a:t>In July, the total value of principals was nearing the values from Jan-Feb 2020.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436CB9C-ED10-473F-9D81-5DDE325FE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317021"/>
              </p:ext>
            </p:extLst>
          </p:nvPr>
        </p:nvGraphicFramePr>
        <p:xfrm>
          <a:off x="238200" y="3501008"/>
          <a:ext cx="8733656" cy="304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808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29600" cy="511175"/>
          </a:xfrm>
        </p:spPr>
        <p:txBody>
          <a:bodyPr/>
          <a:lstStyle/>
          <a:p>
            <a:r>
              <a:rPr lang="en-US" dirty="0"/>
              <a:t>Cash flow at the end of period / monthly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20" y="1927969"/>
            <a:ext cx="8778676" cy="2077095"/>
          </a:xfrm>
        </p:spPr>
        <p:txBody>
          <a:bodyPr/>
          <a:lstStyle/>
          <a:p>
            <a:pPr algn="just"/>
            <a:r>
              <a:rPr lang="en-US" dirty="0"/>
              <a:t>The situation of cash flow was absolutely exceptional and was very well managed during COVID 19 period. </a:t>
            </a:r>
          </a:p>
          <a:p>
            <a:pPr algn="just"/>
            <a:r>
              <a:rPr lang="en-US" dirty="0"/>
              <a:t>Although </a:t>
            </a:r>
            <a:r>
              <a:rPr lang="en-US" dirty="0" err="1"/>
              <a:t>iCredit</a:t>
            </a:r>
            <a:r>
              <a:rPr lang="en-US" dirty="0"/>
              <a:t> repaid a commercial loan in 2020 in total amount of 1.750.000 Euro and paid dividends in April 2020 of 500.000 Euro, the cash flow trend was still positive in 2020: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16C852-8E1B-4097-BC0F-CA8F8925A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319874"/>
              </p:ext>
            </p:extLst>
          </p:nvPr>
        </p:nvGraphicFramePr>
        <p:xfrm>
          <a:off x="1115616" y="3356992"/>
          <a:ext cx="67687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9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511175"/>
          </a:xfrm>
        </p:spPr>
        <p:txBody>
          <a:bodyPr/>
          <a:lstStyle/>
          <a:p>
            <a:r>
              <a:rPr lang="en-US" dirty="0"/>
              <a:t>Income from Revenue in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76464"/>
          </a:xfrm>
        </p:spPr>
        <p:txBody>
          <a:bodyPr/>
          <a:lstStyle/>
          <a:p>
            <a:pPr algn="just"/>
            <a:r>
              <a:rPr lang="en-US" dirty="0"/>
              <a:t>The beginning of the COVID-19 had some impact in revenue, but the decrease was not significant.</a:t>
            </a:r>
          </a:p>
          <a:p>
            <a:pPr algn="just"/>
            <a:r>
              <a:rPr lang="en-US" dirty="0"/>
              <a:t>Starting with July 2020, the trend had already started to increase again. 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EEA57F-169A-42C7-8C09-2360BFCC5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354891"/>
              </p:ext>
            </p:extLst>
          </p:nvPr>
        </p:nvGraphicFramePr>
        <p:xfrm>
          <a:off x="1331640" y="3847470"/>
          <a:ext cx="6624736" cy="2999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69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OPEX in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73" y="2420888"/>
            <a:ext cx="8270303" cy="4176464"/>
          </a:xfrm>
        </p:spPr>
        <p:txBody>
          <a:bodyPr/>
          <a:lstStyle/>
          <a:p>
            <a:pPr algn="just"/>
            <a:r>
              <a:rPr lang="en-US" dirty="0"/>
              <a:t>In order to reduce the negative effects of COVID-19, starting with March 2020, a detailed re-budgeting was done in a very efficient manner and, in this way, the real cost was very well optimized.</a:t>
            </a:r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6F08D10-047C-4DD5-BE67-C5C263688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376570"/>
              </p:ext>
            </p:extLst>
          </p:nvPr>
        </p:nvGraphicFramePr>
        <p:xfrm>
          <a:off x="1691680" y="3933057"/>
          <a:ext cx="5616624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438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Impairments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68" y="2420888"/>
            <a:ext cx="8509520" cy="4176464"/>
          </a:xfrm>
        </p:spPr>
        <p:txBody>
          <a:bodyPr/>
          <a:lstStyle/>
          <a:p>
            <a:r>
              <a:rPr lang="en-US" dirty="0"/>
              <a:t>Even if Impairments increased in March and April, due to the COVID-19 outbreak, the impartments decreased spectacularly between April and July 2020.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D3A9E9E-2BF1-4A4F-B1D4-11FA463BB7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636217"/>
              </p:ext>
            </p:extLst>
          </p:nvPr>
        </p:nvGraphicFramePr>
        <p:xfrm>
          <a:off x="1403648" y="3573016"/>
          <a:ext cx="6264696" cy="319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468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29" y="1412776"/>
            <a:ext cx="8229600" cy="511175"/>
          </a:xfrm>
        </p:spPr>
        <p:txBody>
          <a:bodyPr/>
          <a:lstStyle/>
          <a:p>
            <a:r>
              <a:rPr lang="en-US" dirty="0"/>
              <a:t>Profit (before tax profit)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26" y="2204864"/>
            <a:ext cx="8365504" cy="4176464"/>
          </a:xfrm>
        </p:spPr>
        <p:txBody>
          <a:bodyPr/>
          <a:lstStyle/>
          <a:p>
            <a:r>
              <a:rPr lang="en-US" dirty="0"/>
              <a:t>All the decisions and efforts to optimize the cost, keeping income in a normal level and also reducing impairments after April 2020, had a very good results in July 2020 with a profit of 1 524 000 RON.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A05826-5B09-4422-97AE-A669C4B30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987874"/>
              </p:ext>
            </p:extLst>
          </p:nvPr>
        </p:nvGraphicFramePr>
        <p:xfrm>
          <a:off x="2123728" y="3573016"/>
          <a:ext cx="48965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25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 idx="4294967295"/>
          </p:nvPr>
        </p:nvSpPr>
        <p:spPr>
          <a:xfrm>
            <a:off x="0" y="2708920"/>
            <a:ext cx="9144000" cy="1656184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1500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77" y="1125638"/>
            <a:ext cx="8229600" cy="511175"/>
          </a:xfrm>
        </p:spPr>
        <p:txBody>
          <a:bodyPr/>
          <a:lstStyle/>
          <a:p>
            <a:r>
              <a:rPr lang="en-US" dirty="0"/>
              <a:t>Company Profile</a:t>
            </a:r>
            <a:endParaRPr lang="en-GB" dirty="0"/>
          </a:p>
        </p:txBody>
      </p:sp>
      <p:sp>
        <p:nvSpPr>
          <p:cNvPr id="4" name="object 2"/>
          <p:cNvSpPr/>
          <p:nvPr/>
        </p:nvSpPr>
        <p:spPr>
          <a:xfrm>
            <a:off x="188397" y="5646316"/>
            <a:ext cx="3881374" cy="136989"/>
          </a:xfrm>
          <a:custGeom>
            <a:avLst/>
            <a:gdLst/>
            <a:ahLst/>
            <a:cxnLst/>
            <a:rect l="l" t="t" r="r" b="b"/>
            <a:pathLst>
              <a:path w="3893820" h="127000">
                <a:moveTo>
                  <a:pt x="66675" y="52450"/>
                </a:moveTo>
                <a:lnTo>
                  <a:pt x="0" y="52450"/>
                </a:lnTo>
                <a:lnTo>
                  <a:pt x="0" y="74675"/>
                </a:lnTo>
                <a:lnTo>
                  <a:pt x="66675" y="74675"/>
                </a:lnTo>
                <a:lnTo>
                  <a:pt x="66675" y="52450"/>
                </a:lnTo>
                <a:close/>
              </a:path>
              <a:path w="3893820" h="127000">
                <a:moveTo>
                  <a:pt x="155575" y="52450"/>
                </a:moveTo>
                <a:lnTo>
                  <a:pt x="88900" y="52450"/>
                </a:lnTo>
                <a:lnTo>
                  <a:pt x="88900" y="74675"/>
                </a:lnTo>
                <a:lnTo>
                  <a:pt x="155575" y="74675"/>
                </a:lnTo>
                <a:lnTo>
                  <a:pt x="155575" y="52450"/>
                </a:lnTo>
                <a:close/>
              </a:path>
              <a:path w="3893820" h="127000">
                <a:moveTo>
                  <a:pt x="244474" y="52450"/>
                </a:moveTo>
                <a:lnTo>
                  <a:pt x="177800" y="52450"/>
                </a:lnTo>
                <a:lnTo>
                  <a:pt x="177800" y="74675"/>
                </a:lnTo>
                <a:lnTo>
                  <a:pt x="244474" y="74675"/>
                </a:lnTo>
                <a:lnTo>
                  <a:pt x="244474" y="52450"/>
                </a:lnTo>
                <a:close/>
              </a:path>
              <a:path w="3893820" h="127000">
                <a:moveTo>
                  <a:pt x="333374" y="52450"/>
                </a:moveTo>
                <a:lnTo>
                  <a:pt x="266699" y="52450"/>
                </a:lnTo>
                <a:lnTo>
                  <a:pt x="266699" y="74675"/>
                </a:lnTo>
                <a:lnTo>
                  <a:pt x="333374" y="74675"/>
                </a:lnTo>
                <a:lnTo>
                  <a:pt x="333374" y="52450"/>
                </a:lnTo>
                <a:close/>
              </a:path>
              <a:path w="3893820" h="127000">
                <a:moveTo>
                  <a:pt x="422275" y="52450"/>
                </a:moveTo>
                <a:lnTo>
                  <a:pt x="355599" y="52450"/>
                </a:lnTo>
                <a:lnTo>
                  <a:pt x="355599" y="74675"/>
                </a:lnTo>
                <a:lnTo>
                  <a:pt x="422275" y="74675"/>
                </a:lnTo>
                <a:lnTo>
                  <a:pt x="422275" y="52450"/>
                </a:lnTo>
                <a:close/>
              </a:path>
              <a:path w="3893820" h="127000">
                <a:moveTo>
                  <a:pt x="511175" y="52450"/>
                </a:moveTo>
                <a:lnTo>
                  <a:pt x="444500" y="52450"/>
                </a:lnTo>
                <a:lnTo>
                  <a:pt x="444500" y="74675"/>
                </a:lnTo>
                <a:lnTo>
                  <a:pt x="511175" y="74675"/>
                </a:lnTo>
                <a:lnTo>
                  <a:pt x="511175" y="52450"/>
                </a:lnTo>
                <a:close/>
              </a:path>
              <a:path w="3893820" h="127000">
                <a:moveTo>
                  <a:pt x="600075" y="52450"/>
                </a:moveTo>
                <a:lnTo>
                  <a:pt x="533400" y="52450"/>
                </a:lnTo>
                <a:lnTo>
                  <a:pt x="533400" y="74675"/>
                </a:lnTo>
                <a:lnTo>
                  <a:pt x="600075" y="74675"/>
                </a:lnTo>
                <a:lnTo>
                  <a:pt x="600075" y="52450"/>
                </a:lnTo>
                <a:close/>
              </a:path>
              <a:path w="3893820" h="127000">
                <a:moveTo>
                  <a:pt x="688975" y="52450"/>
                </a:moveTo>
                <a:lnTo>
                  <a:pt x="622300" y="52450"/>
                </a:lnTo>
                <a:lnTo>
                  <a:pt x="622300" y="74675"/>
                </a:lnTo>
                <a:lnTo>
                  <a:pt x="688975" y="74675"/>
                </a:lnTo>
                <a:lnTo>
                  <a:pt x="688975" y="52450"/>
                </a:lnTo>
                <a:close/>
              </a:path>
              <a:path w="3893820" h="127000">
                <a:moveTo>
                  <a:pt x="777875" y="52450"/>
                </a:moveTo>
                <a:lnTo>
                  <a:pt x="711200" y="52450"/>
                </a:lnTo>
                <a:lnTo>
                  <a:pt x="711200" y="74675"/>
                </a:lnTo>
                <a:lnTo>
                  <a:pt x="777875" y="74675"/>
                </a:lnTo>
                <a:lnTo>
                  <a:pt x="777875" y="52450"/>
                </a:lnTo>
                <a:close/>
              </a:path>
              <a:path w="3893820" h="127000">
                <a:moveTo>
                  <a:pt x="866775" y="52450"/>
                </a:moveTo>
                <a:lnTo>
                  <a:pt x="800100" y="52450"/>
                </a:lnTo>
                <a:lnTo>
                  <a:pt x="800100" y="74675"/>
                </a:lnTo>
                <a:lnTo>
                  <a:pt x="866775" y="74675"/>
                </a:lnTo>
                <a:lnTo>
                  <a:pt x="866775" y="52450"/>
                </a:lnTo>
                <a:close/>
              </a:path>
              <a:path w="3893820" h="127000">
                <a:moveTo>
                  <a:pt x="955675" y="52450"/>
                </a:moveTo>
                <a:lnTo>
                  <a:pt x="889000" y="52450"/>
                </a:lnTo>
                <a:lnTo>
                  <a:pt x="889000" y="74675"/>
                </a:lnTo>
                <a:lnTo>
                  <a:pt x="955675" y="74675"/>
                </a:lnTo>
                <a:lnTo>
                  <a:pt x="955675" y="52450"/>
                </a:lnTo>
                <a:close/>
              </a:path>
              <a:path w="3893820" h="127000">
                <a:moveTo>
                  <a:pt x="1044575" y="52450"/>
                </a:moveTo>
                <a:lnTo>
                  <a:pt x="977900" y="52450"/>
                </a:lnTo>
                <a:lnTo>
                  <a:pt x="977900" y="74675"/>
                </a:lnTo>
                <a:lnTo>
                  <a:pt x="1044575" y="74675"/>
                </a:lnTo>
                <a:lnTo>
                  <a:pt x="1044575" y="52450"/>
                </a:lnTo>
                <a:close/>
              </a:path>
              <a:path w="3893820" h="127000">
                <a:moveTo>
                  <a:pt x="1133475" y="52450"/>
                </a:moveTo>
                <a:lnTo>
                  <a:pt x="1066800" y="52450"/>
                </a:lnTo>
                <a:lnTo>
                  <a:pt x="1066800" y="74675"/>
                </a:lnTo>
                <a:lnTo>
                  <a:pt x="1133475" y="74675"/>
                </a:lnTo>
                <a:lnTo>
                  <a:pt x="1133475" y="52450"/>
                </a:lnTo>
                <a:close/>
              </a:path>
              <a:path w="3893820" h="127000">
                <a:moveTo>
                  <a:pt x="1222375" y="52450"/>
                </a:moveTo>
                <a:lnTo>
                  <a:pt x="1155700" y="52450"/>
                </a:lnTo>
                <a:lnTo>
                  <a:pt x="1155700" y="74675"/>
                </a:lnTo>
                <a:lnTo>
                  <a:pt x="1222375" y="74675"/>
                </a:lnTo>
                <a:lnTo>
                  <a:pt x="1222375" y="52450"/>
                </a:lnTo>
                <a:close/>
              </a:path>
              <a:path w="3893820" h="127000">
                <a:moveTo>
                  <a:pt x="1311275" y="52450"/>
                </a:moveTo>
                <a:lnTo>
                  <a:pt x="1244600" y="52450"/>
                </a:lnTo>
                <a:lnTo>
                  <a:pt x="1244600" y="74675"/>
                </a:lnTo>
                <a:lnTo>
                  <a:pt x="1311275" y="74675"/>
                </a:lnTo>
                <a:lnTo>
                  <a:pt x="1311275" y="52450"/>
                </a:lnTo>
                <a:close/>
              </a:path>
              <a:path w="3893820" h="127000">
                <a:moveTo>
                  <a:pt x="1400175" y="52450"/>
                </a:moveTo>
                <a:lnTo>
                  <a:pt x="1333500" y="52450"/>
                </a:lnTo>
                <a:lnTo>
                  <a:pt x="1333500" y="74675"/>
                </a:lnTo>
                <a:lnTo>
                  <a:pt x="1400175" y="74675"/>
                </a:lnTo>
                <a:lnTo>
                  <a:pt x="1400175" y="52450"/>
                </a:lnTo>
                <a:close/>
              </a:path>
              <a:path w="3893820" h="127000">
                <a:moveTo>
                  <a:pt x="1489074" y="52450"/>
                </a:moveTo>
                <a:lnTo>
                  <a:pt x="1422400" y="52450"/>
                </a:lnTo>
                <a:lnTo>
                  <a:pt x="1422400" y="74675"/>
                </a:lnTo>
                <a:lnTo>
                  <a:pt x="1489074" y="74675"/>
                </a:lnTo>
                <a:lnTo>
                  <a:pt x="1489074" y="52450"/>
                </a:lnTo>
                <a:close/>
              </a:path>
              <a:path w="3893820" h="127000">
                <a:moveTo>
                  <a:pt x="1577974" y="52450"/>
                </a:moveTo>
                <a:lnTo>
                  <a:pt x="1511299" y="52450"/>
                </a:lnTo>
                <a:lnTo>
                  <a:pt x="1511299" y="74675"/>
                </a:lnTo>
                <a:lnTo>
                  <a:pt x="1577974" y="74675"/>
                </a:lnTo>
                <a:lnTo>
                  <a:pt x="1577974" y="52450"/>
                </a:lnTo>
                <a:close/>
              </a:path>
              <a:path w="3893820" h="127000">
                <a:moveTo>
                  <a:pt x="1666875" y="52450"/>
                </a:moveTo>
                <a:lnTo>
                  <a:pt x="1600199" y="52450"/>
                </a:lnTo>
                <a:lnTo>
                  <a:pt x="1600199" y="74675"/>
                </a:lnTo>
                <a:lnTo>
                  <a:pt x="1666875" y="74675"/>
                </a:lnTo>
                <a:lnTo>
                  <a:pt x="1666875" y="52450"/>
                </a:lnTo>
                <a:close/>
              </a:path>
              <a:path w="3893820" h="127000">
                <a:moveTo>
                  <a:pt x="1755775" y="52450"/>
                </a:moveTo>
                <a:lnTo>
                  <a:pt x="1689100" y="52450"/>
                </a:lnTo>
                <a:lnTo>
                  <a:pt x="1689100" y="74675"/>
                </a:lnTo>
                <a:lnTo>
                  <a:pt x="1755775" y="74675"/>
                </a:lnTo>
                <a:lnTo>
                  <a:pt x="1755775" y="52450"/>
                </a:lnTo>
                <a:close/>
              </a:path>
              <a:path w="3893820" h="127000">
                <a:moveTo>
                  <a:pt x="1844675" y="52450"/>
                </a:moveTo>
                <a:lnTo>
                  <a:pt x="1778000" y="52450"/>
                </a:lnTo>
                <a:lnTo>
                  <a:pt x="1778000" y="74675"/>
                </a:lnTo>
                <a:lnTo>
                  <a:pt x="1844675" y="74675"/>
                </a:lnTo>
                <a:lnTo>
                  <a:pt x="1844675" y="52450"/>
                </a:lnTo>
                <a:close/>
              </a:path>
              <a:path w="3893820" h="127000">
                <a:moveTo>
                  <a:pt x="1933575" y="52450"/>
                </a:moveTo>
                <a:lnTo>
                  <a:pt x="1866900" y="52450"/>
                </a:lnTo>
                <a:lnTo>
                  <a:pt x="1866900" y="74675"/>
                </a:lnTo>
                <a:lnTo>
                  <a:pt x="1933575" y="74675"/>
                </a:lnTo>
                <a:lnTo>
                  <a:pt x="1933575" y="52450"/>
                </a:lnTo>
                <a:close/>
              </a:path>
              <a:path w="3893820" h="127000">
                <a:moveTo>
                  <a:pt x="2022475" y="52450"/>
                </a:moveTo>
                <a:lnTo>
                  <a:pt x="1955800" y="52450"/>
                </a:lnTo>
                <a:lnTo>
                  <a:pt x="1955800" y="74675"/>
                </a:lnTo>
                <a:lnTo>
                  <a:pt x="2022475" y="74675"/>
                </a:lnTo>
                <a:lnTo>
                  <a:pt x="2022475" y="52450"/>
                </a:lnTo>
                <a:close/>
              </a:path>
              <a:path w="3893820" h="127000">
                <a:moveTo>
                  <a:pt x="2111375" y="52450"/>
                </a:moveTo>
                <a:lnTo>
                  <a:pt x="2044700" y="52450"/>
                </a:lnTo>
                <a:lnTo>
                  <a:pt x="2044700" y="74675"/>
                </a:lnTo>
                <a:lnTo>
                  <a:pt x="2111375" y="74675"/>
                </a:lnTo>
                <a:lnTo>
                  <a:pt x="2111375" y="52450"/>
                </a:lnTo>
                <a:close/>
              </a:path>
              <a:path w="3893820" h="127000">
                <a:moveTo>
                  <a:pt x="2200275" y="52450"/>
                </a:moveTo>
                <a:lnTo>
                  <a:pt x="2133600" y="52450"/>
                </a:lnTo>
                <a:lnTo>
                  <a:pt x="2133600" y="74675"/>
                </a:lnTo>
                <a:lnTo>
                  <a:pt x="2200275" y="74675"/>
                </a:lnTo>
                <a:lnTo>
                  <a:pt x="2200275" y="52450"/>
                </a:lnTo>
                <a:close/>
              </a:path>
              <a:path w="3893820" h="127000">
                <a:moveTo>
                  <a:pt x="2289175" y="52450"/>
                </a:moveTo>
                <a:lnTo>
                  <a:pt x="2222500" y="52450"/>
                </a:lnTo>
                <a:lnTo>
                  <a:pt x="2222500" y="74675"/>
                </a:lnTo>
                <a:lnTo>
                  <a:pt x="2289175" y="74675"/>
                </a:lnTo>
                <a:lnTo>
                  <a:pt x="2289175" y="52450"/>
                </a:lnTo>
                <a:close/>
              </a:path>
              <a:path w="3893820" h="127000">
                <a:moveTo>
                  <a:pt x="2378075" y="52450"/>
                </a:moveTo>
                <a:lnTo>
                  <a:pt x="2311400" y="52450"/>
                </a:lnTo>
                <a:lnTo>
                  <a:pt x="2311400" y="74675"/>
                </a:lnTo>
                <a:lnTo>
                  <a:pt x="2378075" y="74675"/>
                </a:lnTo>
                <a:lnTo>
                  <a:pt x="2378075" y="52450"/>
                </a:lnTo>
                <a:close/>
              </a:path>
              <a:path w="3893820" h="127000">
                <a:moveTo>
                  <a:pt x="2466975" y="52450"/>
                </a:moveTo>
                <a:lnTo>
                  <a:pt x="2400300" y="52450"/>
                </a:lnTo>
                <a:lnTo>
                  <a:pt x="2400300" y="74675"/>
                </a:lnTo>
                <a:lnTo>
                  <a:pt x="2466975" y="74675"/>
                </a:lnTo>
                <a:lnTo>
                  <a:pt x="2466975" y="52450"/>
                </a:lnTo>
                <a:close/>
              </a:path>
              <a:path w="3893820" h="127000">
                <a:moveTo>
                  <a:pt x="2555875" y="52450"/>
                </a:moveTo>
                <a:lnTo>
                  <a:pt x="2489200" y="52450"/>
                </a:lnTo>
                <a:lnTo>
                  <a:pt x="2489200" y="74675"/>
                </a:lnTo>
                <a:lnTo>
                  <a:pt x="2555875" y="74675"/>
                </a:lnTo>
                <a:lnTo>
                  <a:pt x="2555875" y="52450"/>
                </a:lnTo>
                <a:close/>
              </a:path>
              <a:path w="3893820" h="127000">
                <a:moveTo>
                  <a:pt x="2644775" y="52450"/>
                </a:moveTo>
                <a:lnTo>
                  <a:pt x="2578100" y="52450"/>
                </a:lnTo>
                <a:lnTo>
                  <a:pt x="2578100" y="74675"/>
                </a:lnTo>
                <a:lnTo>
                  <a:pt x="2644775" y="74675"/>
                </a:lnTo>
                <a:lnTo>
                  <a:pt x="2644775" y="52450"/>
                </a:lnTo>
                <a:close/>
              </a:path>
              <a:path w="3893820" h="127000">
                <a:moveTo>
                  <a:pt x="2733675" y="52450"/>
                </a:moveTo>
                <a:lnTo>
                  <a:pt x="2667000" y="52450"/>
                </a:lnTo>
                <a:lnTo>
                  <a:pt x="2667000" y="74675"/>
                </a:lnTo>
                <a:lnTo>
                  <a:pt x="2733675" y="74675"/>
                </a:lnTo>
                <a:lnTo>
                  <a:pt x="2733675" y="52450"/>
                </a:lnTo>
                <a:close/>
              </a:path>
              <a:path w="3893820" h="127000">
                <a:moveTo>
                  <a:pt x="2822575" y="52450"/>
                </a:moveTo>
                <a:lnTo>
                  <a:pt x="2755900" y="52450"/>
                </a:lnTo>
                <a:lnTo>
                  <a:pt x="2755900" y="74675"/>
                </a:lnTo>
                <a:lnTo>
                  <a:pt x="2822575" y="74675"/>
                </a:lnTo>
                <a:lnTo>
                  <a:pt x="2822575" y="52450"/>
                </a:lnTo>
                <a:close/>
              </a:path>
              <a:path w="3893820" h="127000">
                <a:moveTo>
                  <a:pt x="2911475" y="52450"/>
                </a:moveTo>
                <a:lnTo>
                  <a:pt x="2844800" y="52450"/>
                </a:lnTo>
                <a:lnTo>
                  <a:pt x="2844800" y="74675"/>
                </a:lnTo>
                <a:lnTo>
                  <a:pt x="2911475" y="74675"/>
                </a:lnTo>
                <a:lnTo>
                  <a:pt x="2911475" y="52450"/>
                </a:lnTo>
                <a:close/>
              </a:path>
              <a:path w="3893820" h="127000">
                <a:moveTo>
                  <a:pt x="3000375" y="52450"/>
                </a:moveTo>
                <a:lnTo>
                  <a:pt x="2933700" y="52450"/>
                </a:lnTo>
                <a:lnTo>
                  <a:pt x="2933700" y="74675"/>
                </a:lnTo>
                <a:lnTo>
                  <a:pt x="3000375" y="74675"/>
                </a:lnTo>
                <a:lnTo>
                  <a:pt x="3000375" y="52450"/>
                </a:lnTo>
                <a:close/>
              </a:path>
              <a:path w="3893820" h="127000">
                <a:moveTo>
                  <a:pt x="3089275" y="52450"/>
                </a:moveTo>
                <a:lnTo>
                  <a:pt x="3022600" y="52450"/>
                </a:lnTo>
                <a:lnTo>
                  <a:pt x="3022600" y="74675"/>
                </a:lnTo>
                <a:lnTo>
                  <a:pt x="3089275" y="74675"/>
                </a:lnTo>
                <a:lnTo>
                  <a:pt x="3089275" y="52450"/>
                </a:lnTo>
                <a:close/>
              </a:path>
              <a:path w="3893820" h="127000">
                <a:moveTo>
                  <a:pt x="3178175" y="52450"/>
                </a:moveTo>
                <a:lnTo>
                  <a:pt x="3111500" y="52450"/>
                </a:lnTo>
                <a:lnTo>
                  <a:pt x="3111500" y="74675"/>
                </a:lnTo>
                <a:lnTo>
                  <a:pt x="3178175" y="74675"/>
                </a:lnTo>
                <a:lnTo>
                  <a:pt x="3178175" y="52450"/>
                </a:lnTo>
                <a:close/>
              </a:path>
              <a:path w="3893820" h="127000">
                <a:moveTo>
                  <a:pt x="3267075" y="52450"/>
                </a:moveTo>
                <a:lnTo>
                  <a:pt x="3200400" y="52450"/>
                </a:lnTo>
                <a:lnTo>
                  <a:pt x="3200400" y="74675"/>
                </a:lnTo>
                <a:lnTo>
                  <a:pt x="3267075" y="74675"/>
                </a:lnTo>
                <a:lnTo>
                  <a:pt x="3267075" y="52450"/>
                </a:lnTo>
                <a:close/>
              </a:path>
              <a:path w="3893820" h="127000">
                <a:moveTo>
                  <a:pt x="3355975" y="52450"/>
                </a:moveTo>
                <a:lnTo>
                  <a:pt x="3289300" y="52450"/>
                </a:lnTo>
                <a:lnTo>
                  <a:pt x="3289300" y="74675"/>
                </a:lnTo>
                <a:lnTo>
                  <a:pt x="3355975" y="74675"/>
                </a:lnTo>
                <a:lnTo>
                  <a:pt x="3355975" y="52450"/>
                </a:lnTo>
                <a:close/>
              </a:path>
              <a:path w="3893820" h="127000">
                <a:moveTo>
                  <a:pt x="3444875" y="52450"/>
                </a:moveTo>
                <a:lnTo>
                  <a:pt x="3378200" y="52450"/>
                </a:lnTo>
                <a:lnTo>
                  <a:pt x="3378200" y="74675"/>
                </a:lnTo>
                <a:lnTo>
                  <a:pt x="3444875" y="74675"/>
                </a:lnTo>
                <a:lnTo>
                  <a:pt x="3444875" y="52450"/>
                </a:lnTo>
                <a:close/>
              </a:path>
              <a:path w="3893820" h="127000">
                <a:moveTo>
                  <a:pt x="3533775" y="52450"/>
                </a:moveTo>
                <a:lnTo>
                  <a:pt x="3467100" y="52450"/>
                </a:lnTo>
                <a:lnTo>
                  <a:pt x="3467100" y="74675"/>
                </a:lnTo>
                <a:lnTo>
                  <a:pt x="3533775" y="74675"/>
                </a:lnTo>
                <a:lnTo>
                  <a:pt x="3533775" y="52450"/>
                </a:lnTo>
                <a:close/>
              </a:path>
              <a:path w="3893820" h="127000">
                <a:moveTo>
                  <a:pt x="3622675" y="52450"/>
                </a:moveTo>
                <a:lnTo>
                  <a:pt x="3556000" y="52450"/>
                </a:lnTo>
                <a:lnTo>
                  <a:pt x="3556000" y="74675"/>
                </a:lnTo>
                <a:lnTo>
                  <a:pt x="3622675" y="74675"/>
                </a:lnTo>
                <a:lnTo>
                  <a:pt x="3622675" y="52450"/>
                </a:lnTo>
                <a:close/>
              </a:path>
              <a:path w="3893820" h="127000">
                <a:moveTo>
                  <a:pt x="3711575" y="52450"/>
                </a:moveTo>
                <a:lnTo>
                  <a:pt x="3644900" y="52450"/>
                </a:lnTo>
                <a:lnTo>
                  <a:pt x="3644900" y="74675"/>
                </a:lnTo>
                <a:lnTo>
                  <a:pt x="3711575" y="74675"/>
                </a:lnTo>
                <a:lnTo>
                  <a:pt x="3711575" y="52450"/>
                </a:lnTo>
                <a:close/>
              </a:path>
              <a:path w="3893820" h="127000">
                <a:moveTo>
                  <a:pt x="3766566" y="0"/>
                </a:moveTo>
                <a:lnTo>
                  <a:pt x="3766566" y="127000"/>
                </a:lnTo>
                <a:lnTo>
                  <a:pt x="3871214" y="74675"/>
                </a:lnTo>
                <a:lnTo>
                  <a:pt x="3779266" y="74675"/>
                </a:lnTo>
                <a:lnTo>
                  <a:pt x="3779266" y="52450"/>
                </a:lnTo>
                <a:lnTo>
                  <a:pt x="3871467" y="52450"/>
                </a:lnTo>
                <a:lnTo>
                  <a:pt x="3766566" y="0"/>
                </a:lnTo>
                <a:close/>
              </a:path>
              <a:path w="3893820" h="127000">
                <a:moveTo>
                  <a:pt x="3766566" y="52450"/>
                </a:moveTo>
                <a:lnTo>
                  <a:pt x="3733800" y="52450"/>
                </a:lnTo>
                <a:lnTo>
                  <a:pt x="3733800" y="74675"/>
                </a:lnTo>
                <a:lnTo>
                  <a:pt x="3766566" y="74675"/>
                </a:lnTo>
                <a:lnTo>
                  <a:pt x="3766566" y="52450"/>
                </a:lnTo>
                <a:close/>
              </a:path>
              <a:path w="3893820" h="127000">
                <a:moveTo>
                  <a:pt x="3871467" y="52450"/>
                </a:moveTo>
                <a:lnTo>
                  <a:pt x="3779266" y="52450"/>
                </a:lnTo>
                <a:lnTo>
                  <a:pt x="3779266" y="74675"/>
                </a:lnTo>
                <a:lnTo>
                  <a:pt x="3871214" y="74675"/>
                </a:lnTo>
                <a:lnTo>
                  <a:pt x="3893566" y="63500"/>
                </a:lnTo>
                <a:lnTo>
                  <a:pt x="3871467" y="5245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563583" y="5343294"/>
            <a:ext cx="1133104" cy="80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7653788" y="2278974"/>
            <a:ext cx="1370381" cy="45719"/>
          </a:xfrm>
          <a:custGeom>
            <a:avLst/>
            <a:gdLst/>
            <a:ahLst/>
            <a:cxnLst/>
            <a:rect l="l" t="t" r="r" b="b"/>
            <a:pathLst>
              <a:path w="1374775">
                <a:moveTo>
                  <a:pt x="0" y="0"/>
                </a:moveTo>
                <a:lnTo>
                  <a:pt x="1374457" y="0"/>
                </a:lnTo>
              </a:path>
            </a:pathLst>
          </a:custGeom>
          <a:ln w="28701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4695289" y="2278974"/>
            <a:ext cx="2587582" cy="45719"/>
          </a:xfrm>
          <a:custGeom>
            <a:avLst/>
            <a:gdLst/>
            <a:ahLst/>
            <a:cxnLst/>
            <a:rect l="l" t="t" r="r" b="b"/>
            <a:pathLst>
              <a:path w="2595879">
                <a:moveTo>
                  <a:pt x="0" y="0"/>
                </a:moveTo>
                <a:lnTo>
                  <a:pt x="2595625" y="0"/>
                </a:lnTo>
              </a:path>
            </a:pathLst>
          </a:custGeom>
          <a:ln w="28701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1507382" y="2278974"/>
            <a:ext cx="2384399" cy="45719"/>
          </a:xfrm>
          <a:custGeom>
            <a:avLst/>
            <a:gdLst/>
            <a:ahLst/>
            <a:cxnLst/>
            <a:rect l="l" t="t" r="r" b="b"/>
            <a:pathLst>
              <a:path w="2392045">
                <a:moveTo>
                  <a:pt x="0" y="0"/>
                </a:moveTo>
                <a:lnTo>
                  <a:pt x="2391727" y="0"/>
                </a:lnTo>
              </a:path>
            </a:pathLst>
          </a:custGeom>
          <a:ln w="28701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7919700" y="4007634"/>
            <a:ext cx="1093140" cy="45719"/>
          </a:xfrm>
          <a:custGeom>
            <a:avLst/>
            <a:gdLst/>
            <a:ahLst/>
            <a:cxnLst/>
            <a:rect l="l" t="t" r="r" b="b"/>
            <a:pathLst>
              <a:path w="1096645">
                <a:moveTo>
                  <a:pt x="0" y="0"/>
                </a:moveTo>
                <a:lnTo>
                  <a:pt x="1096543" y="0"/>
                </a:lnTo>
              </a:path>
            </a:pathLst>
          </a:custGeom>
          <a:ln w="22225">
            <a:solidFill>
              <a:srgbClr val="93282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550393" y="4007634"/>
            <a:ext cx="5563175" cy="45719"/>
          </a:xfrm>
          <a:custGeom>
            <a:avLst/>
            <a:gdLst/>
            <a:ahLst/>
            <a:cxnLst/>
            <a:rect l="l" t="t" r="r" b="b"/>
            <a:pathLst>
              <a:path w="5581015">
                <a:moveTo>
                  <a:pt x="0" y="0"/>
                </a:moveTo>
                <a:lnTo>
                  <a:pt x="5580646" y="0"/>
                </a:lnTo>
              </a:path>
            </a:pathLst>
          </a:custGeom>
          <a:ln w="22225">
            <a:solidFill>
              <a:srgbClr val="93282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77772" y="4007634"/>
            <a:ext cx="567774" cy="45719"/>
          </a:xfrm>
          <a:custGeom>
            <a:avLst/>
            <a:gdLst/>
            <a:ahLst/>
            <a:cxnLst/>
            <a:rect l="l" t="t" r="r" b="b"/>
            <a:pathLst>
              <a:path w="569595">
                <a:moveTo>
                  <a:pt x="0" y="0"/>
                </a:moveTo>
                <a:lnTo>
                  <a:pt x="569506" y="0"/>
                </a:lnTo>
              </a:path>
            </a:pathLst>
          </a:custGeom>
          <a:ln w="22225">
            <a:solidFill>
              <a:srgbClr val="93282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747880" y="3653228"/>
            <a:ext cx="755298" cy="795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3839318" y="5352438"/>
            <a:ext cx="847661" cy="80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 txBox="1"/>
          <p:nvPr/>
        </p:nvSpPr>
        <p:spPr>
          <a:xfrm>
            <a:off x="598233" y="6153555"/>
            <a:ext cx="1063390" cy="51488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16535" marR="5080" indent="-204470">
              <a:lnSpc>
                <a:spcPts val="1850"/>
              </a:lnSpc>
              <a:spcBef>
                <a:spcPts val="215"/>
              </a:spcBef>
            </a:pP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Promot</a:t>
            </a:r>
            <a:r>
              <a:rPr sz="1600" spc="-15" dirty="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ng  Speed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514931" y="4477992"/>
            <a:ext cx="1224797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>
              <a:lnSpc>
                <a:spcPts val="1885"/>
              </a:lnSpc>
              <a:spcBef>
                <a:spcPts val="95"/>
              </a:spcBef>
            </a:pPr>
            <a:r>
              <a:rPr sz="1600" spc="-5" dirty="0">
                <a:solidFill>
                  <a:srgbClr val="A03E3C"/>
                </a:solidFill>
                <a:latin typeface="Verdana"/>
                <a:cs typeface="Verdana"/>
              </a:rPr>
              <a:t>Promoting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885"/>
              </a:lnSpc>
            </a:pPr>
            <a:r>
              <a:rPr sz="1600" spc="-10" dirty="0">
                <a:solidFill>
                  <a:srgbClr val="A03E3C"/>
                </a:solidFill>
                <a:latin typeface="Verdana"/>
                <a:cs typeface="Verdana"/>
              </a:rPr>
              <a:t>Friendliness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3506815" y="6153555"/>
            <a:ext cx="1515964" cy="51488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26695">
              <a:lnSpc>
                <a:spcPts val="1850"/>
              </a:lnSpc>
              <a:spcBef>
                <a:spcPts val="215"/>
              </a:spcBef>
            </a:pPr>
            <a:r>
              <a:rPr sz="1600" spc="-5" dirty="0">
                <a:solidFill>
                  <a:srgbClr val="942824"/>
                </a:solidFill>
                <a:latin typeface="Verdana"/>
                <a:cs typeface="Verdana"/>
              </a:rPr>
              <a:t>Promoting  </a:t>
            </a:r>
            <a:r>
              <a:rPr sz="1600" spc="-10" dirty="0">
                <a:solidFill>
                  <a:srgbClr val="942824"/>
                </a:solidFill>
                <a:latin typeface="Verdana"/>
                <a:cs typeface="Verdana"/>
              </a:rPr>
              <a:t>Ease </a:t>
            </a:r>
            <a:r>
              <a:rPr sz="1600" spc="-5" dirty="0">
                <a:solidFill>
                  <a:srgbClr val="942824"/>
                </a:solidFill>
                <a:latin typeface="Verdana"/>
                <a:cs typeface="Verdana"/>
              </a:rPr>
              <a:t>of</a:t>
            </a:r>
            <a:r>
              <a:rPr sz="1600" spc="-55" dirty="0">
                <a:solidFill>
                  <a:srgbClr val="942824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942824"/>
                </a:solidFill>
                <a:latin typeface="Verdana"/>
                <a:cs typeface="Verdana"/>
              </a:rPr>
              <a:t>Access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7115595" y="3609478"/>
            <a:ext cx="747297" cy="808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/>
          <p:cNvSpPr txBox="1"/>
          <p:nvPr/>
        </p:nvSpPr>
        <p:spPr>
          <a:xfrm>
            <a:off x="6687696" y="4472836"/>
            <a:ext cx="1607111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85"/>
              </a:lnSpc>
              <a:spcBef>
                <a:spcPts val="95"/>
              </a:spcBef>
            </a:pPr>
            <a:r>
              <a:rPr sz="1600" spc="-5" dirty="0">
                <a:solidFill>
                  <a:srgbClr val="932824"/>
                </a:solidFill>
                <a:latin typeface="Verdana"/>
                <a:cs typeface="Verdana"/>
              </a:rPr>
              <a:t>Approval</a:t>
            </a:r>
            <a:r>
              <a:rPr sz="1600" spc="-20" dirty="0">
                <a:solidFill>
                  <a:srgbClr val="93282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932824"/>
                </a:solidFill>
                <a:latin typeface="Verdana"/>
                <a:cs typeface="Verdana"/>
              </a:rPr>
              <a:t>within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ts val="1885"/>
              </a:lnSpc>
            </a:pPr>
            <a:r>
              <a:rPr sz="1600" spc="-5" dirty="0">
                <a:solidFill>
                  <a:srgbClr val="932824"/>
                </a:solidFill>
                <a:latin typeface="Verdana"/>
                <a:cs typeface="Verdana"/>
              </a:rPr>
              <a:t>24</a:t>
            </a:r>
            <a:r>
              <a:rPr sz="1600" spc="-25" dirty="0">
                <a:solidFill>
                  <a:srgbClr val="932824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932824"/>
                </a:solidFill>
                <a:latin typeface="Verdana"/>
                <a:cs typeface="Verdana"/>
              </a:rPr>
              <a:t>hours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7070343" y="1842857"/>
            <a:ext cx="853547" cy="9261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 txBox="1"/>
          <p:nvPr/>
        </p:nvSpPr>
        <p:spPr>
          <a:xfrm>
            <a:off x="6243562" y="2827551"/>
            <a:ext cx="2513525" cy="51488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27329" marR="5080" indent="-215265">
              <a:lnSpc>
                <a:spcPts val="1850"/>
              </a:lnSpc>
              <a:spcBef>
                <a:spcPts val="215"/>
              </a:spcBef>
            </a:pPr>
            <a:r>
              <a:rPr sz="1600" spc="-10" dirty="0">
                <a:solidFill>
                  <a:srgbClr val="585858"/>
                </a:solidFill>
                <a:latin typeface="Verdana"/>
                <a:cs typeface="Verdana"/>
              </a:rPr>
              <a:t>Providing personal 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loans  from </a:t>
            </a:r>
            <a:r>
              <a:rPr lang="en-US" sz="1600" spc="-5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00-</a:t>
            </a:r>
            <a:r>
              <a:rPr lang="en-US" sz="1600" spc="-5" dirty="0">
                <a:solidFill>
                  <a:srgbClr val="585858"/>
                </a:solidFill>
                <a:latin typeface="Verdana"/>
                <a:cs typeface="Verdana"/>
              </a:rPr>
              <a:t>10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000</a:t>
            </a:r>
            <a:r>
              <a:rPr sz="1600" spc="-6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Verdana"/>
                <a:cs typeface="Verdana"/>
              </a:rPr>
              <a:t>RON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1" name="object 20"/>
          <p:cNvSpPr txBox="1"/>
          <p:nvPr/>
        </p:nvSpPr>
        <p:spPr>
          <a:xfrm>
            <a:off x="3462525" y="4472836"/>
            <a:ext cx="1645089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85"/>
              </a:lnSpc>
              <a:spcBef>
                <a:spcPts val="95"/>
              </a:spcBef>
            </a:pPr>
            <a:r>
              <a:rPr sz="1600" spc="-10" dirty="0">
                <a:solidFill>
                  <a:srgbClr val="585858"/>
                </a:solidFill>
                <a:latin typeface="Verdana"/>
                <a:cs typeface="Verdana"/>
              </a:rPr>
              <a:t>Repaid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ts val="1885"/>
              </a:lnSpc>
            </a:pPr>
            <a:r>
              <a:rPr sz="1600" spc="-10" dirty="0">
                <a:solidFill>
                  <a:srgbClr val="585858"/>
                </a:solidFill>
                <a:latin typeface="Verdana"/>
                <a:cs typeface="Verdana"/>
              </a:rPr>
              <a:t>weekly/monthly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3831873" y="3528362"/>
            <a:ext cx="902336" cy="976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/>
          <p:nvPr/>
        </p:nvSpPr>
        <p:spPr>
          <a:xfrm>
            <a:off x="755576" y="1844824"/>
            <a:ext cx="755298" cy="9296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 txBox="1"/>
          <p:nvPr/>
        </p:nvSpPr>
        <p:spPr>
          <a:xfrm>
            <a:off x="35351" y="2907672"/>
            <a:ext cx="202044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85858"/>
                </a:solidFill>
                <a:latin typeface="Verdana"/>
                <a:cs typeface="Verdana"/>
              </a:rPr>
              <a:t>Established in</a:t>
            </a:r>
            <a:r>
              <a:rPr sz="1600" spc="2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Verdana"/>
                <a:cs typeface="Verdana"/>
              </a:rPr>
              <a:t>2011</a:t>
            </a:r>
            <a:endParaRPr sz="1600" b="1" dirty="0">
              <a:latin typeface="Verdana"/>
              <a:cs typeface="Verdana"/>
            </a:endParaRPr>
          </a:p>
        </p:txBody>
      </p:sp>
      <p:sp>
        <p:nvSpPr>
          <p:cNvPr id="25" name="object 24"/>
          <p:cNvSpPr/>
          <p:nvPr/>
        </p:nvSpPr>
        <p:spPr>
          <a:xfrm>
            <a:off x="3894007" y="1815615"/>
            <a:ext cx="792984" cy="9296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/>
          <p:cNvSpPr txBox="1"/>
          <p:nvPr/>
        </p:nvSpPr>
        <p:spPr>
          <a:xfrm>
            <a:off x="3128987" y="2808235"/>
            <a:ext cx="2341929" cy="758541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36195" algn="ctr">
              <a:lnSpc>
                <a:spcPts val="1850"/>
              </a:lnSpc>
              <a:spcBef>
                <a:spcPts val="215"/>
              </a:spcBef>
            </a:pPr>
            <a:r>
              <a:rPr sz="1600" spc="-10" dirty="0">
                <a:solidFill>
                  <a:srgbClr val="9A3531"/>
                </a:solidFill>
                <a:latin typeface="Verdana"/>
                <a:cs typeface="Verdana"/>
              </a:rPr>
              <a:t>Currently,</a:t>
            </a:r>
            <a:r>
              <a:rPr sz="1600" spc="-10" dirty="0">
                <a:solidFill>
                  <a:srgbClr val="585858"/>
                </a:solidFill>
                <a:latin typeface="Verdana"/>
                <a:cs typeface="Verdana"/>
              </a:rPr>
              <a:t> iCredit </a:t>
            </a:r>
            <a:r>
              <a:rPr sz="1600" spc="-10" dirty="0">
                <a:solidFill>
                  <a:srgbClr val="9A3531"/>
                </a:solidFill>
                <a:latin typeface="Verdana"/>
                <a:cs typeface="Verdana"/>
              </a:rPr>
              <a:t>is </a:t>
            </a:r>
            <a:r>
              <a:rPr sz="1600" spc="-5" dirty="0">
                <a:solidFill>
                  <a:srgbClr val="9A3531"/>
                </a:solidFill>
                <a:latin typeface="Verdana"/>
                <a:cs typeface="Verdana"/>
              </a:rPr>
              <a:t>a  </a:t>
            </a:r>
            <a:r>
              <a:rPr sz="1600" b="1" spc="-5" dirty="0">
                <a:solidFill>
                  <a:srgbClr val="9A3531"/>
                </a:solidFill>
                <a:latin typeface="Verdana"/>
                <a:cs typeface="Verdana"/>
              </a:rPr>
              <a:t>major </a:t>
            </a:r>
            <a:r>
              <a:rPr lang="en-US" sz="1600" b="1" spc="-10" dirty="0">
                <a:solidFill>
                  <a:srgbClr val="9A3531"/>
                </a:solidFill>
                <a:latin typeface="Verdana"/>
                <a:cs typeface="Verdana"/>
              </a:rPr>
              <a:t>N</a:t>
            </a:r>
            <a:r>
              <a:rPr sz="1600" b="1" spc="-10" dirty="0">
                <a:solidFill>
                  <a:srgbClr val="9A3531"/>
                </a:solidFill>
                <a:latin typeface="Verdana"/>
                <a:cs typeface="Verdana"/>
              </a:rPr>
              <a:t>FI in</a:t>
            </a:r>
            <a:r>
              <a:rPr sz="1600" b="1" spc="20" dirty="0">
                <a:solidFill>
                  <a:srgbClr val="9A3531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9A3531"/>
                </a:solidFill>
                <a:latin typeface="Verdana"/>
                <a:cs typeface="Verdana"/>
              </a:rPr>
              <a:t>Romania</a:t>
            </a:r>
            <a:endParaRPr sz="1600" b="1" dirty="0">
              <a:latin typeface="Verdana"/>
              <a:cs typeface="Verdana"/>
            </a:endParaRPr>
          </a:p>
        </p:txBody>
      </p:sp>
      <p:sp>
        <p:nvSpPr>
          <p:cNvPr id="27" name="object 26"/>
          <p:cNvSpPr/>
          <p:nvPr/>
        </p:nvSpPr>
        <p:spPr>
          <a:xfrm>
            <a:off x="5646756" y="2218713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/>
          <p:cNvSpPr/>
          <p:nvPr/>
        </p:nvSpPr>
        <p:spPr>
          <a:xfrm>
            <a:off x="2504648" y="2204362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/>
          <p:cNvSpPr/>
          <p:nvPr/>
        </p:nvSpPr>
        <p:spPr>
          <a:xfrm>
            <a:off x="6241751" y="3935753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932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9"/>
          <p:cNvSpPr/>
          <p:nvPr/>
        </p:nvSpPr>
        <p:spPr>
          <a:xfrm>
            <a:off x="2599517" y="3944134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932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0"/>
          <p:cNvSpPr/>
          <p:nvPr/>
        </p:nvSpPr>
        <p:spPr>
          <a:xfrm>
            <a:off x="3145363" y="3944134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932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1"/>
          <p:cNvSpPr/>
          <p:nvPr/>
        </p:nvSpPr>
        <p:spPr>
          <a:xfrm>
            <a:off x="2065356" y="3944134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932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2"/>
          <p:cNvSpPr/>
          <p:nvPr/>
        </p:nvSpPr>
        <p:spPr>
          <a:xfrm>
            <a:off x="2988772" y="2204362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3"/>
          <p:cNvSpPr/>
          <p:nvPr/>
        </p:nvSpPr>
        <p:spPr>
          <a:xfrm>
            <a:off x="1970360" y="2212235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/>
          <p:cNvSpPr/>
          <p:nvPr/>
        </p:nvSpPr>
        <p:spPr>
          <a:xfrm>
            <a:off x="5142184" y="2218713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5"/>
          <p:cNvSpPr/>
          <p:nvPr/>
        </p:nvSpPr>
        <p:spPr>
          <a:xfrm>
            <a:off x="6157169" y="2212235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6"/>
          <p:cNvSpPr/>
          <p:nvPr/>
        </p:nvSpPr>
        <p:spPr>
          <a:xfrm>
            <a:off x="8388813" y="2218713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7"/>
          <p:cNvSpPr/>
          <p:nvPr/>
        </p:nvSpPr>
        <p:spPr>
          <a:xfrm>
            <a:off x="8312271" y="3935753"/>
            <a:ext cx="139379" cy="1369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8"/>
          <p:cNvSpPr/>
          <p:nvPr/>
        </p:nvSpPr>
        <p:spPr>
          <a:xfrm>
            <a:off x="5744165" y="3944134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932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9"/>
          <p:cNvSpPr/>
          <p:nvPr/>
        </p:nvSpPr>
        <p:spPr>
          <a:xfrm>
            <a:off x="5255596" y="3944134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932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0"/>
          <p:cNvSpPr/>
          <p:nvPr/>
        </p:nvSpPr>
        <p:spPr>
          <a:xfrm>
            <a:off x="409110" y="3944134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932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1"/>
          <p:cNvSpPr/>
          <p:nvPr/>
        </p:nvSpPr>
        <p:spPr>
          <a:xfrm>
            <a:off x="2804495" y="5648221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6999"/>
                </a:lnTo>
                <a:lnTo>
                  <a:pt x="127000" y="63499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2"/>
          <p:cNvSpPr/>
          <p:nvPr/>
        </p:nvSpPr>
        <p:spPr>
          <a:xfrm>
            <a:off x="3325196" y="5646316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3"/>
          <p:cNvSpPr/>
          <p:nvPr/>
        </p:nvSpPr>
        <p:spPr>
          <a:xfrm>
            <a:off x="2268682" y="5646316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4"/>
          <p:cNvSpPr/>
          <p:nvPr/>
        </p:nvSpPr>
        <p:spPr>
          <a:xfrm>
            <a:off x="303586" y="5646316"/>
            <a:ext cx="126594" cy="136989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6999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5"/>
          <p:cNvSpPr/>
          <p:nvPr/>
        </p:nvSpPr>
        <p:spPr>
          <a:xfrm>
            <a:off x="8978068" y="2267863"/>
            <a:ext cx="45719" cy="71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6"/>
          <p:cNvSpPr/>
          <p:nvPr/>
        </p:nvSpPr>
        <p:spPr>
          <a:xfrm>
            <a:off x="8978068" y="2356763"/>
            <a:ext cx="45719" cy="719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7"/>
          <p:cNvSpPr/>
          <p:nvPr/>
        </p:nvSpPr>
        <p:spPr>
          <a:xfrm>
            <a:off x="8978068" y="2445663"/>
            <a:ext cx="45719" cy="71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8"/>
          <p:cNvSpPr/>
          <p:nvPr/>
        </p:nvSpPr>
        <p:spPr>
          <a:xfrm>
            <a:off x="8978068" y="2534563"/>
            <a:ext cx="45719" cy="71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9"/>
          <p:cNvSpPr/>
          <p:nvPr/>
        </p:nvSpPr>
        <p:spPr>
          <a:xfrm>
            <a:off x="8978068" y="2623463"/>
            <a:ext cx="45719" cy="71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0"/>
          <p:cNvSpPr/>
          <p:nvPr/>
        </p:nvSpPr>
        <p:spPr>
          <a:xfrm>
            <a:off x="8978068" y="2712363"/>
            <a:ext cx="45719" cy="719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1"/>
          <p:cNvSpPr/>
          <p:nvPr/>
        </p:nvSpPr>
        <p:spPr>
          <a:xfrm>
            <a:off x="8978068" y="2801263"/>
            <a:ext cx="45719" cy="71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2"/>
          <p:cNvSpPr/>
          <p:nvPr/>
        </p:nvSpPr>
        <p:spPr>
          <a:xfrm>
            <a:off x="8978068" y="2890163"/>
            <a:ext cx="45719" cy="71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3"/>
          <p:cNvSpPr/>
          <p:nvPr/>
        </p:nvSpPr>
        <p:spPr>
          <a:xfrm>
            <a:off x="8978068" y="2979063"/>
            <a:ext cx="45719" cy="71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4"/>
          <p:cNvSpPr/>
          <p:nvPr/>
        </p:nvSpPr>
        <p:spPr>
          <a:xfrm>
            <a:off x="8978068" y="3067963"/>
            <a:ext cx="45719" cy="71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5"/>
          <p:cNvSpPr/>
          <p:nvPr/>
        </p:nvSpPr>
        <p:spPr>
          <a:xfrm>
            <a:off x="8978068" y="3156863"/>
            <a:ext cx="45719" cy="719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6"/>
          <p:cNvSpPr/>
          <p:nvPr/>
        </p:nvSpPr>
        <p:spPr>
          <a:xfrm>
            <a:off x="8978068" y="3245763"/>
            <a:ext cx="45719" cy="71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7"/>
          <p:cNvSpPr/>
          <p:nvPr/>
        </p:nvSpPr>
        <p:spPr>
          <a:xfrm>
            <a:off x="8978068" y="3334663"/>
            <a:ext cx="45719" cy="71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8"/>
          <p:cNvSpPr/>
          <p:nvPr/>
        </p:nvSpPr>
        <p:spPr>
          <a:xfrm>
            <a:off x="8978068" y="3423563"/>
            <a:ext cx="45719" cy="719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9"/>
          <p:cNvSpPr/>
          <p:nvPr/>
        </p:nvSpPr>
        <p:spPr>
          <a:xfrm>
            <a:off x="8978068" y="3512463"/>
            <a:ext cx="45719" cy="71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0"/>
          <p:cNvSpPr/>
          <p:nvPr/>
        </p:nvSpPr>
        <p:spPr>
          <a:xfrm>
            <a:off x="8978068" y="3601363"/>
            <a:ext cx="45719" cy="71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1"/>
          <p:cNvSpPr/>
          <p:nvPr/>
        </p:nvSpPr>
        <p:spPr>
          <a:xfrm>
            <a:off x="8978068" y="3690263"/>
            <a:ext cx="45719" cy="71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2"/>
          <p:cNvSpPr/>
          <p:nvPr/>
        </p:nvSpPr>
        <p:spPr>
          <a:xfrm>
            <a:off x="8978068" y="3779163"/>
            <a:ext cx="45719" cy="719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3"/>
          <p:cNvSpPr/>
          <p:nvPr/>
        </p:nvSpPr>
        <p:spPr>
          <a:xfrm>
            <a:off x="8978068" y="3868063"/>
            <a:ext cx="45719" cy="71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4"/>
          <p:cNvSpPr/>
          <p:nvPr/>
        </p:nvSpPr>
        <p:spPr>
          <a:xfrm>
            <a:off x="8978068" y="3956962"/>
            <a:ext cx="45719" cy="636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5"/>
          <p:cNvSpPr/>
          <p:nvPr/>
        </p:nvSpPr>
        <p:spPr>
          <a:xfrm>
            <a:off x="141345" y="3999254"/>
            <a:ext cx="45719" cy="719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6"/>
          <p:cNvSpPr/>
          <p:nvPr/>
        </p:nvSpPr>
        <p:spPr>
          <a:xfrm>
            <a:off x="141345" y="4088154"/>
            <a:ext cx="45719" cy="719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7"/>
          <p:cNvSpPr/>
          <p:nvPr/>
        </p:nvSpPr>
        <p:spPr>
          <a:xfrm>
            <a:off x="141345" y="4177054"/>
            <a:ext cx="45719" cy="719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8"/>
          <p:cNvSpPr/>
          <p:nvPr/>
        </p:nvSpPr>
        <p:spPr>
          <a:xfrm>
            <a:off x="141345" y="4265954"/>
            <a:ext cx="45719" cy="719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69"/>
          <p:cNvSpPr/>
          <p:nvPr/>
        </p:nvSpPr>
        <p:spPr>
          <a:xfrm>
            <a:off x="141345" y="4354854"/>
            <a:ext cx="45719" cy="719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0"/>
          <p:cNvSpPr/>
          <p:nvPr/>
        </p:nvSpPr>
        <p:spPr>
          <a:xfrm>
            <a:off x="141345" y="4443754"/>
            <a:ext cx="45719" cy="719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1"/>
          <p:cNvSpPr/>
          <p:nvPr/>
        </p:nvSpPr>
        <p:spPr>
          <a:xfrm>
            <a:off x="141345" y="4532654"/>
            <a:ext cx="45719" cy="719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2"/>
          <p:cNvSpPr/>
          <p:nvPr/>
        </p:nvSpPr>
        <p:spPr>
          <a:xfrm>
            <a:off x="141345" y="4621554"/>
            <a:ext cx="45719" cy="719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3"/>
          <p:cNvSpPr/>
          <p:nvPr/>
        </p:nvSpPr>
        <p:spPr>
          <a:xfrm>
            <a:off x="141357" y="4710454"/>
            <a:ext cx="45719" cy="719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4"/>
          <p:cNvSpPr/>
          <p:nvPr/>
        </p:nvSpPr>
        <p:spPr>
          <a:xfrm>
            <a:off x="141358" y="4799354"/>
            <a:ext cx="45719" cy="719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5"/>
          <p:cNvSpPr/>
          <p:nvPr/>
        </p:nvSpPr>
        <p:spPr>
          <a:xfrm>
            <a:off x="141358" y="4888254"/>
            <a:ext cx="45719" cy="719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6"/>
          <p:cNvSpPr/>
          <p:nvPr/>
        </p:nvSpPr>
        <p:spPr>
          <a:xfrm>
            <a:off x="141358" y="4977154"/>
            <a:ext cx="45719" cy="71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7"/>
          <p:cNvSpPr/>
          <p:nvPr/>
        </p:nvSpPr>
        <p:spPr>
          <a:xfrm>
            <a:off x="141358" y="5066054"/>
            <a:ext cx="45719" cy="71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8"/>
          <p:cNvSpPr/>
          <p:nvPr/>
        </p:nvSpPr>
        <p:spPr>
          <a:xfrm>
            <a:off x="141358" y="5154954"/>
            <a:ext cx="45719" cy="719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79"/>
          <p:cNvSpPr/>
          <p:nvPr/>
        </p:nvSpPr>
        <p:spPr>
          <a:xfrm>
            <a:off x="141358" y="5243854"/>
            <a:ext cx="45719" cy="71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0"/>
          <p:cNvSpPr/>
          <p:nvPr/>
        </p:nvSpPr>
        <p:spPr>
          <a:xfrm>
            <a:off x="141358" y="5332754"/>
            <a:ext cx="45719" cy="71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1"/>
          <p:cNvSpPr/>
          <p:nvPr/>
        </p:nvSpPr>
        <p:spPr>
          <a:xfrm>
            <a:off x="141358" y="5421654"/>
            <a:ext cx="45719" cy="71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2"/>
          <p:cNvSpPr/>
          <p:nvPr/>
        </p:nvSpPr>
        <p:spPr>
          <a:xfrm>
            <a:off x="141358" y="5510554"/>
            <a:ext cx="45719" cy="719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3"/>
          <p:cNvSpPr/>
          <p:nvPr/>
        </p:nvSpPr>
        <p:spPr>
          <a:xfrm>
            <a:off x="141358" y="5599454"/>
            <a:ext cx="45719" cy="71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4"/>
          <p:cNvSpPr/>
          <p:nvPr/>
        </p:nvSpPr>
        <p:spPr>
          <a:xfrm>
            <a:off x="141358" y="5688353"/>
            <a:ext cx="45719" cy="457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77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46" y="1412776"/>
            <a:ext cx="8229600" cy="511175"/>
          </a:xfrm>
        </p:spPr>
        <p:txBody>
          <a:bodyPr/>
          <a:lstStyle/>
          <a:p>
            <a:r>
              <a:rPr lang="en-US" dirty="0"/>
              <a:t>In the beginning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0146" y="2132856"/>
            <a:ext cx="8229600" cy="4176464"/>
          </a:xfrm>
        </p:spPr>
        <p:txBody>
          <a:bodyPr/>
          <a:lstStyle/>
          <a:p>
            <a:pPr algn="just"/>
            <a:r>
              <a:rPr lang="en-US" dirty="0" err="1"/>
              <a:t>iCredit</a:t>
            </a:r>
            <a:r>
              <a:rPr lang="en-US" dirty="0"/>
              <a:t> Romania opened its doors in 2011 and for the first two years, the investments have succeeded the profit, like it is natural for new businesses with extensive operations.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Between 2014 and 2016, </a:t>
            </a:r>
            <a:r>
              <a:rPr lang="en-US" dirty="0" err="1"/>
              <a:t>iCredit</a:t>
            </a:r>
            <a:r>
              <a:rPr lang="en-US" dirty="0"/>
              <a:t> entered a developing period in which it has registered a 6.7 mil. euro profit.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Year over year, </a:t>
            </a:r>
            <a:r>
              <a:rPr lang="en-US" dirty="0" err="1"/>
              <a:t>iCredit</a:t>
            </a:r>
            <a:r>
              <a:rPr lang="en-US" dirty="0"/>
              <a:t> has grown significantly and tends to expand continuously, stably and sustainably.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52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836712"/>
            <a:ext cx="8229600" cy="864096"/>
          </a:xfrm>
        </p:spPr>
        <p:txBody>
          <a:bodyPr/>
          <a:lstStyle/>
          <a:p>
            <a:pPr algn="ctr"/>
            <a:r>
              <a:rPr lang="en-US" sz="3600" dirty="0"/>
              <a:t>2019 in figures</a:t>
            </a:r>
            <a:r>
              <a:rPr lang="bg-BG" sz="3600" dirty="0"/>
              <a:t> 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73AEE7-6433-461F-8891-5E492362B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002827"/>
              </p:ext>
            </p:extLst>
          </p:nvPr>
        </p:nvGraphicFramePr>
        <p:xfrm>
          <a:off x="199345" y="2681287"/>
          <a:ext cx="8433693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1391" y="2420888"/>
            <a:ext cx="82296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en-US" sz="2400" b="1" kern="1200">
                <a:solidFill>
                  <a:srgbClr val="5F666C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en-US" sz="16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en-US" sz="16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bg-BG" sz="16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In 2019, </a:t>
            </a:r>
            <a:r>
              <a:rPr lang="en-US" dirty="0" err="1"/>
              <a:t>iCredit</a:t>
            </a:r>
            <a:r>
              <a:rPr lang="en-US" dirty="0"/>
              <a:t> Romania had a total gross profit of 3.27 mil. Euro.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EB1FDD-FC01-4EF3-A1AC-542818A381E6}"/>
              </a:ext>
            </a:extLst>
          </p:cNvPr>
          <p:cNvSpPr txBox="1">
            <a:spLocks/>
          </p:cNvSpPr>
          <p:nvPr/>
        </p:nvSpPr>
        <p:spPr bwMode="auto">
          <a:xfrm>
            <a:off x="-1548680" y="1758999"/>
            <a:ext cx="8229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0000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en-US" dirty="0"/>
              <a:t>Profit (before tax profit)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0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75130"/>
            <a:ext cx="8229600" cy="511175"/>
          </a:xfrm>
        </p:spPr>
        <p:txBody>
          <a:bodyPr/>
          <a:lstStyle/>
          <a:p>
            <a:r>
              <a:rPr lang="en-US" dirty="0"/>
              <a:t>Income from Revenue in 2019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EADA627-A603-42EF-9305-75D348076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86159"/>
              </p:ext>
            </p:extLst>
          </p:nvPr>
        </p:nvGraphicFramePr>
        <p:xfrm>
          <a:off x="251520" y="2852936"/>
          <a:ext cx="8424936" cy="389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1386" y="2132857"/>
            <a:ext cx="842493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en-US" sz="2400" b="1" kern="1200">
                <a:solidFill>
                  <a:srgbClr val="5F666C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en-US" sz="16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en-US" sz="16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bg-BG" sz="16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The income from revenue has been increasing in the second half of 2019, with an average of </a:t>
            </a:r>
            <a:r>
              <a:rPr lang="en-GB" dirty="0"/>
              <a:t>8 858 855 RON/month.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4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8229600" cy="511175"/>
          </a:xfrm>
        </p:spPr>
        <p:txBody>
          <a:bodyPr/>
          <a:lstStyle/>
          <a:p>
            <a:r>
              <a:rPr lang="en-US" dirty="0"/>
              <a:t>2019 Romanian NFIs Top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961503"/>
              </p:ext>
            </p:extLst>
          </p:nvPr>
        </p:nvGraphicFramePr>
        <p:xfrm>
          <a:off x="45209" y="2060848"/>
          <a:ext cx="912114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5" y="26369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30%</a:t>
            </a:r>
            <a:endParaRPr lang="en-GB" sz="12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176464"/>
          </a:xfrm>
        </p:spPr>
        <p:txBody>
          <a:bodyPr/>
          <a:lstStyle/>
          <a:p>
            <a:pPr algn="just"/>
            <a:r>
              <a:rPr lang="en-US" sz="1900" dirty="0"/>
              <a:t>In 2019, </a:t>
            </a:r>
            <a:r>
              <a:rPr lang="en-US" sz="1900" dirty="0" err="1"/>
              <a:t>iCredit</a:t>
            </a:r>
            <a:r>
              <a:rPr lang="en-US" sz="1900" dirty="0"/>
              <a:t> Romania ranked as number 4 on the NFIs Romanian market, according to income and market share. </a:t>
            </a:r>
          </a:p>
          <a:p>
            <a:pPr algn="just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63110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F0DC-4C0E-44AC-913D-2C6E29DC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Legislative changes and our reply 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A359-7E87-4990-B650-12B829073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year 2019 started for </a:t>
            </a:r>
            <a:r>
              <a:rPr lang="en-US" dirty="0" err="1"/>
              <a:t>iCredit</a:t>
            </a:r>
            <a:r>
              <a:rPr lang="en-US" dirty="0"/>
              <a:t> with a sudden legislative change imposing tighter credit rules to reduce general indebtedness rate, thus </a:t>
            </a:r>
            <a:r>
              <a:rPr lang="en-US" u="sng" dirty="0"/>
              <a:t>limiting indebtedness-to-income rates for all individuals to 40% for RON loans. </a:t>
            </a:r>
          </a:p>
          <a:p>
            <a:pPr algn="just"/>
            <a:endParaRPr lang="en-US" u="sng" dirty="0"/>
          </a:p>
          <a:p>
            <a:pPr algn="just"/>
            <a:r>
              <a:rPr lang="en-US" dirty="0"/>
              <a:t>In this environment, </a:t>
            </a:r>
            <a:r>
              <a:rPr lang="en-US" dirty="0" err="1"/>
              <a:t>iCredit</a:t>
            </a:r>
            <a:r>
              <a:rPr lang="en-US" dirty="0"/>
              <a:t> has launched in 2019 the </a:t>
            </a:r>
            <a:r>
              <a:rPr lang="en-US" dirty="0" err="1"/>
              <a:t>iBusiness</a:t>
            </a:r>
            <a:r>
              <a:rPr lang="en-US" dirty="0"/>
              <a:t> product, a project strategically built to target PFAs (Physical Authorized Person) to serve clients which are not affected by the 40% indebtedness rate.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9216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29600" cy="511175"/>
          </a:xfrm>
        </p:spPr>
        <p:txBody>
          <a:bodyPr/>
          <a:lstStyle/>
          <a:p>
            <a:r>
              <a:rPr lang="en-US" dirty="0"/>
              <a:t>2020 for </a:t>
            </a:r>
            <a:r>
              <a:rPr lang="en-US" dirty="0" err="1"/>
              <a:t>iCredit</a:t>
            </a:r>
            <a:r>
              <a:rPr lang="en-US" dirty="0"/>
              <a:t> at a glance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2292" y="5351642"/>
            <a:ext cx="1297766" cy="1273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8306" y="5610245"/>
            <a:ext cx="192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National coverage in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105 offices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240" t="5664" r="39875" b="2253"/>
          <a:stretch/>
        </p:blipFill>
        <p:spPr>
          <a:xfrm>
            <a:off x="4495147" y="2061870"/>
            <a:ext cx="288032" cy="4476218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9" y="4228604"/>
            <a:ext cx="1514033" cy="94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15740" y="4330707"/>
            <a:ext cx="299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Strong team of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+1350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4765" y="4851599"/>
            <a:ext cx="2202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employees</a:t>
            </a:r>
            <a:r>
              <a:rPr lang="en-US" sz="2000" b="1" dirty="0"/>
              <a:t> </a:t>
            </a:r>
            <a:r>
              <a:rPr lang="en-US" sz="1400" b="1" dirty="0"/>
              <a:t>and</a:t>
            </a:r>
            <a:r>
              <a:rPr lang="en-US" sz="2000" b="1" dirty="0"/>
              <a:t> </a:t>
            </a:r>
            <a:r>
              <a:rPr lang="en-US" sz="1400" b="1" dirty="0"/>
              <a:t>associates</a:t>
            </a:r>
            <a:r>
              <a:rPr lang="en-US" sz="2000" b="1" dirty="0"/>
              <a:t> </a:t>
            </a:r>
            <a:endParaRPr lang="en-GB" sz="2000" b="1" dirty="0"/>
          </a:p>
        </p:txBody>
      </p:sp>
      <p:sp>
        <p:nvSpPr>
          <p:cNvPr id="12" name="Oval 11"/>
          <p:cNvSpPr/>
          <p:nvPr/>
        </p:nvSpPr>
        <p:spPr>
          <a:xfrm>
            <a:off x="1046419" y="4052820"/>
            <a:ext cx="1339052" cy="1296144"/>
          </a:xfrm>
          <a:prstGeom prst="ellipse">
            <a:avLst/>
          </a:prstGeom>
          <a:noFill/>
          <a:ln>
            <a:solidFill>
              <a:srgbClr val="B4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3" y="2082582"/>
            <a:ext cx="1141784" cy="114178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24349" y="1986822"/>
            <a:ext cx="1339052" cy="1296144"/>
          </a:xfrm>
          <a:prstGeom prst="ellipse">
            <a:avLst/>
          </a:prstGeom>
          <a:noFill/>
          <a:ln>
            <a:solidFill>
              <a:srgbClr val="B4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267045" y="2278819"/>
            <a:ext cx="2310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33744 loans sold</a:t>
            </a:r>
          </a:p>
          <a:p>
            <a:pPr algn="ctr"/>
            <a:r>
              <a:rPr lang="en-US" sz="1600" b="1" dirty="0"/>
              <a:t>Between Jan –Jul 2020</a:t>
            </a:r>
            <a:endParaRPr lang="en-GB" sz="16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17" y="3195243"/>
            <a:ext cx="1436362" cy="9437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3867" y="3224366"/>
            <a:ext cx="2996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loan repayment method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Online – using debit/credit cards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35405" y="2986705"/>
            <a:ext cx="1454178" cy="1360702"/>
          </a:xfrm>
          <a:prstGeom prst="ellipse">
            <a:avLst/>
          </a:prstGeom>
          <a:noFill/>
          <a:ln>
            <a:solidFill>
              <a:srgbClr val="B4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6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016" y="1440155"/>
            <a:ext cx="8229600" cy="511175"/>
          </a:xfrm>
        </p:spPr>
        <p:txBody>
          <a:bodyPr/>
          <a:lstStyle/>
          <a:p>
            <a:r>
              <a:rPr lang="en-US" dirty="0"/>
              <a:t>COVID-19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611" y="2096904"/>
            <a:ext cx="8229600" cy="4176464"/>
          </a:xfrm>
        </p:spPr>
        <p:txBody>
          <a:bodyPr/>
          <a:lstStyle/>
          <a:p>
            <a:r>
              <a:rPr lang="en-US" dirty="0"/>
              <a:t>Measures to protect the clients and employees and prevent the spreading of COVID-19 were swiftly implemented in March 2020.</a:t>
            </a:r>
          </a:p>
          <a:p>
            <a:endParaRPr lang="en-US" dirty="0"/>
          </a:p>
          <a:p>
            <a:r>
              <a:rPr lang="en-US" dirty="0"/>
              <a:t>NEW Instalment payment method implemented in April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75" y="4161482"/>
            <a:ext cx="1336759" cy="87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185136"/>
            <a:ext cx="5997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ONLINE PAYMENT USING DEBIT/CREDIT CARD</a:t>
            </a:r>
          </a:p>
          <a:p>
            <a:r>
              <a:rPr lang="en-US" sz="2400" b="1" dirty="0">
                <a:solidFill>
                  <a:srgbClr val="5F666C"/>
                </a:solidFill>
                <a:latin typeface="+mj-lt"/>
                <a:ea typeface="Verdana" pitchFamily="34" charset="0"/>
                <a:cs typeface="Verdana" pitchFamily="34" charset="0"/>
              </a:rPr>
              <a:t>on www.icredit.ro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" b="8000"/>
          <a:stretch/>
        </p:blipFill>
        <p:spPr>
          <a:xfrm>
            <a:off x="972935" y="5174179"/>
            <a:ext cx="1224136" cy="1286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5344491"/>
            <a:ext cx="196938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+7750</a:t>
            </a:r>
          </a:p>
          <a:p>
            <a:pPr algn="ctr"/>
            <a:r>
              <a:rPr lang="en-US" sz="1600" b="1" dirty="0"/>
              <a:t>Online Payments</a:t>
            </a:r>
          </a:p>
          <a:p>
            <a:pPr algn="ctr"/>
            <a:r>
              <a:rPr lang="en-US" sz="1400" b="1" dirty="0"/>
              <a:t>Between Apr  – Jul 2020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4700816" y="5136506"/>
            <a:ext cx="1248074" cy="1336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1067" y="5329102"/>
            <a:ext cx="2752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+1.9 MIL. RON</a:t>
            </a:r>
          </a:p>
          <a:p>
            <a:pPr algn="ctr"/>
            <a:r>
              <a:rPr lang="en-US" sz="1600" b="1" dirty="0"/>
              <a:t>Collected through online payments since launch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68204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68411</TotalTime>
  <Words>737</Words>
  <Application>Microsoft Office PowerPoint</Application>
  <PresentationFormat>On-screen Show (4:3)</PresentationFormat>
  <Paragraphs>89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Myriad Pro</vt:lpstr>
      <vt:lpstr>Wingdings</vt:lpstr>
      <vt:lpstr>Calibri</vt:lpstr>
      <vt:lpstr>Arial</vt:lpstr>
      <vt:lpstr>Verdana</vt:lpstr>
      <vt:lpstr>1_Office Theme</vt:lpstr>
      <vt:lpstr>iCredit Romania Performance  2019/2020</vt:lpstr>
      <vt:lpstr>Company Profile</vt:lpstr>
      <vt:lpstr>In the beginning </vt:lpstr>
      <vt:lpstr>2019 in figures </vt:lpstr>
      <vt:lpstr>Income from Revenue in 2019</vt:lpstr>
      <vt:lpstr>2019 Romanian NFIs Top</vt:lpstr>
      <vt:lpstr>Legislative changes and our reply </vt:lpstr>
      <vt:lpstr>2020 for iCredit at a glance</vt:lpstr>
      <vt:lpstr>COVID-19 measures</vt:lpstr>
      <vt:lpstr>Credit Delays</vt:lpstr>
      <vt:lpstr>Value of Principals Sold</vt:lpstr>
      <vt:lpstr>Cash flow at the end of period / monthly 2020</vt:lpstr>
      <vt:lpstr>Income from Revenue in 2020</vt:lpstr>
      <vt:lpstr>Monthly OPEX in 2020</vt:lpstr>
      <vt:lpstr>Monthly Impairments 2020</vt:lpstr>
      <vt:lpstr>Profit (before tax profit) 2020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 DHR Emil Bobev</dc:creator>
  <cp:lastModifiedBy>Elena Chinovska</cp:lastModifiedBy>
  <cp:revision>641</cp:revision>
  <cp:lastPrinted>2017-07-20T11:19:03Z</cp:lastPrinted>
  <dcterms:created xsi:type="dcterms:W3CDTF">2014-04-09T06:40:45Z</dcterms:created>
  <dcterms:modified xsi:type="dcterms:W3CDTF">2020-09-09T07:26:08Z</dcterms:modified>
</cp:coreProperties>
</file>