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7" r:id="rId2"/>
    <p:sldId id="261" r:id="rId3"/>
    <p:sldId id="260" r:id="rId4"/>
    <p:sldId id="264" r:id="rId5"/>
    <p:sldId id="270" r:id="rId6"/>
    <p:sldId id="271" r:id="rId7"/>
    <p:sldId id="263" r:id="rId8"/>
    <p:sldId id="269" r:id="rId9"/>
    <p:sldId id="265" r:id="rId10"/>
    <p:sldId id="272" r:id="rId11"/>
    <p:sldId id="273"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snapToObjects="1">
      <p:cViewPr varScale="1">
        <p:scale>
          <a:sx n="84" d="100"/>
          <a:sy n="84" d="100"/>
        </p:scale>
        <p:origin x="-624"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C:\Users\svetlana.kiselerska\AppData\Local\Microsoft\Windows\Temporary%20Internet%20Files\Content.Outlook\PZCL9NB2\&#1075;&#1088;&#1072;&#1092;&#1080;&#1082;&#1072;.xlsx" TargetMode="Externa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file:///C:\Users\svetlana.kiselerska\AppData\Local\Microsoft\Windows\Temporary%20Internet%20Files\Content.Outlook\PZCL9NB2\&#1075;&#1088;&#1072;&#1092;&#1080;&#1082;&#107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bg-BG"/>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6111111111111108E-2"/>
          <c:y val="0.17171296296296298"/>
          <c:w val="0.93888888888888888"/>
          <c:h val="0.61498432487605714"/>
        </c:manualLayout>
      </c:layout>
      <c:lineChart>
        <c:grouping val="standard"/>
        <c:varyColors val="0"/>
        <c:ser>
          <c:idx val="1"/>
          <c:order val="0"/>
          <c:spPr>
            <a:ln w="22225" cap="rnd">
              <a:solidFill>
                <a:schemeClr val="accent2"/>
              </a:solidFill>
              <a:round/>
            </a:ln>
            <a:effectLst/>
          </c:spPr>
          <c:marker>
            <c:symbol val="square"/>
            <c:size val="6"/>
            <c:spPr>
              <a:solidFill>
                <a:schemeClr val="accent2"/>
              </a:solidFill>
              <a:ln w="9525">
                <a:solidFill>
                  <a:schemeClr val="accent2"/>
                </a:solidFill>
                <a:round/>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bg-BG"/>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Sheet1!$D$6:$D$8</c:f>
              <c:numCache>
                <c:formatCode>General</c:formatCode>
                <c:ptCount val="3"/>
                <c:pt idx="0">
                  <c:v>2016</c:v>
                </c:pt>
                <c:pt idx="1">
                  <c:v>2017</c:v>
                </c:pt>
                <c:pt idx="2">
                  <c:v>2018</c:v>
                </c:pt>
              </c:numCache>
            </c:numRef>
          </c:cat>
          <c:val>
            <c:numRef>
              <c:f>Sheet1!$E$6:$E$8</c:f>
              <c:numCache>
                <c:formatCode>#,##0</c:formatCode>
                <c:ptCount val="3"/>
                <c:pt idx="0">
                  <c:v>4174</c:v>
                </c:pt>
                <c:pt idx="1">
                  <c:v>5650</c:v>
                </c:pt>
                <c:pt idx="2">
                  <c:v>8122</c:v>
                </c:pt>
              </c:numCache>
            </c:numRef>
          </c:val>
          <c:smooth val="0"/>
          <c:extLst xmlns:c16r2="http://schemas.microsoft.com/office/drawing/2015/06/chart">
            <c:ext xmlns:c16="http://schemas.microsoft.com/office/drawing/2014/chart" uri="{C3380CC4-5D6E-409C-BE32-E72D297353CC}">
              <c16:uniqueId val="{00000000-C4DE-42A1-8F71-03D053D132C6}"/>
            </c:ext>
          </c:extLst>
        </c:ser>
        <c:dLbls>
          <c:dLblPos val="ctr"/>
          <c:showLegendKey val="0"/>
          <c:showVal val="1"/>
          <c:showCatName val="0"/>
          <c:showSerName val="0"/>
          <c:showPercent val="0"/>
          <c:showBubbleSize val="0"/>
        </c:dLbls>
        <c:marker val="1"/>
        <c:smooth val="0"/>
        <c:axId val="90032000"/>
        <c:axId val="93033216"/>
        <c:extLst xmlns:c16r2="http://schemas.microsoft.com/office/drawing/2015/06/chart">
          <c:ext xmlns:c15="http://schemas.microsoft.com/office/drawing/2012/chart" uri="{02D57815-91ED-43cb-92C2-25804820EDAC}">
            <c15:filteredLineSeries>
              <c15:ser>
                <c:idx val="0"/>
                <c:order val="1"/>
                <c:tx>
                  <c:v>+Sheet1!$D$6</c:v>
                </c:tx>
                <c:spPr>
                  <a:ln w="2222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bg-BG"/>
                    </a:p>
                  </c:txPr>
                  <c:dLblPos val="ctr"/>
                  <c:showLegendKey val="0"/>
                  <c:showVal val="1"/>
                  <c:showCatName val="0"/>
                  <c:showSerName val="0"/>
                  <c:showPercent val="0"/>
                  <c:showBubbleSize val="0"/>
                  <c:showLeaderLines val="0"/>
                  <c:extLst>
                    <c:ext uri="{CE6537A1-D6FC-4f65-9D91-7224C49458BB}">
                      <c15:showLeaderLines val="1"/>
                      <c15:leaderLines>
                        <c:spPr>
                          <a:ln w="9525">
                            <a:solidFill>
                              <a:schemeClr val="tx1">
                                <a:lumMod val="35000"/>
                                <a:lumOff val="65000"/>
                              </a:schemeClr>
                            </a:solidFill>
                          </a:ln>
                          <a:effectLst/>
                        </c:spPr>
                      </c15:leaderLines>
                    </c:ext>
                  </c:extLst>
                </c:dLbls>
                <c:cat>
                  <c:numRef>
                    <c:extLst>
                      <c:ext uri="{02D57815-91ED-43cb-92C2-25804820EDAC}">
                        <c15:formulaRef>
                          <c15:sqref>Sheet1!$D$6:$D$8</c15:sqref>
                        </c15:formulaRef>
                      </c:ext>
                    </c:extLst>
                    <c:numCache>
                      <c:formatCode>General</c:formatCode>
                      <c:ptCount val="3"/>
                      <c:pt idx="0">
                        <c:v>2016</c:v>
                      </c:pt>
                      <c:pt idx="1">
                        <c:v>2017</c:v>
                      </c:pt>
                      <c:pt idx="2">
                        <c:v>2018</c:v>
                      </c:pt>
                    </c:numCache>
                  </c:numRef>
                </c:cat>
                <c:val>
                  <c:numRef>
                    <c:extLst>
                      <c:ext uri="{02D57815-91ED-43cb-92C2-25804820EDAC}">
                        <c15:formulaRef>
                          <c15:sqref>Sheet1!$E$6</c15:sqref>
                        </c15:formulaRef>
                      </c:ext>
                    </c:extLst>
                    <c:numCache>
                      <c:formatCode>#,##0</c:formatCode>
                      <c:ptCount val="1"/>
                      <c:pt idx="0">
                        <c:v>4174</c:v>
                      </c:pt>
                    </c:numCache>
                  </c:numRef>
                </c:val>
                <c:smooth val="0"/>
                <c:extLst>
                  <c:ext xmlns:c16="http://schemas.microsoft.com/office/drawing/2014/chart" uri="{C3380CC4-5D6E-409C-BE32-E72D297353CC}">
                    <c16:uniqueId val="{00000001-C4DE-42A1-8F71-03D053D132C6}"/>
                  </c:ext>
                </c:extLst>
              </c15:ser>
            </c15:filteredLineSeries>
          </c:ext>
        </c:extLst>
      </c:lineChart>
      <c:catAx>
        <c:axId val="9003200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bg-BG"/>
          </a:p>
        </c:txPr>
        <c:crossAx val="93033216"/>
        <c:crosses val="autoZero"/>
        <c:auto val="1"/>
        <c:lblAlgn val="ctr"/>
        <c:lblOffset val="100"/>
        <c:noMultiLvlLbl val="0"/>
      </c:catAx>
      <c:valAx>
        <c:axId val="93033216"/>
        <c:scaling>
          <c:orientation val="minMax"/>
        </c:scaling>
        <c:delete val="0"/>
        <c:axPos val="l"/>
        <c:numFmt formatCode="#,##0"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bg-BG"/>
          </a:p>
        </c:txPr>
        <c:crossAx val="900320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bg-BG"/>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bg-BG"/>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spPr>
            <a:ln w="28575" cap="rnd">
              <a:solidFill>
                <a:schemeClr val="accent2"/>
              </a:solidFill>
              <a:round/>
            </a:ln>
            <a:effectLst/>
          </c:spPr>
          <c:marker>
            <c:symbol val="none"/>
          </c:marker>
          <c:dLbls>
            <c:dLbl>
              <c:idx val="0"/>
              <c:layout>
                <c:manualLayout>
                  <c:x val="-5.555555555555558E-2"/>
                  <c:y val="-4.1666666666666755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D6B7-4E4F-9551-9CCD45937937}"/>
                </c:ext>
              </c:extLst>
            </c:dLbl>
            <c:dLbl>
              <c:idx val="1"/>
              <c:layout>
                <c:manualLayout>
                  <c:x val="-0.10277777777777777"/>
                  <c:y val="-6.0185185185185182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D6B7-4E4F-9551-9CCD45937937}"/>
                </c:ext>
              </c:extLst>
            </c:dLbl>
            <c:dLbl>
              <c:idx val="2"/>
              <c:layout>
                <c:manualLayout>
                  <c:x val="-3.3333333333333333E-2"/>
                  <c:y val="-5.0925925925925923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D6B7-4E4F-9551-9CCD4593793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bg-BG"/>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Sheet1!$N$6:$N$8</c:f>
              <c:numCache>
                <c:formatCode>General</c:formatCode>
                <c:ptCount val="3"/>
                <c:pt idx="0">
                  <c:v>2016</c:v>
                </c:pt>
                <c:pt idx="1">
                  <c:v>2017</c:v>
                </c:pt>
                <c:pt idx="2">
                  <c:v>2018</c:v>
                </c:pt>
              </c:numCache>
            </c:numRef>
          </c:cat>
          <c:val>
            <c:numRef>
              <c:f>Sheet1!$O$6:$O$8</c:f>
              <c:numCache>
                <c:formatCode>_-* #\ ##0\ _л_в_._-;\-* #\ ##0\ _л_в_._-;_-* "-"??\ _л_в_._-;_-@_-</c:formatCode>
                <c:ptCount val="3"/>
                <c:pt idx="0">
                  <c:v>7946</c:v>
                </c:pt>
                <c:pt idx="1">
                  <c:v>11106</c:v>
                </c:pt>
                <c:pt idx="2">
                  <c:v>16137</c:v>
                </c:pt>
              </c:numCache>
            </c:numRef>
          </c:val>
          <c:smooth val="0"/>
          <c:extLst xmlns:c16r2="http://schemas.microsoft.com/office/drawing/2015/06/chart">
            <c:ext xmlns:c16="http://schemas.microsoft.com/office/drawing/2014/chart" uri="{C3380CC4-5D6E-409C-BE32-E72D297353CC}">
              <c16:uniqueId val="{00000003-D6B7-4E4F-9551-9CCD45937937}"/>
            </c:ext>
          </c:extLst>
        </c:ser>
        <c:dLbls>
          <c:showLegendKey val="0"/>
          <c:showVal val="0"/>
          <c:showCatName val="0"/>
          <c:showSerName val="0"/>
          <c:showPercent val="0"/>
          <c:showBubbleSize val="0"/>
        </c:dLbls>
        <c:marker val="1"/>
        <c:smooth val="0"/>
        <c:axId val="93149056"/>
        <c:axId val="93150592"/>
      </c:lineChart>
      <c:catAx>
        <c:axId val="931490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bg-BG"/>
          </a:p>
        </c:txPr>
        <c:crossAx val="93150592"/>
        <c:crosses val="autoZero"/>
        <c:auto val="1"/>
        <c:lblAlgn val="ctr"/>
        <c:lblOffset val="100"/>
        <c:noMultiLvlLbl val="0"/>
      </c:catAx>
      <c:valAx>
        <c:axId val="93150592"/>
        <c:scaling>
          <c:orientation val="minMax"/>
        </c:scaling>
        <c:delete val="1"/>
        <c:axPos val="l"/>
        <c:numFmt formatCode="_-* #\ ##0\ _л_в_._-;\-* #\ ##0\ _л_в_._-;_-* &quot;-&quot;??\ _л_в_._-;_-@_-" sourceLinked="1"/>
        <c:majorTickMark val="none"/>
        <c:minorTickMark val="none"/>
        <c:tickLblPos val="nextTo"/>
        <c:crossAx val="931490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bg-BG"/>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CE610B-1F89-B74B-AD4A-54717B6CD0C6}" type="datetimeFigureOut">
              <a:rPr lang="en-US" smtClean="0"/>
              <a:t>8/8/2019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7BA3E2-1D07-6341-B902-D0C0425255DE}" type="slidenum">
              <a:rPr lang="en-US" smtClean="0"/>
              <a:t>‹#›</a:t>
            </a:fld>
            <a:endParaRPr lang="en-US"/>
          </a:p>
        </p:txBody>
      </p:sp>
    </p:spTree>
    <p:extLst>
      <p:ext uri="{BB962C8B-B14F-4D97-AF65-F5344CB8AC3E}">
        <p14:creationId xmlns:p14="http://schemas.microsoft.com/office/powerpoint/2010/main" val="12179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A47BA3E2-1D07-6341-B902-D0C0425255DE}" type="slidenum">
              <a:rPr lang="en-US" smtClean="0"/>
              <a:t>4</a:t>
            </a:fld>
            <a:endParaRPr lang="en-US"/>
          </a:p>
        </p:txBody>
      </p:sp>
    </p:spTree>
    <p:extLst>
      <p:ext uri="{BB962C8B-B14F-4D97-AF65-F5344CB8AC3E}">
        <p14:creationId xmlns:p14="http://schemas.microsoft.com/office/powerpoint/2010/main" val="35757531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A47BA3E2-1D07-6341-B902-D0C0425255DE}" type="slidenum">
              <a:rPr lang="en-US" smtClean="0"/>
              <a:t>9</a:t>
            </a:fld>
            <a:endParaRPr lang="en-US"/>
          </a:p>
        </p:txBody>
      </p:sp>
    </p:spTree>
    <p:extLst>
      <p:ext uri="{BB962C8B-B14F-4D97-AF65-F5344CB8AC3E}">
        <p14:creationId xmlns:p14="http://schemas.microsoft.com/office/powerpoint/2010/main" val="2310786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A47BA3E2-1D07-6341-B902-D0C0425255DE}" type="slidenum">
              <a:rPr lang="en-US" smtClean="0"/>
              <a:t>12</a:t>
            </a:fld>
            <a:endParaRPr lang="en-US"/>
          </a:p>
        </p:txBody>
      </p:sp>
    </p:spTree>
    <p:extLst>
      <p:ext uri="{BB962C8B-B14F-4D97-AF65-F5344CB8AC3E}">
        <p14:creationId xmlns:p14="http://schemas.microsoft.com/office/powerpoint/2010/main" val="30364854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2" cy="6858001"/>
          </a:xfrm>
          <a:prstGeom prst="rect">
            <a:avLst/>
          </a:prstGeom>
        </p:spPr>
      </p:pic>
      <p:sp>
        <p:nvSpPr>
          <p:cNvPr id="2" name="Title 1"/>
          <p:cNvSpPr>
            <a:spLocks noGrp="1"/>
          </p:cNvSpPr>
          <p:nvPr>
            <p:ph type="ctrTitle"/>
          </p:nvPr>
        </p:nvSpPr>
        <p:spPr>
          <a:xfrm>
            <a:off x="1524000" y="1122363"/>
            <a:ext cx="9144000" cy="2387600"/>
          </a:xfrm>
        </p:spPr>
        <p:txBody>
          <a:bodyPr anchor="b">
            <a:normAutofit/>
          </a:bodyPr>
          <a:lstStyle>
            <a:lvl1pPr algn="ctr">
              <a:defRPr sz="40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601446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16975" y="1096645"/>
            <a:ext cx="6999514" cy="1325563"/>
          </a:xfrm>
        </p:spPr>
        <p:txBody>
          <a:bodyPr>
            <a:normAutofit/>
          </a:bodyPr>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1916975" y="2707367"/>
            <a:ext cx="6999513" cy="330807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3110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267097"/>
            <a:ext cx="10515600" cy="924469"/>
          </a:xfrm>
        </p:spPr>
        <p:txBody>
          <a:bodyPr anchor="b">
            <a:normAutofit/>
          </a:bodyPr>
          <a:lstStyle>
            <a:lvl1pPr algn="ctr">
              <a:defRPr sz="3600"/>
            </a:lvl1pPr>
          </a:lstStyle>
          <a:p>
            <a:r>
              <a:rPr lang="en-US"/>
              <a:t>Click to edit Master title style</a:t>
            </a:r>
            <a:endParaRPr lang="en-US" dirty="0"/>
          </a:p>
        </p:txBody>
      </p:sp>
    </p:spTree>
    <p:extLst>
      <p:ext uri="{BB962C8B-B14F-4D97-AF65-F5344CB8AC3E}">
        <p14:creationId xmlns:p14="http://schemas.microsoft.com/office/powerpoint/2010/main" val="1106784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3102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5422" y="355600"/>
            <a:ext cx="7778931"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7605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402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9040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83080" y="987425"/>
            <a:ext cx="2988945" cy="1069974"/>
          </a:xfrm>
        </p:spPr>
        <p:txBody>
          <a:bodyPr anchor="b">
            <a:normAutofit/>
          </a:bodyPr>
          <a:lstStyle>
            <a:lvl1pPr algn="l">
              <a:defRPr sz="2800"/>
            </a:lvl1pPr>
          </a:lstStyle>
          <a:p>
            <a:r>
              <a:rPr lang="en-US"/>
              <a:t>Click to edit Master title style</a:t>
            </a:r>
            <a:endParaRPr lang="en-US" dirty="0"/>
          </a:p>
        </p:txBody>
      </p:sp>
      <p:sp>
        <p:nvSpPr>
          <p:cNvPr id="3" name="Content Placeholder 2"/>
          <p:cNvSpPr>
            <a:spLocks noGrp="1"/>
          </p:cNvSpPr>
          <p:nvPr>
            <p:ph idx="1"/>
          </p:nvPr>
        </p:nvSpPr>
        <p:spPr>
          <a:xfrm>
            <a:off x="4954588" y="987425"/>
            <a:ext cx="4235132" cy="4873625"/>
          </a:xfrm>
        </p:spPr>
        <p:txBody>
          <a:bodyPr>
            <a:normAutofit/>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783080" y="2057400"/>
            <a:ext cx="298894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94896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2" cy="6858001"/>
          </a:xfrm>
          <a:prstGeom prst="rect">
            <a:avLst/>
          </a:prstGeom>
        </p:spPr>
      </p:pic>
      <p:sp>
        <p:nvSpPr>
          <p:cNvPr id="2" name="Title 1"/>
          <p:cNvSpPr>
            <a:spLocks noGrp="1"/>
          </p:cNvSpPr>
          <p:nvPr>
            <p:ph type="ctrTitle"/>
          </p:nvPr>
        </p:nvSpPr>
        <p:spPr>
          <a:xfrm>
            <a:off x="1524000" y="1122363"/>
            <a:ext cx="9144000" cy="2387600"/>
          </a:xfrm>
        </p:spPr>
        <p:txBody>
          <a:bodyPr anchor="b">
            <a:normAutofit/>
          </a:bodyPr>
          <a:lstStyle>
            <a:lvl1pPr algn="ctr">
              <a:defRPr sz="40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2596243" y="365125"/>
            <a:ext cx="6999514"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14380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ctr" defTabSz="914400" rtl="0" eaLnBrk="1" latinLnBrk="0" hangingPunct="1">
        <a:lnSpc>
          <a:spcPct val="90000"/>
        </a:lnSpc>
        <a:spcBef>
          <a:spcPct val="0"/>
        </a:spcBef>
        <a:buNone/>
        <a:defRPr sz="4000" kern="1200">
          <a:solidFill>
            <a:schemeClr val="tx1"/>
          </a:solidFill>
          <a:latin typeface="Leksa Sans" charset="0"/>
          <a:ea typeface="Leksa Sans" charset="0"/>
          <a:cs typeface="Leksa Sans" charset="0"/>
        </a:defRPr>
      </a:lvl1pPr>
    </p:titleStyle>
    <p:bodyStyle>
      <a:lvl1pPr marL="228600" indent="-228600" algn="l" defTabSz="914400" rtl="0" eaLnBrk="1" latinLnBrk="0" hangingPunct="1">
        <a:lnSpc>
          <a:spcPct val="90000"/>
        </a:lnSpc>
        <a:spcBef>
          <a:spcPts val="1000"/>
        </a:spcBef>
        <a:buFont typeface="Arial"/>
        <a:buChar char="•"/>
        <a:defRPr sz="1600" kern="1200">
          <a:solidFill>
            <a:schemeClr val="tx1"/>
          </a:solidFill>
          <a:latin typeface="Leksa Sans" charset="0"/>
          <a:ea typeface="Leksa Sans" charset="0"/>
          <a:cs typeface="Leksa Sans" charset="0"/>
        </a:defRPr>
      </a:lvl1pPr>
      <a:lvl2pPr marL="685800" indent="-228600" algn="l" defTabSz="914400" rtl="0" eaLnBrk="1" latinLnBrk="0" hangingPunct="1">
        <a:lnSpc>
          <a:spcPct val="90000"/>
        </a:lnSpc>
        <a:spcBef>
          <a:spcPts val="500"/>
        </a:spcBef>
        <a:buFont typeface="Arial"/>
        <a:buChar char="•"/>
        <a:defRPr sz="1600" kern="1200">
          <a:solidFill>
            <a:schemeClr val="tx1"/>
          </a:solidFill>
          <a:latin typeface="Leksa Sans" charset="0"/>
          <a:ea typeface="Leksa Sans" charset="0"/>
          <a:cs typeface="Leksa Sans" charset="0"/>
        </a:defRPr>
      </a:lvl2pPr>
      <a:lvl3pPr marL="1143000" indent="-228600" algn="l" defTabSz="914400" rtl="0" eaLnBrk="1" latinLnBrk="0" hangingPunct="1">
        <a:lnSpc>
          <a:spcPct val="90000"/>
        </a:lnSpc>
        <a:spcBef>
          <a:spcPts val="500"/>
        </a:spcBef>
        <a:buFont typeface="Arial"/>
        <a:buChar char="•"/>
        <a:defRPr sz="1600" kern="1200">
          <a:solidFill>
            <a:schemeClr val="tx1"/>
          </a:solidFill>
          <a:latin typeface="Leksa Sans" charset="0"/>
          <a:ea typeface="Leksa Sans" charset="0"/>
          <a:cs typeface="Leksa Sans" charset="0"/>
        </a:defRPr>
      </a:lvl3pPr>
      <a:lvl4pPr marL="1600200" indent="-228600" algn="l" defTabSz="914400" rtl="0" eaLnBrk="1" latinLnBrk="0" hangingPunct="1">
        <a:lnSpc>
          <a:spcPct val="90000"/>
        </a:lnSpc>
        <a:spcBef>
          <a:spcPts val="500"/>
        </a:spcBef>
        <a:buFont typeface="Arial"/>
        <a:buChar char="•"/>
        <a:defRPr sz="1600" kern="1200">
          <a:solidFill>
            <a:schemeClr val="tx1"/>
          </a:solidFill>
          <a:latin typeface="Leksa Sans" charset="0"/>
          <a:ea typeface="Leksa Sans" charset="0"/>
          <a:cs typeface="Leksa Sans" charset="0"/>
        </a:defRPr>
      </a:lvl4pPr>
      <a:lvl5pPr marL="2057400" indent="-228600" algn="l" defTabSz="914400" rtl="0" eaLnBrk="1" latinLnBrk="0" hangingPunct="1">
        <a:lnSpc>
          <a:spcPct val="90000"/>
        </a:lnSpc>
        <a:spcBef>
          <a:spcPts val="500"/>
        </a:spcBef>
        <a:buFont typeface="Arial"/>
        <a:buChar char="•"/>
        <a:defRPr sz="1600" kern="1200">
          <a:solidFill>
            <a:schemeClr val="tx1"/>
          </a:solidFill>
          <a:latin typeface="Leksa Sans" charset="0"/>
          <a:ea typeface="Leksa Sans" charset="0"/>
          <a:cs typeface="Leksa Sans"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4818" y="1821851"/>
            <a:ext cx="9144000" cy="2387600"/>
          </a:xfrm>
        </p:spPr>
        <p:txBody>
          <a:bodyPr>
            <a:normAutofit/>
          </a:bodyPr>
          <a:lstStyle/>
          <a:p>
            <a:r>
              <a:rPr lang="en-US" sz="6600" dirty="0"/>
              <a:t>Viva Credit LTD</a:t>
            </a:r>
            <a:r>
              <a:rPr lang="bg-BG" sz="6600" dirty="0"/>
              <a:t/>
            </a:r>
            <a:br>
              <a:rPr lang="bg-BG" sz="6600" dirty="0"/>
            </a:br>
            <a:endParaRPr lang="en-US" sz="6600" dirty="0">
              <a:solidFill>
                <a:schemeClr val="bg1"/>
              </a:solidFill>
              <a:latin typeface="Leksa Sans" panose="020E0602020302020204" pitchFamily="34" charset="-52"/>
              <a:cs typeface="Arial" panose="020B0604020202020204" pitchFamily="34" charset="0"/>
            </a:endParaRPr>
          </a:p>
        </p:txBody>
      </p:sp>
      <p:sp>
        <p:nvSpPr>
          <p:cNvPr id="3" name="TextBox 2"/>
          <p:cNvSpPr txBox="1"/>
          <p:nvPr/>
        </p:nvSpPr>
        <p:spPr>
          <a:xfrm>
            <a:off x="4563896" y="5567445"/>
            <a:ext cx="2261196" cy="369332"/>
          </a:xfrm>
          <a:prstGeom prst="rect">
            <a:avLst/>
          </a:prstGeom>
          <a:noFill/>
        </p:spPr>
        <p:txBody>
          <a:bodyPr wrap="none" rtlCol="0">
            <a:spAutoFit/>
          </a:bodyPr>
          <a:lstStyle/>
          <a:p>
            <a:r>
              <a:rPr lang="en-US" dirty="0">
                <a:solidFill>
                  <a:schemeClr val="bg1"/>
                </a:solidFill>
                <a:latin typeface="Leksa Sans" panose="020E0602020302020204" pitchFamily="34" charset="-52"/>
                <a:cs typeface="Arial" panose="020B0604020202020204" pitchFamily="34" charset="0"/>
              </a:rPr>
              <a:t>office@vivacredit.bg</a:t>
            </a:r>
            <a:endParaRPr lang="bg-BG" dirty="0">
              <a:solidFill>
                <a:schemeClr val="bg1"/>
              </a:solidFill>
              <a:latin typeface="Leksa Sans" panose="020E0602020302020204" pitchFamily="34" charset="-52"/>
              <a:cs typeface="Arial" panose="020B0604020202020204" pitchFamily="34" charset="0"/>
            </a:endParaRPr>
          </a:p>
        </p:txBody>
      </p:sp>
      <p:sp>
        <p:nvSpPr>
          <p:cNvPr id="4" name="TextBox 3"/>
          <p:cNvSpPr txBox="1"/>
          <p:nvPr/>
        </p:nvSpPr>
        <p:spPr>
          <a:xfrm>
            <a:off x="4678799" y="5895833"/>
            <a:ext cx="2031390" cy="369332"/>
          </a:xfrm>
          <a:prstGeom prst="rect">
            <a:avLst/>
          </a:prstGeom>
          <a:noFill/>
        </p:spPr>
        <p:txBody>
          <a:bodyPr wrap="none" rtlCol="0">
            <a:spAutoFit/>
          </a:bodyPr>
          <a:lstStyle/>
          <a:p>
            <a:r>
              <a:rPr lang="en-US" dirty="0">
                <a:solidFill>
                  <a:schemeClr val="bg1"/>
                </a:solidFill>
                <a:latin typeface="Leksa Sans"/>
              </a:rPr>
              <a:t>www.vivacredit.bg</a:t>
            </a:r>
            <a:endParaRPr lang="bg-BG" dirty="0">
              <a:solidFill>
                <a:schemeClr val="bg1"/>
              </a:solidFill>
            </a:endParaRPr>
          </a:p>
        </p:txBody>
      </p:sp>
    </p:spTree>
    <p:extLst>
      <p:ext uri="{BB962C8B-B14F-4D97-AF65-F5344CB8AC3E}">
        <p14:creationId xmlns:p14="http://schemas.microsoft.com/office/powerpoint/2010/main" val="466006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6974" y="433863"/>
            <a:ext cx="6999514" cy="1325563"/>
          </a:xfrm>
        </p:spPr>
        <p:txBody>
          <a:bodyPr>
            <a:normAutofit/>
          </a:bodyPr>
          <a:lstStyle/>
          <a:p>
            <a:r>
              <a:rPr lang="en-US" dirty="0">
                <a:solidFill>
                  <a:srgbClr val="D60000"/>
                </a:solidFill>
              </a:rPr>
              <a:t>The Business Model of Viva Credit </a:t>
            </a:r>
            <a:endParaRPr lang="bg-BG" dirty="0">
              <a:solidFill>
                <a:srgbClr val="D60000"/>
              </a:solidFill>
            </a:endParaRPr>
          </a:p>
        </p:txBody>
      </p:sp>
      <p:sp>
        <p:nvSpPr>
          <p:cNvPr id="3" name="Content Placeholder 2"/>
          <p:cNvSpPr>
            <a:spLocks noGrp="1"/>
          </p:cNvSpPr>
          <p:nvPr>
            <p:ph idx="1"/>
          </p:nvPr>
        </p:nvSpPr>
        <p:spPr>
          <a:xfrm>
            <a:off x="1915872" y="1466229"/>
            <a:ext cx="7950356" cy="1227700"/>
          </a:xfrm>
        </p:spPr>
        <p:txBody>
          <a:bodyPr>
            <a:noAutofit/>
          </a:bodyPr>
          <a:lstStyle/>
          <a:p>
            <a:pPr marL="0" indent="0">
              <a:buNone/>
            </a:pPr>
            <a:r>
              <a:rPr lang="en-US" sz="1800" dirty="0"/>
              <a:t>The business model of Viva Credit is unique compared to other companies in the MFG group. We operate in four directions to get as close as possible to our  customers.</a:t>
            </a:r>
            <a:endParaRPr lang="bg-BG" sz="1800" dirty="0"/>
          </a:p>
        </p:txBody>
      </p:sp>
      <p:grpSp>
        <p:nvGrpSpPr>
          <p:cNvPr id="4" name="Group 2"/>
          <p:cNvGrpSpPr>
            <a:grpSpLocks/>
          </p:cNvGrpSpPr>
          <p:nvPr/>
        </p:nvGrpSpPr>
        <p:grpSpPr bwMode="auto">
          <a:xfrm>
            <a:off x="4545941" y="2428471"/>
            <a:ext cx="1884110" cy="1452894"/>
            <a:chOff x="4897" y="232"/>
            <a:chExt cx="1968" cy="1631"/>
          </a:xfrm>
        </p:grpSpPr>
        <p:sp>
          <p:nvSpPr>
            <p:cNvPr id="5" name="Freeform 3"/>
            <p:cNvSpPr>
              <a:spLocks/>
            </p:cNvSpPr>
            <p:nvPr/>
          </p:nvSpPr>
          <p:spPr bwMode="auto">
            <a:xfrm>
              <a:off x="4917" y="251"/>
              <a:ext cx="1928" cy="1591"/>
            </a:xfrm>
            <a:custGeom>
              <a:avLst/>
              <a:gdLst>
                <a:gd name="T0" fmla="+- 0 5443 4917"/>
                <a:gd name="T1" fmla="*/ T0 w 1928"/>
                <a:gd name="T2" fmla="+- 0 1843 252"/>
                <a:gd name="T3" fmla="*/ 1843 h 1591"/>
                <a:gd name="T4" fmla="+- 0 5430 4917"/>
                <a:gd name="T5" fmla="*/ T4 w 1928"/>
                <a:gd name="T6" fmla="+- 0 1843 252"/>
                <a:gd name="T7" fmla="*/ 1843 h 1591"/>
                <a:gd name="T8" fmla="+- 0 5419 4917"/>
                <a:gd name="T9" fmla="*/ T8 w 1928"/>
                <a:gd name="T10" fmla="+- 0 1836 252"/>
                <a:gd name="T11" fmla="*/ 1836 h 1591"/>
                <a:gd name="T12" fmla="+- 0 5413 4917"/>
                <a:gd name="T13" fmla="*/ T12 w 1928"/>
                <a:gd name="T14" fmla="+- 0 1825 252"/>
                <a:gd name="T15" fmla="*/ 1825 h 1591"/>
                <a:gd name="T16" fmla="+- 0 4924 4917"/>
                <a:gd name="T17" fmla="*/ T16 w 1928"/>
                <a:gd name="T18" fmla="+- 0 979 252"/>
                <a:gd name="T19" fmla="*/ 979 h 1591"/>
                <a:gd name="T20" fmla="+- 0 4917 4917"/>
                <a:gd name="T21" fmla="*/ T20 w 1928"/>
                <a:gd name="T22" fmla="+- 0 968 252"/>
                <a:gd name="T23" fmla="*/ 968 h 1591"/>
                <a:gd name="T24" fmla="+- 0 4917 4917"/>
                <a:gd name="T25" fmla="*/ T24 w 1928"/>
                <a:gd name="T26" fmla="+- 0 955 252"/>
                <a:gd name="T27" fmla="*/ 955 h 1591"/>
                <a:gd name="T28" fmla="+- 0 4924 4917"/>
                <a:gd name="T29" fmla="*/ T28 w 1928"/>
                <a:gd name="T30" fmla="+- 0 944 252"/>
                <a:gd name="T31" fmla="*/ 944 h 1591"/>
                <a:gd name="T32" fmla="+- 0 5048 4917"/>
                <a:gd name="T33" fmla="*/ T32 w 1928"/>
                <a:gd name="T34" fmla="+- 0 729 252"/>
                <a:gd name="T35" fmla="*/ 729 h 1591"/>
                <a:gd name="T36" fmla="+- 0 5049 4917"/>
                <a:gd name="T37" fmla="*/ T36 w 1928"/>
                <a:gd name="T38" fmla="+- 0 726 252"/>
                <a:gd name="T39" fmla="*/ 726 h 1591"/>
                <a:gd name="T40" fmla="+- 0 5050 4917"/>
                <a:gd name="T41" fmla="*/ T40 w 1928"/>
                <a:gd name="T42" fmla="+- 0 723 252"/>
                <a:gd name="T43" fmla="*/ 723 h 1591"/>
                <a:gd name="T44" fmla="+- 0 5052 4917"/>
                <a:gd name="T45" fmla="*/ T44 w 1928"/>
                <a:gd name="T46" fmla="+- 0 720 252"/>
                <a:gd name="T47" fmla="*/ 720 h 1591"/>
                <a:gd name="T48" fmla="+- 0 5312 4917"/>
                <a:gd name="T49" fmla="*/ T48 w 1928"/>
                <a:gd name="T50" fmla="+- 0 270 252"/>
                <a:gd name="T51" fmla="*/ 270 h 1591"/>
                <a:gd name="T52" fmla="+- 0 5319 4917"/>
                <a:gd name="T53" fmla="*/ T52 w 1928"/>
                <a:gd name="T54" fmla="+- 0 258 252"/>
                <a:gd name="T55" fmla="*/ 258 h 1591"/>
                <a:gd name="T56" fmla="+- 0 5330 4917"/>
                <a:gd name="T57" fmla="*/ T56 w 1928"/>
                <a:gd name="T58" fmla="+- 0 252 252"/>
                <a:gd name="T59" fmla="*/ 252 h 1591"/>
                <a:gd name="T60" fmla="+- 0 5343 4917"/>
                <a:gd name="T61" fmla="*/ T60 w 1928"/>
                <a:gd name="T62" fmla="+- 0 252 252"/>
                <a:gd name="T63" fmla="*/ 252 h 1591"/>
                <a:gd name="T64" fmla="+- 0 5349 4917"/>
                <a:gd name="T65" fmla="*/ T64 w 1928"/>
                <a:gd name="T66" fmla="+- 0 252 252"/>
                <a:gd name="T67" fmla="*/ 252 h 1591"/>
                <a:gd name="T68" fmla="+- 0 6828 4917"/>
                <a:gd name="T69" fmla="*/ T68 w 1928"/>
                <a:gd name="T70" fmla="+- 0 1103 252"/>
                <a:gd name="T71" fmla="*/ 1103 h 1591"/>
                <a:gd name="T72" fmla="+- 0 6845 4917"/>
                <a:gd name="T73" fmla="*/ T72 w 1928"/>
                <a:gd name="T74" fmla="+- 0 1138 252"/>
                <a:gd name="T75" fmla="*/ 1138 h 1591"/>
                <a:gd name="T76" fmla="+- 0 6841 4917"/>
                <a:gd name="T77" fmla="*/ T76 w 1928"/>
                <a:gd name="T78" fmla="+- 0 1151 252"/>
                <a:gd name="T79" fmla="*/ 1151 h 1591"/>
                <a:gd name="T80" fmla="+- 0 6713 4917"/>
                <a:gd name="T81" fmla="*/ T80 w 1928"/>
                <a:gd name="T82" fmla="+- 0 1372 252"/>
                <a:gd name="T83" fmla="*/ 1372 h 1591"/>
                <a:gd name="T84" fmla="+- 0 6712 4917"/>
                <a:gd name="T85" fmla="*/ T84 w 1928"/>
                <a:gd name="T86" fmla="+- 0 1374 252"/>
                <a:gd name="T87" fmla="*/ 1374 h 1591"/>
                <a:gd name="T88" fmla="+- 0 6712 4917"/>
                <a:gd name="T89" fmla="*/ T88 w 1928"/>
                <a:gd name="T90" fmla="+- 0 1375 252"/>
                <a:gd name="T91" fmla="*/ 1375 h 1591"/>
                <a:gd name="T92" fmla="+- 0 6711 4917"/>
                <a:gd name="T93" fmla="*/ T92 w 1928"/>
                <a:gd name="T94" fmla="+- 0 1376 252"/>
                <a:gd name="T95" fmla="*/ 1376 h 1591"/>
                <a:gd name="T96" fmla="+- 0 6451 4917"/>
                <a:gd name="T97" fmla="*/ T96 w 1928"/>
                <a:gd name="T98" fmla="+- 0 1825 252"/>
                <a:gd name="T99" fmla="*/ 1825 h 1591"/>
                <a:gd name="T100" fmla="+- 0 6445 4917"/>
                <a:gd name="T101" fmla="*/ T100 w 1928"/>
                <a:gd name="T102" fmla="+- 0 1836 252"/>
                <a:gd name="T103" fmla="*/ 1836 h 1591"/>
                <a:gd name="T104" fmla="+- 0 6433 4917"/>
                <a:gd name="T105" fmla="*/ T104 w 1928"/>
                <a:gd name="T106" fmla="+- 0 1843 252"/>
                <a:gd name="T107" fmla="*/ 1843 h 1591"/>
                <a:gd name="T108" fmla="+- 0 6421 4917"/>
                <a:gd name="T109" fmla="*/ T108 w 1928"/>
                <a:gd name="T110" fmla="+- 0 1843 252"/>
                <a:gd name="T111" fmla="*/ 1843 h 1591"/>
                <a:gd name="T112" fmla="+- 0 5443 4917"/>
                <a:gd name="T113" fmla="*/ T112 w 1928"/>
                <a:gd name="T114" fmla="+- 0 1843 252"/>
                <a:gd name="T115" fmla="*/ 1843 h 1591"/>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Lst>
              <a:rect l="0" t="0" r="r" b="b"/>
              <a:pathLst>
                <a:path w="1928" h="1591">
                  <a:moveTo>
                    <a:pt x="526" y="1591"/>
                  </a:moveTo>
                  <a:lnTo>
                    <a:pt x="513" y="1591"/>
                  </a:lnTo>
                  <a:lnTo>
                    <a:pt x="502" y="1584"/>
                  </a:lnTo>
                  <a:lnTo>
                    <a:pt x="496" y="1573"/>
                  </a:lnTo>
                  <a:lnTo>
                    <a:pt x="7" y="727"/>
                  </a:lnTo>
                  <a:lnTo>
                    <a:pt x="0" y="716"/>
                  </a:lnTo>
                  <a:lnTo>
                    <a:pt x="0" y="703"/>
                  </a:lnTo>
                  <a:lnTo>
                    <a:pt x="7" y="692"/>
                  </a:lnTo>
                  <a:lnTo>
                    <a:pt x="131" y="477"/>
                  </a:lnTo>
                  <a:lnTo>
                    <a:pt x="132" y="474"/>
                  </a:lnTo>
                  <a:lnTo>
                    <a:pt x="133" y="471"/>
                  </a:lnTo>
                  <a:lnTo>
                    <a:pt x="135" y="468"/>
                  </a:lnTo>
                  <a:lnTo>
                    <a:pt x="395" y="18"/>
                  </a:lnTo>
                  <a:lnTo>
                    <a:pt x="402" y="6"/>
                  </a:lnTo>
                  <a:lnTo>
                    <a:pt x="413" y="0"/>
                  </a:lnTo>
                  <a:lnTo>
                    <a:pt x="426" y="0"/>
                  </a:lnTo>
                  <a:lnTo>
                    <a:pt x="432" y="0"/>
                  </a:lnTo>
                  <a:lnTo>
                    <a:pt x="1911" y="851"/>
                  </a:lnTo>
                  <a:lnTo>
                    <a:pt x="1928" y="886"/>
                  </a:lnTo>
                  <a:lnTo>
                    <a:pt x="1924" y="899"/>
                  </a:lnTo>
                  <a:lnTo>
                    <a:pt x="1796" y="1120"/>
                  </a:lnTo>
                  <a:lnTo>
                    <a:pt x="1795" y="1122"/>
                  </a:lnTo>
                  <a:lnTo>
                    <a:pt x="1795" y="1123"/>
                  </a:lnTo>
                  <a:lnTo>
                    <a:pt x="1794" y="1124"/>
                  </a:lnTo>
                  <a:lnTo>
                    <a:pt x="1534" y="1573"/>
                  </a:lnTo>
                  <a:lnTo>
                    <a:pt x="1528" y="1584"/>
                  </a:lnTo>
                  <a:lnTo>
                    <a:pt x="1516" y="1591"/>
                  </a:lnTo>
                  <a:lnTo>
                    <a:pt x="1504" y="1591"/>
                  </a:lnTo>
                  <a:lnTo>
                    <a:pt x="526" y="1591"/>
                  </a:lnTo>
                  <a:close/>
                </a:path>
              </a:pathLst>
            </a:cu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bg-BG"/>
            </a:p>
          </p:txBody>
        </p:sp>
        <p:sp>
          <p:nvSpPr>
            <p:cNvPr id="6" name="AutoShape 4"/>
            <p:cNvSpPr>
              <a:spLocks/>
            </p:cNvSpPr>
            <p:nvPr/>
          </p:nvSpPr>
          <p:spPr bwMode="auto">
            <a:xfrm>
              <a:off x="5449" y="820"/>
              <a:ext cx="853" cy="853"/>
            </a:xfrm>
            <a:custGeom>
              <a:avLst/>
              <a:gdLst>
                <a:gd name="T0" fmla="+- 0 5450 5450"/>
                <a:gd name="T1" fmla="*/ T0 w 853"/>
                <a:gd name="T2" fmla="+- 0 1638 821"/>
                <a:gd name="T3" fmla="*/ 1638 h 853"/>
                <a:gd name="T4" fmla="+- 0 6303 5450"/>
                <a:gd name="T5" fmla="*/ T4 w 853"/>
                <a:gd name="T6" fmla="+- 0 1674 821"/>
                <a:gd name="T7" fmla="*/ 1674 h 853"/>
                <a:gd name="T8" fmla="+- 0 5592 5450"/>
                <a:gd name="T9" fmla="*/ T8 w 853"/>
                <a:gd name="T10" fmla="+- 0 1354 821"/>
                <a:gd name="T11" fmla="*/ 1354 h 853"/>
                <a:gd name="T12" fmla="+- 0 5556 5450"/>
                <a:gd name="T13" fmla="*/ T12 w 853"/>
                <a:gd name="T14" fmla="+- 0 1638 821"/>
                <a:gd name="T15" fmla="*/ 1638 h 853"/>
                <a:gd name="T16" fmla="+- 0 5592 5450"/>
                <a:gd name="T17" fmla="*/ T16 w 853"/>
                <a:gd name="T18" fmla="+- 0 1354 821"/>
                <a:gd name="T19" fmla="*/ 1354 h 853"/>
                <a:gd name="T20" fmla="+- 0 5644 5450"/>
                <a:gd name="T21" fmla="*/ T20 w 853"/>
                <a:gd name="T22" fmla="+- 0 1354 821"/>
                <a:gd name="T23" fmla="*/ 1354 h 853"/>
                <a:gd name="T24" fmla="+- 0 5681 5450"/>
                <a:gd name="T25" fmla="*/ T24 w 853"/>
                <a:gd name="T26" fmla="+- 0 1638 821"/>
                <a:gd name="T27" fmla="*/ 1638 h 853"/>
                <a:gd name="T28" fmla="+- 0 5859 5450"/>
                <a:gd name="T29" fmla="*/ T28 w 853"/>
                <a:gd name="T30" fmla="+- 0 1354 821"/>
                <a:gd name="T31" fmla="*/ 1354 h 853"/>
                <a:gd name="T32" fmla="+- 0 5822 5450"/>
                <a:gd name="T33" fmla="*/ T32 w 853"/>
                <a:gd name="T34" fmla="+- 0 1638 821"/>
                <a:gd name="T35" fmla="*/ 1638 h 853"/>
                <a:gd name="T36" fmla="+- 0 5859 5450"/>
                <a:gd name="T37" fmla="*/ T36 w 853"/>
                <a:gd name="T38" fmla="+- 0 1354 821"/>
                <a:gd name="T39" fmla="*/ 1354 h 853"/>
                <a:gd name="T40" fmla="+- 0 6160 5450"/>
                <a:gd name="T41" fmla="*/ T40 w 853"/>
                <a:gd name="T42" fmla="+- 0 1354 821"/>
                <a:gd name="T43" fmla="*/ 1354 h 853"/>
                <a:gd name="T44" fmla="+- 0 6196 5450"/>
                <a:gd name="T45" fmla="*/ T44 w 853"/>
                <a:gd name="T46" fmla="+- 0 1638 821"/>
                <a:gd name="T47" fmla="*/ 1638 h 853"/>
                <a:gd name="T48" fmla="+- 0 5929 5450"/>
                <a:gd name="T49" fmla="*/ T48 w 853"/>
                <a:gd name="T50" fmla="+- 0 1354 821"/>
                <a:gd name="T51" fmla="*/ 1354 h 853"/>
                <a:gd name="T52" fmla="+- 0 5894 5450"/>
                <a:gd name="T53" fmla="*/ T52 w 853"/>
                <a:gd name="T54" fmla="+- 0 1568 821"/>
                <a:gd name="T55" fmla="*/ 1568 h 853"/>
                <a:gd name="T56" fmla="+- 0 6107 5450"/>
                <a:gd name="T57" fmla="*/ T56 w 853"/>
                <a:gd name="T58" fmla="+- 0 1531 821"/>
                <a:gd name="T59" fmla="*/ 1531 h 853"/>
                <a:gd name="T60" fmla="+- 0 5929 5450"/>
                <a:gd name="T61" fmla="*/ T60 w 853"/>
                <a:gd name="T62" fmla="+- 0 1354 821"/>
                <a:gd name="T63" fmla="*/ 1354 h 853"/>
                <a:gd name="T64" fmla="+- 0 6072 5450"/>
                <a:gd name="T65" fmla="*/ T64 w 853"/>
                <a:gd name="T66" fmla="+- 0 1354 821"/>
                <a:gd name="T67" fmla="*/ 1354 h 853"/>
                <a:gd name="T68" fmla="+- 0 6107 5450"/>
                <a:gd name="T69" fmla="*/ T68 w 853"/>
                <a:gd name="T70" fmla="+- 0 1531 821"/>
                <a:gd name="T71" fmla="*/ 1531 h 853"/>
                <a:gd name="T72" fmla="+- 0 6177 5450"/>
                <a:gd name="T73" fmla="*/ T72 w 853"/>
                <a:gd name="T74" fmla="+- 0 1035 821"/>
                <a:gd name="T75" fmla="*/ 1035 h 853"/>
                <a:gd name="T76" fmla="+- 0 5574 5450"/>
                <a:gd name="T77" fmla="*/ T76 w 853"/>
                <a:gd name="T78" fmla="+- 0 1119 821"/>
                <a:gd name="T79" fmla="*/ 1119 h 853"/>
                <a:gd name="T80" fmla="+- 0 5503 5450"/>
                <a:gd name="T81" fmla="*/ T80 w 853"/>
                <a:gd name="T82" fmla="+- 0 1354 821"/>
                <a:gd name="T83" fmla="*/ 1354 h 853"/>
                <a:gd name="T84" fmla="+- 0 6249 5450"/>
                <a:gd name="T85" fmla="*/ T84 w 853"/>
                <a:gd name="T86" fmla="+- 0 1318 821"/>
                <a:gd name="T87" fmla="*/ 1318 h 853"/>
                <a:gd name="T88" fmla="+- 0 5539 5450"/>
                <a:gd name="T89" fmla="*/ T88 w 853"/>
                <a:gd name="T90" fmla="+- 0 1283 821"/>
                <a:gd name="T91" fmla="*/ 1283 h 853"/>
                <a:gd name="T92" fmla="+- 0 6249 5450"/>
                <a:gd name="T93" fmla="*/ T92 w 853"/>
                <a:gd name="T94" fmla="+- 0 1261 821"/>
                <a:gd name="T95" fmla="*/ 1261 h 853"/>
                <a:gd name="T96" fmla="+- 0 5550 5450"/>
                <a:gd name="T97" fmla="*/ T96 w 853"/>
                <a:gd name="T98" fmla="+- 0 1248 821"/>
                <a:gd name="T99" fmla="*/ 1248 h 853"/>
                <a:gd name="T100" fmla="+- 0 6189 5450"/>
                <a:gd name="T101" fmla="*/ T100 w 853"/>
                <a:gd name="T102" fmla="+- 0 1141 821"/>
                <a:gd name="T103" fmla="*/ 1141 h 853"/>
                <a:gd name="T104" fmla="+- 0 6177 5450"/>
                <a:gd name="T105" fmla="*/ T104 w 853"/>
                <a:gd name="T106" fmla="+- 0 1105 821"/>
                <a:gd name="T107" fmla="*/ 1105 h 853"/>
                <a:gd name="T108" fmla="+- 0 5609 5450"/>
                <a:gd name="T109" fmla="*/ T108 w 853"/>
                <a:gd name="T110" fmla="+- 0 1070 821"/>
                <a:gd name="T111" fmla="*/ 1070 h 853"/>
                <a:gd name="T112" fmla="+- 0 6177 5450"/>
                <a:gd name="T113" fmla="*/ T112 w 853"/>
                <a:gd name="T114" fmla="+- 0 1035 821"/>
                <a:gd name="T115" fmla="*/ 1035 h 853"/>
                <a:gd name="T116" fmla="+- 0 5609 5450"/>
                <a:gd name="T117" fmla="*/ T116 w 853"/>
                <a:gd name="T118" fmla="+- 0 1283 821"/>
                <a:gd name="T119" fmla="*/ 1283 h 853"/>
                <a:gd name="T120" fmla="+- 0 5644 5450"/>
                <a:gd name="T121" fmla="*/ T120 w 853"/>
                <a:gd name="T122" fmla="+- 0 1318 821"/>
                <a:gd name="T123" fmla="*/ 1318 h 853"/>
                <a:gd name="T124" fmla="+- 0 5769 5450"/>
                <a:gd name="T125" fmla="*/ T124 w 853"/>
                <a:gd name="T126" fmla="+- 0 1283 821"/>
                <a:gd name="T127" fmla="*/ 1283 h 853"/>
                <a:gd name="T128" fmla="+- 0 5734 5450"/>
                <a:gd name="T129" fmla="*/ T128 w 853"/>
                <a:gd name="T130" fmla="+- 0 1318 821"/>
                <a:gd name="T131" fmla="*/ 1318 h 853"/>
                <a:gd name="T132" fmla="+- 0 5769 5450"/>
                <a:gd name="T133" fmla="*/ T132 w 853"/>
                <a:gd name="T134" fmla="+- 0 1283 821"/>
                <a:gd name="T135" fmla="*/ 1283 h 853"/>
                <a:gd name="T136" fmla="+- 0 5858 5450"/>
                <a:gd name="T137" fmla="*/ T136 w 853"/>
                <a:gd name="T138" fmla="+- 0 1283 821"/>
                <a:gd name="T139" fmla="*/ 1283 h 853"/>
                <a:gd name="T140" fmla="+- 0 5894 5450"/>
                <a:gd name="T141" fmla="*/ T140 w 853"/>
                <a:gd name="T142" fmla="+- 0 1318 821"/>
                <a:gd name="T143" fmla="*/ 1318 h 853"/>
                <a:gd name="T144" fmla="+- 0 6018 5450"/>
                <a:gd name="T145" fmla="*/ T144 w 853"/>
                <a:gd name="T146" fmla="+- 0 1283 821"/>
                <a:gd name="T147" fmla="*/ 1283 h 853"/>
                <a:gd name="T148" fmla="+- 0 5982 5450"/>
                <a:gd name="T149" fmla="*/ T148 w 853"/>
                <a:gd name="T150" fmla="+- 0 1318 821"/>
                <a:gd name="T151" fmla="*/ 1318 h 853"/>
                <a:gd name="T152" fmla="+- 0 6018 5450"/>
                <a:gd name="T153" fmla="*/ T152 w 853"/>
                <a:gd name="T154" fmla="+- 0 1283 821"/>
                <a:gd name="T155" fmla="*/ 1283 h 853"/>
                <a:gd name="T156" fmla="+- 0 6107 5450"/>
                <a:gd name="T157" fmla="*/ T156 w 853"/>
                <a:gd name="T158" fmla="+- 0 1283 821"/>
                <a:gd name="T159" fmla="*/ 1283 h 853"/>
                <a:gd name="T160" fmla="+- 0 6142 5450"/>
                <a:gd name="T161" fmla="*/ T160 w 853"/>
                <a:gd name="T162" fmla="+- 0 1318 821"/>
                <a:gd name="T163" fmla="*/ 1318 h 853"/>
                <a:gd name="T164" fmla="+- 0 6249 5450"/>
                <a:gd name="T165" fmla="*/ T164 w 853"/>
                <a:gd name="T166" fmla="+- 0 1283 821"/>
                <a:gd name="T167" fmla="*/ 1283 h 853"/>
                <a:gd name="T168" fmla="+- 0 6214 5450"/>
                <a:gd name="T169" fmla="*/ T168 w 853"/>
                <a:gd name="T170" fmla="+- 0 1318 821"/>
                <a:gd name="T171" fmla="*/ 1318 h 853"/>
                <a:gd name="T172" fmla="+- 0 6249 5450"/>
                <a:gd name="T173" fmla="*/ T172 w 853"/>
                <a:gd name="T174" fmla="+- 0 1283 821"/>
                <a:gd name="T175" fmla="*/ 1283 h 853"/>
                <a:gd name="T176" fmla="+- 0 6149 5450"/>
                <a:gd name="T177" fmla="*/ T176 w 853"/>
                <a:gd name="T178" fmla="+- 0 1141 821"/>
                <a:gd name="T179" fmla="*/ 1141 h 853"/>
                <a:gd name="T180" fmla="+- 0 6242 5450"/>
                <a:gd name="T181" fmla="*/ T180 w 853"/>
                <a:gd name="T182" fmla="+- 0 1248 821"/>
                <a:gd name="T183" fmla="*/ 1248 h 853"/>
                <a:gd name="T184" fmla="+- 0 6177 5450"/>
                <a:gd name="T185" fmla="*/ T184 w 853"/>
                <a:gd name="T186" fmla="+- 0 1070 821"/>
                <a:gd name="T187" fmla="*/ 1070 h 853"/>
                <a:gd name="T188" fmla="+- 0 6142 5450"/>
                <a:gd name="T189" fmla="*/ T188 w 853"/>
                <a:gd name="T190" fmla="+- 0 1105 821"/>
                <a:gd name="T191" fmla="*/ 1105 h 853"/>
                <a:gd name="T192" fmla="+- 0 6177 5450"/>
                <a:gd name="T193" fmla="*/ T192 w 853"/>
                <a:gd name="T194" fmla="+- 0 1070 821"/>
                <a:gd name="T195" fmla="*/ 1070 h 853"/>
                <a:gd name="T196" fmla="+- 0 5644 5450"/>
                <a:gd name="T197" fmla="*/ T196 w 853"/>
                <a:gd name="T198" fmla="+- 0 998 821"/>
                <a:gd name="T199" fmla="*/ 998 h 853"/>
                <a:gd name="T200" fmla="+- 0 5681 5450"/>
                <a:gd name="T201" fmla="*/ T200 w 853"/>
                <a:gd name="T202" fmla="+- 0 1035 821"/>
                <a:gd name="T203" fmla="*/ 1035 h 853"/>
                <a:gd name="T204" fmla="+- 0 6107 5450"/>
                <a:gd name="T205" fmla="*/ T204 w 853"/>
                <a:gd name="T206" fmla="+- 0 998 821"/>
                <a:gd name="T207" fmla="*/ 998 h 853"/>
                <a:gd name="T208" fmla="+- 0 6072 5450"/>
                <a:gd name="T209" fmla="*/ T208 w 853"/>
                <a:gd name="T210" fmla="+- 0 1035 821"/>
                <a:gd name="T211" fmla="*/ 1035 h 853"/>
                <a:gd name="T212" fmla="+- 0 6107 5450"/>
                <a:gd name="T213" fmla="*/ T212 w 853"/>
                <a:gd name="T214" fmla="+- 0 998 821"/>
                <a:gd name="T215" fmla="*/ 998 h 853"/>
                <a:gd name="T216" fmla="+- 0 5574 5450"/>
                <a:gd name="T217" fmla="*/ T216 w 853"/>
                <a:gd name="T218" fmla="+- 0 821 821"/>
                <a:gd name="T219" fmla="*/ 821 h 853"/>
                <a:gd name="T220" fmla="+- 0 6177 5450"/>
                <a:gd name="T221" fmla="*/ T220 w 853"/>
                <a:gd name="T222" fmla="+- 0 998 821"/>
                <a:gd name="T223" fmla="*/ 998 h 853"/>
                <a:gd name="T224" fmla="+- 0 5609 5450"/>
                <a:gd name="T225" fmla="*/ T224 w 853"/>
                <a:gd name="T226" fmla="+- 0 963 821"/>
                <a:gd name="T227" fmla="*/ 963 h 853"/>
                <a:gd name="T228" fmla="+- 0 6177 5450"/>
                <a:gd name="T229" fmla="*/ T228 w 853"/>
                <a:gd name="T230" fmla="+- 0 857 821"/>
                <a:gd name="T231" fmla="*/ 857 h 853"/>
                <a:gd name="T232" fmla="+- 0 6177 5450"/>
                <a:gd name="T233" fmla="*/ T232 w 853"/>
                <a:gd name="T234" fmla="+- 0 857 821"/>
                <a:gd name="T235" fmla="*/ 857 h 853"/>
                <a:gd name="T236" fmla="+- 0 6142 5450"/>
                <a:gd name="T237" fmla="*/ T236 w 853"/>
                <a:gd name="T238" fmla="+- 0 963 821"/>
                <a:gd name="T239" fmla="*/ 963 h 853"/>
                <a:gd name="T240" fmla="+- 0 6177 5450"/>
                <a:gd name="T241" fmla="*/ T240 w 853"/>
                <a:gd name="T242" fmla="+- 0 857 821"/>
                <a:gd name="T243" fmla="*/ 857 h 853"/>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 ang="0">
                  <a:pos x="T237" y="T239"/>
                </a:cxn>
                <a:cxn ang="0">
                  <a:pos x="T241" y="T243"/>
                </a:cxn>
              </a:cxnLst>
              <a:rect l="0" t="0" r="r" b="b"/>
              <a:pathLst>
                <a:path w="853" h="853">
                  <a:moveTo>
                    <a:pt x="853" y="817"/>
                  </a:moveTo>
                  <a:lnTo>
                    <a:pt x="0" y="817"/>
                  </a:lnTo>
                  <a:lnTo>
                    <a:pt x="0" y="853"/>
                  </a:lnTo>
                  <a:lnTo>
                    <a:pt x="853" y="853"/>
                  </a:lnTo>
                  <a:lnTo>
                    <a:pt x="853" y="817"/>
                  </a:lnTo>
                  <a:close/>
                  <a:moveTo>
                    <a:pt x="142" y="533"/>
                  </a:moveTo>
                  <a:lnTo>
                    <a:pt x="106" y="533"/>
                  </a:lnTo>
                  <a:lnTo>
                    <a:pt x="106" y="817"/>
                  </a:lnTo>
                  <a:lnTo>
                    <a:pt x="142" y="817"/>
                  </a:lnTo>
                  <a:lnTo>
                    <a:pt x="142" y="533"/>
                  </a:lnTo>
                  <a:close/>
                  <a:moveTo>
                    <a:pt x="231" y="533"/>
                  </a:moveTo>
                  <a:lnTo>
                    <a:pt x="194" y="533"/>
                  </a:lnTo>
                  <a:lnTo>
                    <a:pt x="194" y="817"/>
                  </a:lnTo>
                  <a:lnTo>
                    <a:pt x="231" y="817"/>
                  </a:lnTo>
                  <a:lnTo>
                    <a:pt x="231" y="533"/>
                  </a:lnTo>
                  <a:close/>
                  <a:moveTo>
                    <a:pt x="409" y="533"/>
                  </a:moveTo>
                  <a:lnTo>
                    <a:pt x="372" y="533"/>
                  </a:lnTo>
                  <a:lnTo>
                    <a:pt x="372" y="817"/>
                  </a:lnTo>
                  <a:lnTo>
                    <a:pt x="409" y="817"/>
                  </a:lnTo>
                  <a:lnTo>
                    <a:pt x="409" y="533"/>
                  </a:lnTo>
                  <a:close/>
                  <a:moveTo>
                    <a:pt x="746" y="533"/>
                  </a:moveTo>
                  <a:lnTo>
                    <a:pt x="710" y="533"/>
                  </a:lnTo>
                  <a:lnTo>
                    <a:pt x="710" y="817"/>
                  </a:lnTo>
                  <a:lnTo>
                    <a:pt x="746" y="817"/>
                  </a:lnTo>
                  <a:lnTo>
                    <a:pt x="746" y="533"/>
                  </a:lnTo>
                  <a:close/>
                  <a:moveTo>
                    <a:pt x="479" y="533"/>
                  </a:moveTo>
                  <a:lnTo>
                    <a:pt x="444" y="533"/>
                  </a:lnTo>
                  <a:lnTo>
                    <a:pt x="444" y="747"/>
                  </a:lnTo>
                  <a:lnTo>
                    <a:pt x="657" y="747"/>
                  </a:lnTo>
                  <a:lnTo>
                    <a:pt x="657" y="710"/>
                  </a:lnTo>
                  <a:lnTo>
                    <a:pt x="479" y="710"/>
                  </a:lnTo>
                  <a:lnTo>
                    <a:pt x="479" y="533"/>
                  </a:lnTo>
                  <a:close/>
                  <a:moveTo>
                    <a:pt x="657" y="533"/>
                  </a:moveTo>
                  <a:lnTo>
                    <a:pt x="622" y="533"/>
                  </a:lnTo>
                  <a:lnTo>
                    <a:pt x="622" y="710"/>
                  </a:lnTo>
                  <a:lnTo>
                    <a:pt x="657" y="710"/>
                  </a:lnTo>
                  <a:lnTo>
                    <a:pt x="657" y="533"/>
                  </a:lnTo>
                  <a:close/>
                  <a:moveTo>
                    <a:pt x="727" y="214"/>
                  </a:moveTo>
                  <a:lnTo>
                    <a:pt x="124" y="214"/>
                  </a:lnTo>
                  <a:lnTo>
                    <a:pt x="124" y="298"/>
                  </a:lnTo>
                  <a:lnTo>
                    <a:pt x="53" y="440"/>
                  </a:lnTo>
                  <a:lnTo>
                    <a:pt x="53" y="533"/>
                  </a:lnTo>
                  <a:lnTo>
                    <a:pt x="799" y="533"/>
                  </a:lnTo>
                  <a:lnTo>
                    <a:pt x="799" y="497"/>
                  </a:lnTo>
                  <a:lnTo>
                    <a:pt x="89" y="497"/>
                  </a:lnTo>
                  <a:lnTo>
                    <a:pt x="89" y="462"/>
                  </a:lnTo>
                  <a:lnTo>
                    <a:pt x="799" y="462"/>
                  </a:lnTo>
                  <a:lnTo>
                    <a:pt x="799" y="440"/>
                  </a:lnTo>
                  <a:lnTo>
                    <a:pt x="792" y="427"/>
                  </a:lnTo>
                  <a:lnTo>
                    <a:pt x="100" y="427"/>
                  </a:lnTo>
                  <a:lnTo>
                    <a:pt x="153" y="320"/>
                  </a:lnTo>
                  <a:lnTo>
                    <a:pt x="739" y="320"/>
                  </a:lnTo>
                  <a:lnTo>
                    <a:pt x="727" y="297"/>
                  </a:lnTo>
                  <a:lnTo>
                    <a:pt x="727" y="284"/>
                  </a:lnTo>
                  <a:lnTo>
                    <a:pt x="159" y="284"/>
                  </a:lnTo>
                  <a:lnTo>
                    <a:pt x="159" y="249"/>
                  </a:lnTo>
                  <a:lnTo>
                    <a:pt x="727" y="249"/>
                  </a:lnTo>
                  <a:lnTo>
                    <a:pt x="727" y="214"/>
                  </a:lnTo>
                  <a:close/>
                  <a:moveTo>
                    <a:pt x="194" y="462"/>
                  </a:moveTo>
                  <a:lnTo>
                    <a:pt x="159" y="462"/>
                  </a:lnTo>
                  <a:lnTo>
                    <a:pt x="159" y="497"/>
                  </a:lnTo>
                  <a:lnTo>
                    <a:pt x="194" y="497"/>
                  </a:lnTo>
                  <a:lnTo>
                    <a:pt x="194" y="462"/>
                  </a:lnTo>
                  <a:close/>
                  <a:moveTo>
                    <a:pt x="319" y="462"/>
                  </a:moveTo>
                  <a:lnTo>
                    <a:pt x="284" y="462"/>
                  </a:lnTo>
                  <a:lnTo>
                    <a:pt x="284" y="497"/>
                  </a:lnTo>
                  <a:lnTo>
                    <a:pt x="319" y="497"/>
                  </a:lnTo>
                  <a:lnTo>
                    <a:pt x="319" y="462"/>
                  </a:lnTo>
                  <a:close/>
                  <a:moveTo>
                    <a:pt x="444" y="462"/>
                  </a:moveTo>
                  <a:lnTo>
                    <a:pt x="408" y="462"/>
                  </a:lnTo>
                  <a:lnTo>
                    <a:pt x="408" y="497"/>
                  </a:lnTo>
                  <a:lnTo>
                    <a:pt x="444" y="497"/>
                  </a:lnTo>
                  <a:lnTo>
                    <a:pt x="444" y="462"/>
                  </a:lnTo>
                  <a:close/>
                  <a:moveTo>
                    <a:pt x="568" y="462"/>
                  </a:moveTo>
                  <a:lnTo>
                    <a:pt x="532" y="462"/>
                  </a:lnTo>
                  <a:lnTo>
                    <a:pt x="532" y="497"/>
                  </a:lnTo>
                  <a:lnTo>
                    <a:pt x="568" y="497"/>
                  </a:lnTo>
                  <a:lnTo>
                    <a:pt x="568" y="462"/>
                  </a:lnTo>
                  <a:close/>
                  <a:moveTo>
                    <a:pt x="692" y="462"/>
                  </a:moveTo>
                  <a:lnTo>
                    <a:pt x="657" y="462"/>
                  </a:lnTo>
                  <a:lnTo>
                    <a:pt x="657" y="497"/>
                  </a:lnTo>
                  <a:lnTo>
                    <a:pt x="692" y="497"/>
                  </a:lnTo>
                  <a:lnTo>
                    <a:pt x="692" y="462"/>
                  </a:lnTo>
                  <a:close/>
                  <a:moveTo>
                    <a:pt x="799" y="462"/>
                  </a:moveTo>
                  <a:lnTo>
                    <a:pt x="764" y="462"/>
                  </a:lnTo>
                  <a:lnTo>
                    <a:pt x="764" y="497"/>
                  </a:lnTo>
                  <a:lnTo>
                    <a:pt x="799" y="497"/>
                  </a:lnTo>
                  <a:lnTo>
                    <a:pt x="799" y="462"/>
                  </a:lnTo>
                  <a:close/>
                  <a:moveTo>
                    <a:pt x="739" y="320"/>
                  </a:moveTo>
                  <a:lnTo>
                    <a:pt x="699" y="320"/>
                  </a:lnTo>
                  <a:lnTo>
                    <a:pt x="753" y="427"/>
                  </a:lnTo>
                  <a:lnTo>
                    <a:pt x="792" y="427"/>
                  </a:lnTo>
                  <a:lnTo>
                    <a:pt x="739" y="320"/>
                  </a:lnTo>
                  <a:close/>
                  <a:moveTo>
                    <a:pt x="727" y="249"/>
                  </a:moveTo>
                  <a:lnTo>
                    <a:pt x="692" y="249"/>
                  </a:lnTo>
                  <a:lnTo>
                    <a:pt x="692" y="284"/>
                  </a:lnTo>
                  <a:lnTo>
                    <a:pt x="727" y="284"/>
                  </a:lnTo>
                  <a:lnTo>
                    <a:pt x="727" y="249"/>
                  </a:lnTo>
                  <a:close/>
                  <a:moveTo>
                    <a:pt x="231" y="177"/>
                  </a:moveTo>
                  <a:lnTo>
                    <a:pt x="194" y="177"/>
                  </a:lnTo>
                  <a:lnTo>
                    <a:pt x="194" y="214"/>
                  </a:lnTo>
                  <a:lnTo>
                    <a:pt x="231" y="214"/>
                  </a:lnTo>
                  <a:lnTo>
                    <a:pt x="231" y="177"/>
                  </a:lnTo>
                  <a:close/>
                  <a:moveTo>
                    <a:pt x="657" y="177"/>
                  </a:moveTo>
                  <a:lnTo>
                    <a:pt x="622" y="177"/>
                  </a:lnTo>
                  <a:lnTo>
                    <a:pt x="622" y="214"/>
                  </a:lnTo>
                  <a:lnTo>
                    <a:pt x="657" y="214"/>
                  </a:lnTo>
                  <a:lnTo>
                    <a:pt x="657" y="177"/>
                  </a:lnTo>
                  <a:close/>
                  <a:moveTo>
                    <a:pt x="727" y="0"/>
                  </a:moveTo>
                  <a:lnTo>
                    <a:pt x="124" y="0"/>
                  </a:lnTo>
                  <a:lnTo>
                    <a:pt x="124" y="177"/>
                  </a:lnTo>
                  <a:lnTo>
                    <a:pt x="727" y="177"/>
                  </a:lnTo>
                  <a:lnTo>
                    <a:pt x="727" y="142"/>
                  </a:lnTo>
                  <a:lnTo>
                    <a:pt x="159" y="142"/>
                  </a:lnTo>
                  <a:lnTo>
                    <a:pt x="159" y="36"/>
                  </a:lnTo>
                  <a:lnTo>
                    <a:pt x="727" y="36"/>
                  </a:lnTo>
                  <a:lnTo>
                    <a:pt x="727" y="0"/>
                  </a:lnTo>
                  <a:close/>
                  <a:moveTo>
                    <a:pt x="727" y="36"/>
                  </a:moveTo>
                  <a:lnTo>
                    <a:pt x="692" y="36"/>
                  </a:lnTo>
                  <a:lnTo>
                    <a:pt x="692" y="142"/>
                  </a:lnTo>
                  <a:lnTo>
                    <a:pt x="727" y="142"/>
                  </a:lnTo>
                  <a:lnTo>
                    <a:pt x="727" y="36"/>
                  </a:lnTo>
                  <a:close/>
                </a:path>
              </a:pathLst>
            </a:custGeom>
            <a:solidFill>
              <a:srgbClr val="58595B"/>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bg-BG"/>
            </a:p>
          </p:txBody>
        </p:sp>
      </p:grpSp>
      <p:grpSp>
        <p:nvGrpSpPr>
          <p:cNvPr id="26" name="Group 25"/>
          <p:cNvGrpSpPr/>
          <p:nvPr/>
        </p:nvGrpSpPr>
        <p:grpSpPr>
          <a:xfrm>
            <a:off x="2522342" y="3537983"/>
            <a:ext cx="1886505" cy="1767592"/>
            <a:chOff x="1988041" y="3876537"/>
            <a:chExt cx="1886505" cy="1767592"/>
          </a:xfrm>
        </p:grpSpPr>
        <p:grpSp>
          <p:nvGrpSpPr>
            <p:cNvPr id="13" name="Group 12"/>
            <p:cNvGrpSpPr>
              <a:grpSpLocks/>
            </p:cNvGrpSpPr>
            <p:nvPr/>
          </p:nvGrpSpPr>
          <p:grpSpPr bwMode="auto">
            <a:xfrm>
              <a:off x="1988041" y="3876537"/>
              <a:ext cx="1886505" cy="1450670"/>
              <a:chOff x="1756" y="-730"/>
              <a:chExt cx="1968" cy="1631"/>
            </a:xfrm>
          </p:grpSpPr>
          <p:sp>
            <p:nvSpPr>
              <p:cNvPr id="14" name="Freeform 13"/>
              <p:cNvSpPr>
                <a:spLocks/>
              </p:cNvSpPr>
              <p:nvPr/>
            </p:nvSpPr>
            <p:spPr bwMode="auto">
              <a:xfrm>
                <a:off x="1775" y="-711"/>
                <a:ext cx="1928" cy="1591"/>
              </a:xfrm>
              <a:custGeom>
                <a:avLst/>
                <a:gdLst>
                  <a:gd name="T0" fmla="+- 0 2302 1776"/>
                  <a:gd name="T1" fmla="*/ T0 w 1928"/>
                  <a:gd name="T2" fmla="+- 0 880 -710"/>
                  <a:gd name="T3" fmla="*/ 880 h 1591"/>
                  <a:gd name="T4" fmla="+- 0 2289 1776"/>
                  <a:gd name="T5" fmla="*/ T4 w 1928"/>
                  <a:gd name="T6" fmla="+- 0 880 -710"/>
                  <a:gd name="T7" fmla="*/ 880 h 1591"/>
                  <a:gd name="T8" fmla="+- 0 2277 1776"/>
                  <a:gd name="T9" fmla="*/ T8 w 1928"/>
                  <a:gd name="T10" fmla="+- 0 874 -710"/>
                  <a:gd name="T11" fmla="*/ 874 h 1591"/>
                  <a:gd name="T12" fmla="+- 0 2271 1776"/>
                  <a:gd name="T13" fmla="*/ T12 w 1928"/>
                  <a:gd name="T14" fmla="+- 0 863 -710"/>
                  <a:gd name="T15" fmla="*/ 863 h 1591"/>
                  <a:gd name="T16" fmla="+- 0 1782 1776"/>
                  <a:gd name="T17" fmla="*/ T16 w 1928"/>
                  <a:gd name="T18" fmla="+- 0 17 -710"/>
                  <a:gd name="T19" fmla="*/ 17 h 1591"/>
                  <a:gd name="T20" fmla="+- 0 1776 1776"/>
                  <a:gd name="T21" fmla="*/ T20 w 1928"/>
                  <a:gd name="T22" fmla="+- 0 6 -710"/>
                  <a:gd name="T23" fmla="*/ 6 h 1591"/>
                  <a:gd name="T24" fmla="+- 0 1776 1776"/>
                  <a:gd name="T25" fmla="*/ T24 w 1928"/>
                  <a:gd name="T26" fmla="+- 0 -7 -710"/>
                  <a:gd name="T27" fmla="*/ -7 h 1591"/>
                  <a:gd name="T28" fmla="+- 0 1782 1776"/>
                  <a:gd name="T29" fmla="*/ T28 w 1928"/>
                  <a:gd name="T30" fmla="+- 0 -18 -710"/>
                  <a:gd name="T31" fmla="*/ -18 h 1591"/>
                  <a:gd name="T32" fmla="+- 0 1907 1776"/>
                  <a:gd name="T33" fmla="*/ T32 w 1928"/>
                  <a:gd name="T34" fmla="+- 0 -233 -710"/>
                  <a:gd name="T35" fmla="*/ -233 h 1591"/>
                  <a:gd name="T36" fmla="+- 0 1907 1776"/>
                  <a:gd name="T37" fmla="*/ T36 w 1928"/>
                  <a:gd name="T38" fmla="+- 0 -236 -710"/>
                  <a:gd name="T39" fmla="*/ -236 h 1591"/>
                  <a:gd name="T40" fmla="+- 0 1909 1776"/>
                  <a:gd name="T41" fmla="*/ T40 w 1928"/>
                  <a:gd name="T42" fmla="+- 0 -240 -710"/>
                  <a:gd name="T43" fmla="*/ -240 h 1591"/>
                  <a:gd name="T44" fmla="+- 0 1910 1776"/>
                  <a:gd name="T45" fmla="*/ T44 w 1928"/>
                  <a:gd name="T46" fmla="+- 0 -243 -710"/>
                  <a:gd name="T47" fmla="*/ -243 h 1591"/>
                  <a:gd name="T48" fmla="+- 0 2171 1776"/>
                  <a:gd name="T49" fmla="*/ T48 w 1928"/>
                  <a:gd name="T50" fmla="+- 0 -693 -710"/>
                  <a:gd name="T51" fmla="*/ -693 h 1591"/>
                  <a:gd name="T52" fmla="+- 0 2177 1776"/>
                  <a:gd name="T53" fmla="*/ T52 w 1928"/>
                  <a:gd name="T54" fmla="+- 0 -704 -710"/>
                  <a:gd name="T55" fmla="*/ -704 h 1591"/>
                  <a:gd name="T56" fmla="+- 0 2189 1776"/>
                  <a:gd name="T57" fmla="*/ T56 w 1928"/>
                  <a:gd name="T58" fmla="+- 0 -710 -710"/>
                  <a:gd name="T59" fmla="*/ -710 h 1591"/>
                  <a:gd name="T60" fmla="+- 0 2201 1776"/>
                  <a:gd name="T61" fmla="*/ T60 w 1928"/>
                  <a:gd name="T62" fmla="+- 0 -710 -710"/>
                  <a:gd name="T63" fmla="*/ -710 h 1591"/>
                  <a:gd name="T64" fmla="+- 0 2207 1776"/>
                  <a:gd name="T65" fmla="*/ T64 w 1928"/>
                  <a:gd name="T66" fmla="+- 0 -710 -710"/>
                  <a:gd name="T67" fmla="*/ -710 h 1591"/>
                  <a:gd name="T68" fmla="+- 0 3686 1776"/>
                  <a:gd name="T69" fmla="*/ T68 w 1928"/>
                  <a:gd name="T70" fmla="+- 0 141 -710"/>
                  <a:gd name="T71" fmla="*/ 141 h 1591"/>
                  <a:gd name="T72" fmla="+- 0 3704 1776"/>
                  <a:gd name="T73" fmla="*/ T72 w 1928"/>
                  <a:gd name="T74" fmla="+- 0 175 -710"/>
                  <a:gd name="T75" fmla="*/ 175 h 1591"/>
                  <a:gd name="T76" fmla="+- 0 3699 1776"/>
                  <a:gd name="T77" fmla="*/ T76 w 1928"/>
                  <a:gd name="T78" fmla="+- 0 189 -710"/>
                  <a:gd name="T79" fmla="*/ 189 h 1591"/>
                  <a:gd name="T80" fmla="+- 0 3571 1776"/>
                  <a:gd name="T81" fmla="*/ T80 w 1928"/>
                  <a:gd name="T82" fmla="+- 0 410 -710"/>
                  <a:gd name="T83" fmla="*/ 410 h 1591"/>
                  <a:gd name="T84" fmla="+- 0 3571 1776"/>
                  <a:gd name="T85" fmla="*/ T84 w 1928"/>
                  <a:gd name="T86" fmla="+- 0 411 -710"/>
                  <a:gd name="T87" fmla="*/ 411 h 1591"/>
                  <a:gd name="T88" fmla="+- 0 3570 1776"/>
                  <a:gd name="T89" fmla="*/ T88 w 1928"/>
                  <a:gd name="T90" fmla="+- 0 413 -710"/>
                  <a:gd name="T91" fmla="*/ 413 h 1591"/>
                  <a:gd name="T92" fmla="+- 0 3569 1776"/>
                  <a:gd name="T93" fmla="*/ T92 w 1928"/>
                  <a:gd name="T94" fmla="+- 0 414 -710"/>
                  <a:gd name="T95" fmla="*/ 414 h 1591"/>
                  <a:gd name="T96" fmla="+- 0 3310 1776"/>
                  <a:gd name="T97" fmla="*/ T96 w 1928"/>
                  <a:gd name="T98" fmla="+- 0 863 -710"/>
                  <a:gd name="T99" fmla="*/ 863 h 1591"/>
                  <a:gd name="T100" fmla="+- 0 3304 1776"/>
                  <a:gd name="T101" fmla="*/ T100 w 1928"/>
                  <a:gd name="T102" fmla="+- 0 874 -710"/>
                  <a:gd name="T103" fmla="*/ 874 h 1591"/>
                  <a:gd name="T104" fmla="+- 0 3292 1776"/>
                  <a:gd name="T105" fmla="*/ T104 w 1928"/>
                  <a:gd name="T106" fmla="+- 0 880 -710"/>
                  <a:gd name="T107" fmla="*/ 880 h 1591"/>
                  <a:gd name="T108" fmla="+- 0 3279 1776"/>
                  <a:gd name="T109" fmla="*/ T108 w 1928"/>
                  <a:gd name="T110" fmla="+- 0 880 -710"/>
                  <a:gd name="T111" fmla="*/ 880 h 1591"/>
                  <a:gd name="T112" fmla="+- 0 2302 1776"/>
                  <a:gd name="T113" fmla="*/ T112 w 1928"/>
                  <a:gd name="T114" fmla="+- 0 880 -710"/>
                  <a:gd name="T115" fmla="*/ 880 h 1591"/>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Lst>
                <a:rect l="0" t="0" r="r" b="b"/>
                <a:pathLst>
                  <a:path w="1928" h="1591">
                    <a:moveTo>
                      <a:pt x="526" y="1590"/>
                    </a:moveTo>
                    <a:lnTo>
                      <a:pt x="513" y="1590"/>
                    </a:lnTo>
                    <a:lnTo>
                      <a:pt x="501" y="1584"/>
                    </a:lnTo>
                    <a:lnTo>
                      <a:pt x="495" y="1573"/>
                    </a:lnTo>
                    <a:lnTo>
                      <a:pt x="6" y="727"/>
                    </a:lnTo>
                    <a:lnTo>
                      <a:pt x="0" y="716"/>
                    </a:lnTo>
                    <a:lnTo>
                      <a:pt x="0" y="703"/>
                    </a:lnTo>
                    <a:lnTo>
                      <a:pt x="6" y="692"/>
                    </a:lnTo>
                    <a:lnTo>
                      <a:pt x="131" y="477"/>
                    </a:lnTo>
                    <a:lnTo>
                      <a:pt x="131" y="474"/>
                    </a:lnTo>
                    <a:lnTo>
                      <a:pt x="133" y="470"/>
                    </a:lnTo>
                    <a:lnTo>
                      <a:pt x="134" y="467"/>
                    </a:lnTo>
                    <a:lnTo>
                      <a:pt x="395" y="17"/>
                    </a:lnTo>
                    <a:lnTo>
                      <a:pt x="401" y="6"/>
                    </a:lnTo>
                    <a:lnTo>
                      <a:pt x="413" y="0"/>
                    </a:lnTo>
                    <a:lnTo>
                      <a:pt x="425" y="0"/>
                    </a:lnTo>
                    <a:lnTo>
                      <a:pt x="431" y="0"/>
                    </a:lnTo>
                    <a:lnTo>
                      <a:pt x="1910" y="851"/>
                    </a:lnTo>
                    <a:lnTo>
                      <a:pt x="1928" y="885"/>
                    </a:lnTo>
                    <a:lnTo>
                      <a:pt x="1923" y="899"/>
                    </a:lnTo>
                    <a:lnTo>
                      <a:pt x="1795" y="1120"/>
                    </a:lnTo>
                    <a:lnTo>
                      <a:pt x="1795" y="1121"/>
                    </a:lnTo>
                    <a:lnTo>
                      <a:pt x="1794" y="1123"/>
                    </a:lnTo>
                    <a:lnTo>
                      <a:pt x="1793" y="1124"/>
                    </a:lnTo>
                    <a:lnTo>
                      <a:pt x="1534" y="1573"/>
                    </a:lnTo>
                    <a:lnTo>
                      <a:pt x="1528" y="1584"/>
                    </a:lnTo>
                    <a:lnTo>
                      <a:pt x="1516" y="1590"/>
                    </a:lnTo>
                    <a:lnTo>
                      <a:pt x="1503" y="1590"/>
                    </a:lnTo>
                    <a:lnTo>
                      <a:pt x="526" y="1590"/>
                    </a:lnTo>
                    <a:close/>
                  </a:path>
                </a:pathLst>
              </a:cu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bg-BG"/>
              </a:p>
            </p:txBody>
          </p:sp>
          <p:sp>
            <p:nvSpPr>
              <p:cNvPr id="15" name="Freeform 14"/>
              <p:cNvSpPr>
                <a:spLocks/>
              </p:cNvSpPr>
              <p:nvPr/>
            </p:nvSpPr>
            <p:spPr bwMode="auto">
              <a:xfrm>
                <a:off x="2766" y="152"/>
                <a:ext cx="214" cy="212"/>
              </a:xfrm>
              <a:custGeom>
                <a:avLst/>
                <a:gdLst>
                  <a:gd name="T0" fmla="+- 0 2794 2767"/>
                  <a:gd name="T1" fmla="*/ T0 w 214"/>
                  <a:gd name="T2" fmla="+- 0 152 152"/>
                  <a:gd name="T3" fmla="*/ 152 h 212"/>
                  <a:gd name="T4" fmla="+- 0 2782 2767"/>
                  <a:gd name="T5" fmla="*/ T4 w 214"/>
                  <a:gd name="T6" fmla="+- 0 152 152"/>
                  <a:gd name="T7" fmla="*/ 152 h 212"/>
                  <a:gd name="T8" fmla="+- 0 2767 2767"/>
                  <a:gd name="T9" fmla="*/ T8 w 214"/>
                  <a:gd name="T10" fmla="+- 0 167 152"/>
                  <a:gd name="T11" fmla="*/ 167 h 212"/>
                  <a:gd name="T12" fmla="+- 0 2767 2767"/>
                  <a:gd name="T13" fmla="*/ T12 w 214"/>
                  <a:gd name="T14" fmla="+- 0 180 152"/>
                  <a:gd name="T15" fmla="*/ 180 h 212"/>
                  <a:gd name="T16" fmla="+- 0 2949 2767"/>
                  <a:gd name="T17" fmla="*/ T16 w 214"/>
                  <a:gd name="T18" fmla="+- 0 362 152"/>
                  <a:gd name="T19" fmla="*/ 362 h 212"/>
                  <a:gd name="T20" fmla="+- 0 2954 2767"/>
                  <a:gd name="T21" fmla="*/ T20 w 214"/>
                  <a:gd name="T22" fmla="+- 0 364 152"/>
                  <a:gd name="T23" fmla="*/ 364 h 212"/>
                  <a:gd name="T24" fmla="+- 0 2964 2767"/>
                  <a:gd name="T25" fmla="*/ T24 w 214"/>
                  <a:gd name="T26" fmla="+- 0 364 152"/>
                  <a:gd name="T27" fmla="*/ 364 h 212"/>
                  <a:gd name="T28" fmla="+- 0 2969 2767"/>
                  <a:gd name="T29" fmla="*/ T28 w 214"/>
                  <a:gd name="T30" fmla="+- 0 362 152"/>
                  <a:gd name="T31" fmla="*/ 362 h 212"/>
                  <a:gd name="T32" fmla="+- 0 2980 2767"/>
                  <a:gd name="T33" fmla="*/ T32 w 214"/>
                  <a:gd name="T34" fmla="+- 0 351 152"/>
                  <a:gd name="T35" fmla="*/ 351 h 212"/>
                  <a:gd name="T36" fmla="+- 0 2980 2767"/>
                  <a:gd name="T37" fmla="*/ T36 w 214"/>
                  <a:gd name="T38" fmla="+- 0 339 152"/>
                  <a:gd name="T39" fmla="*/ 339 h 212"/>
                  <a:gd name="T40" fmla="+- 0 2794 2767"/>
                  <a:gd name="T41" fmla="*/ T40 w 214"/>
                  <a:gd name="T42" fmla="+- 0 152 152"/>
                  <a:gd name="T43" fmla="*/ 152 h 21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Lst>
                <a:rect l="0" t="0" r="r" b="b"/>
                <a:pathLst>
                  <a:path w="214" h="212">
                    <a:moveTo>
                      <a:pt x="27" y="0"/>
                    </a:moveTo>
                    <a:lnTo>
                      <a:pt x="15" y="0"/>
                    </a:lnTo>
                    <a:lnTo>
                      <a:pt x="0" y="15"/>
                    </a:lnTo>
                    <a:lnTo>
                      <a:pt x="0" y="28"/>
                    </a:lnTo>
                    <a:lnTo>
                      <a:pt x="182" y="210"/>
                    </a:lnTo>
                    <a:lnTo>
                      <a:pt x="187" y="212"/>
                    </a:lnTo>
                    <a:lnTo>
                      <a:pt x="197" y="212"/>
                    </a:lnTo>
                    <a:lnTo>
                      <a:pt x="202" y="210"/>
                    </a:lnTo>
                    <a:lnTo>
                      <a:pt x="213" y="199"/>
                    </a:lnTo>
                    <a:lnTo>
                      <a:pt x="213" y="187"/>
                    </a:lnTo>
                    <a:lnTo>
                      <a:pt x="27" y="0"/>
                    </a:lnTo>
                    <a:close/>
                  </a:path>
                </a:pathLst>
              </a:custGeom>
              <a:solidFill>
                <a:srgbClr val="5859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bg-BG"/>
              </a:p>
            </p:txBody>
          </p:sp>
          <p:pic>
            <p:nvPicPr>
              <p:cNvPr id="5135" name="Picture 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2" y="53"/>
                <a:ext cx="247" cy="293"/>
              </a:xfrm>
              <a:prstGeom prst="rect">
                <a:avLst/>
              </a:prstGeom>
              <a:noFill/>
              <a:extLst>
                <a:ext uri="{909E8E84-426E-40DD-AFC4-6F175D3DCCD1}">
                  <a14:hiddenFill xmlns:a14="http://schemas.microsoft.com/office/drawing/2010/main">
                    <a:solidFill>
                      <a:srgbClr val="FFFFFF"/>
                    </a:solidFill>
                  </a14:hiddenFill>
                </a:ext>
              </a:extLst>
            </p:spPr>
          </p:pic>
          <p:sp>
            <p:nvSpPr>
              <p:cNvPr id="16" name="AutoShape 16"/>
              <p:cNvSpPr>
                <a:spLocks/>
              </p:cNvSpPr>
              <p:nvPr/>
            </p:nvSpPr>
            <p:spPr bwMode="auto">
              <a:xfrm>
                <a:off x="2173" y="-155"/>
                <a:ext cx="847" cy="818"/>
              </a:xfrm>
              <a:custGeom>
                <a:avLst/>
                <a:gdLst>
                  <a:gd name="T0" fmla="+- 0 2330 2173"/>
                  <a:gd name="T1" fmla="*/ T0 w 847"/>
                  <a:gd name="T2" fmla="+- 0 112 -154"/>
                  <a:gd name="T3" fmla="*/ 112 h 818"/>
                  <a:gd name="T4" fmla="+- 0 2291 2173"/>
                  <a:gd name="T5" fmla="*/ T4 w 847"/>
                  <a:gd name="T6" fmla="+- 0 104 -154"/>
                  <a:gd name="T7" fmla="*/ 104 h 818"/>
                  <a:gd name="T8" fmla="+- 0 2269 2173"/>
                  <a:gd name="T9" fmla="*/ T8 w 847"/>
                  <a:gd name="T10" fmla="+- 0 137 -154"/>
                  <a:gd name="T11" fmla="*/ 137 h 818"/>
                  <a:gd name="T12" fmla="+- 0 2291 2173"/>
                  <a:gd name="T13" fmla="*/ T12 w 847"/>
                  <a:gd name="T14" fmla="+- 0 170 -154"/>
                  <a:gd name="T15" fmla="*/ 170 h 818"/>
                  <a:gd name="T16" fmla="+- 0 2330 2173"/>
                  <a:gd name="T17" fmla="*/ T16 w 847"/>
                  <a:gd name="T18" fmla="+- 0 163 -154"/>
                  <a:gd name="T19" fmla="*/ 163 h 818"/>
                  <a:gd name="T20" fmla="+- 0 2648 2173"/>
                  <a:gd name="T21" fmla="*/ T20 w 847"/>
                  <a:gd name="T22" fmla="+- 0 4 -154"/>
                  <a:gd name="T23" fmla="*/ 4 h 818"/>
                  <a:gd name="T24" fmla="+- 0 2485 2173"/>
                  <a:gd name="T25" fmla="*/ T24 w 847"/>
                  <a:gd name="T26" fmla="+- 0 -150 -154"/>
                  <a:gd name="T27" fmla="*/ -150 h 818"/>
                  <a:gd name="T28" fmla="+- 0 2397 2173"/>
                  <a:gd name="T29" fmla="*/ T28 w 847"/>
                  <a:gd name="T30" fmla="+- 0 -128 -154"/>
                  <a:gd name="T31" fmla="*/ -128 h 818"/>
                  <a:gd name="T32" fmla="+- 0 2173 2173"/>
                  <a:gd name="T33" fmla="*/ T32 w 847"/>
                  <a:gd name="T34" fmla="+- 0 128 -154"/>
                  <a:gd name="T35" fmla="*/ 128 h 818"/>
                  <a:gd name="T36" fmla="+- 0 2362 2173"/>
                  <a:gd name="T37" fmla="*/ T36 w 847"/>
                  <a:gd name="T38" fmla="+- 0 353 -154"/>
                  <a:gd name="T39" fmla="*/ 353 h 818"/>
                  <a:gd name="T40" fmla="+- 0 2381 2173"/>
                  <a:gd name="T41" fmla="*/ T40 w 847"/>
                  <a:gd name="T42" fmla="+- 0 353 -154"/>
                  <a:gd name="T43" fmla="*/ 353 h 818"/>
                  <a:gd name="T44" fmla="+- 0 2220 2173"/>
                  <a:gd name="T45" fmla="*/ T44 w 847"/>
                  <a:gd name="T46" fmla="+- 0 155 -154"/>
                  <a:gd name="T47" fmla="*/ 155 h 818"/>
                  <a:gd name="T48" fmla="+- 0 2216 2173"/>
                  <a:gd name="T49" fmla="*/ T48 w 847"/>
                  <a:gd name="T50" fmla="+- 0 112 -154"/>
                  <a:gd name="T51" fmla="*/ 112 h 818"/>
                  <a:gd name="T52" fmla="+- 0 2439 2173"/>
                  <a:gd name="T53" fmla="*/ T52 w 847"/>
                  <a:gd name="T54" fmla="+- 0 -111 -154"/>
                  <a:gd name="T55" fmla="*/ -111 h 818"/>
                  <a:gd name="T56" fmla="+- 0 2483 2173"/>
                  <a:gd name="T57" fmla="*/ T56 w 847"/>
                  <a:gd name="T58" fmla="+- 0 -107 -154"/>
                  <a:gd name="T59" fmla="*/ -107 h 818"/>
                  <a:gd name="T60" fmla="+- 0 2648 2173"/>
                  <a:gd name="T61" fmla="*/ T60 w 847"/>
                  <a:gd name="T62" fmla="+- 0 16 -154"/>
                  <a:gd name="T63" fmla="*/ 16 h 818"/>
                  <a:gd name="T64" fmla="+- 0 3013 2173"/>
                  <a:gd name="T65" fmla="*/ T64 w 847"/>
                  <a:gd name="T66" fmla="+- 0 379 -154"/>
                  <a:gd name="T67" fmla="*/ 379 h 818"/>
                  <a:gd name="T68" fmla="+- 0 2937 2173"/>
                  <a:gd name="T69" fmla="*/ T68 w 847"/>
                  <a:gd name="T70" fmla="+- 0 308 -154"/>
                  <a:gd name="T71" fmla="*/ 308 h 818"/>
                  <a:gd name="T72" fmla="+- 0 2969 2173"/>
                  <a:gd name="T73" fmla="*/ T72 w 847"/>
                  <a:gd name="T74" fmla="+- 0 382 -154"/>
                  <a:gd name="T75" fmla="*/ 382 h 818"/>
                  <a:gd name="T76" fmla="+- 0 2981 2173"/>
                  <a:gd name="T77" fmla="*/ T76 w 847"/>
                  <a:gd name="T78" fmla="+- 0 418 -154"/>
                  <a:gd name="T79" fmla="*/ 418 h 818"/>
                  <a:gd name="T80" fmla="+- 0 2964 2173"/>
                  <a:gd name="T81" fmla="*/ T80 w 847"/>
                  <a:gd name="T82" fmla="+- 0 434 -154"/>
                  <a:gd name="T83" fmla="*/ 434 h 818"/>
                  <a:gd name="T84" fmla="+- 0 2884 2173"/>
                  <a:gd name="T85" fmla="*/ T84 w 847"/>
                  <a:gd name="T86" fmla="+- 0 374 -154"/>
                  <a:gd name="T87" fmla="*/ 374 h 818"/>
                  <a:gd name="T88" fmla="+- 0 2863 2173"/>
                  <a:gd name="T89" fmla="*/ T88 w 847"/>
                  <a:gd name="T90" fmla="+- 0 383 -154"/>
                  <a:gd name="T91" fmla="*/ 383 h 818"/>
                  <a:gd name="T92" fmla="+- 0 2855 2173"/>
                  <a:gd name="T93" fmla="*/ T92 w 847"/>
                  <a:gd name="T94" fmla="+- 0 391 -154"/>
                  <a:gd name="T95" fmla="*/ 391 h 818"/>
                  <a:gd name="T96" fmla="+- 0 2913 2173"/>
                  <a:gd name="T97" fmla="*/ T96 w 847"/>
                  <a:gd name="T98" fmla="+- 0 467 -154"/>
                  <a:gd name="T99" fmla="*/ 467 h 818"/>
                  <a:gd name="T100" fmla="+- 0 2908 2173"/>
                  <a:gd name="T101" fmla="*/ T100 w 847"/>
                  <a:gd name="T102" fmla="+- 0 495 -154"/>
                  <a:gd name="T103" fmla="*/ 495 h 818"/>
                  <a:gd name="T104" fmla="+- 0 2874 2173"/>
                  <a:gd name="T105" fmla="*/ T104 w 847"/>
                  <a:gd name="T106" fmla="+- 0 497 -154"/>
                  <a:gd name="T107" fmla="*/ 497 h 818"/>
                  <a:gd name="T108" fmla="+- 0 2804 2173"/>
                  <a:gd name="T109" fmla="*/ T108 w 847"/>
                  <a:gd name="T110" fmla="+- 0 442 -154"/>
                  <a:gd name="T111" fmla="*/ 442 h 818"/>
                  <a:gd name="T112" fmla="+- 0 2787 2173"/>
                  <a:gd name="T113" fmla="*/ T112 w 847"/>
                  <a:gd name="T114" fmla="+- 0 459 -154"/>
                  <a:gd name="T115" fmla="*/ 459 h 818"/>
                  <a:gd name="T116" fmla="+- 0 2845 2173"/>
                  <a:gd name="T117" fmla="*/ T116 w 847"/>
                  <a:gd name="T118" fmla="+- 0 534 -154"/>
                  <a:gd name="T119" fmla="*/ 534 h 818"/>
                  <a:gd name="T120" fmla="+- 0 2835 2173"/>
                  <a:gd name="T121" fmla="*/ T120 w 847"/>
                  <a:gd name="T122" fmla="+- 0 568 -154"/>
                  <a:gd name="T123" fmla="*/ 568 h 818"/>
                  <a:gd name="T124" fmla="+- 0 2802 2173"/>
                  <a:gd name="T125" fmla="*/ T124 w 847"/>
                  <a:gd name="T126" fmla="+- 0 564 -154"/>
                  <a:gd name="T127" fmla="*/ 564 h 818"/>
                  <a:gd name="T128" fmla="+- 0 2734 2173"/>
                  <a:gd name="T129" fmla="*/ T128 w 847"/>
                  <a:gd name="T130" fmla="+- 0 512 -154"/>
                  <a:gd name="T131" fmla="*/ 512 h 818"/>
                  <a:gd name="T132" fmla="+- 0 2719 2173"/>
                  <a:gd name="T133" fmla="*/ T132 w 847"/>
                  <a:gd name="T134" fmla="+- 0 527 -154"/>
                  <a:gd name="T135" fmla="*/ 527 h 818"/>
                  <a:gd name="T136" fmla="+- 0 2774 2173"/>
                  <a:gd name="T137" fmla="*/ T136 w 847"/>
                  <a:gd name="T138" fmla="+- 0 597 -154"/>
                  <a:gd name="T139" fmla="*/ 597 h 818"/>
                  <a:gd name="T140" fmla="+- 0 2772 2173"/>
                  <a:gd name="T141" fmla="*/ T140 w 847"/>
                  <a:gd name="T142" fmla="+- 0 631 -154"/>
                  <a:gd name="T143" fmla="*/ 631 h 818"/>
                  <a:gd name="T144" fmla="+- 0 2776 2173"/>
                  <a:gd name="T145" fmla="*/ T144 w 847"/>
                  <a:gd name="T146" fmla="+- 0 662 -154"/>
                  <a:gd name="T147" fmla="*/ 662 h 818"/>
                  <a:gd name="T148" fmla="+- 0 2795 2173"/>
                  <a:gd name="T149" fmla="*/ T148 w 847"/>
                  <a:gd name="T150" fmla="+- 0 662 -154"/>
                  <a:gd name="T151" fmla="*/ 662 h 818"/>
                  <a:gd name="T152" fmla="+- 0 2816 2173"/>
                  <a:gd name="T153" fmla="*/ T152 w 847"/>
                  <a:gd name="T154" fmla="+- 0 610 -154"/>
                  <a:gd name="T155" fmla="*/ 610 h 818"/>
                  <a:gd name="T156" fmla="+- 0 2819 2173"/>
                  <a:gd name="T157" fmla="*/ T156 w 847"/>
                  <a:gd name="T158" fmla="+- 0 608 -154"/>
                  <a:gd name="T159" fmla="*/ 608 h 818"/>
                  <a:gd name="T160" fmla="+- 0 2835 2173"/>
                  <a:gd name="T161" fmla="*/ T160 w 847"/>
                  <a:gd name="T162" fmla="+- 0 607 -154"/>
                  <a:gd name="T163" fmla="*/ 607 h 818"/>
                  <a:gd name="T164" fmla="+- 0 2867 2173"/>
                  <a:gd name="T165" fmla="*/ T164 w 847"/>
                  <a:gd name="T166" fmla="+- 0 590 -154"/>
                  <a:gd name="T167" fmla="*/ 590 h 818"/>
                  <a:gd name="T168" fmla="+- 0 2881 2173"/>
                  <a:gd name="T169" fmla="*/ T168 w 847"/>
                  <a:gd name="T170" fmla="+- 0 568 -154"/>
                  <a:gd name="T171" fmla="*/ 568 h 818"/>
                  <a:gd name="T172" fmla="+- 0 2884 2173"/>
                  <a:gd name="T173" fmla="*/ T172 w 847"/>
                  <a:gd name="T174" fmla="+- 0 539 -154"/>
                  <a:gd name="T175" fmla="*/ 539 h 818"/>
                  <a:gd name="T176" fmla="+- 0 2915 2173"/>
                  <a:gd name="T177" fmla="*/ T176 w 847"/>
                  <a:gd name="T178" fmla="+- 0 535 -154"/>
                  <a:gd name="T179" fmla="*/ 535 h 818"/>
                  <a:gd name="T180" fmla="+- 0 2943 2173"/>
                  <a:gd name="T181" fmla="*/ T180 w 847"/>
                  <a:gd name="T182" fmla="+- 0 512 -154"/>
                  <a:gd name="T183" fmla="*/ 512 h 818"/>
                  <a:gd name="T184" fmla="+- 0 2952 2173"/>
                  <a:gd name="T185" fmla="*/ T184 w 847"/>
                  <a:gd name="T186" fmla="+- 0 486 -154"/>
                  <a:gd name="T187" fmla="*/ 486 h 818"/>
                  <a:gd name="T188" fmla="+- 0 2953 2173"/>
                  <a:gd name="T189" fmla="*/ T188 w 847"/>
                  <a:gd name="T190" fmla="+- 0 472 -154"/>
                  <a:gd name="T191" fmla="*/ 472 h 818"/>
                  <a:gd name="T192" fmla="+- 0 2959 2173"/>
                  <a:gd name="T193" fmla="*/ T192 w 847"/>
                  <a:gd name="T194" fmla="+- 0 472 -154"/>
                  <a:gd name="T195" fmla="*/ 472 h 818"/>
                  <a:gd name="T196" fmla="+- 0 2993 2173"/>
                  <a:gd name="T197" fmla="*/ T196 w 847"/>
                  <a:gd name="T198" fmla="+- 0 462 -154"/>
                  <a:gd name="T199" fmla="*/ 462 h 818"/>
                  <a:gd name="T200" fmla="+- 0 3017 2173"/>
                  <a:gd name="T201" fmla="*/ T200 w 847"/>
                  <a:gd name="T202" fmla="+- 0 432 -154"/>
                  <a:gd name="T203" fmla="*/ 432 h 818"/>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Lst>
                <a:rect l="0" t="0" r="r" b="b"/>
                <a:pathLst>
                  <a:path w="847" h="818">
                    <a:moveTo>
                      <a:pt x="168" y="291"/>
                    </a:moveTo>
                    <a:lnTo>
                      <a:pt x="165" y="277"/>
                    </a:lnTo>
                    <a:lnTo>
                      <a:pt x="157" y="266"/>
                    </a:lnTo>
                    <a:lnTo>
                      <a:pt x="146" y="258"/>
                    </a:lnTo>
                    <a:lnTo>
                      <a:pt x="132" y="255"/>
                    </a:lnTo>
                    <a:lnTo>
                      <a:pt x="118" y="258"/>
                    </a:lnTo>
                    <a:lnTo>
                      <a:pt x="106" y="266"/>
                    </a:lnTo>
                    <a:lnTo>
                      <a:pt x="99" y="277"/>
                    </a:lnTo>
                    <a:lnTo>
                      <a:pt x="96" y="291"/>
                    </a:lnTo>
                    <a:lnTo>
                      <a:pt x="99" y="305"/>
                    </a:lnTo>
                    <a:lnTo>
                      <a:pt x="106" y="317"/>
                    </a:lnTo>
                    <a:lnTo>
                      <a:pt x="118" y="324"/>
                    </a:lnTo>
                    <a:lnTo>
                      <a:pt x="132" y="327"/>
                    </a:lnTo>
                    <a:lnTo>
                      <a:pt x="146" y="324"/>
                    </a:lnTo>
                    <a:lnTo>
                      <a:pt x="157" y="317"/>
                    </a:lnTo>
                    <a:lnTo>
                      <a:pt x="165" y="305"/>
                    </a:lnTo>
                    <a:lnTo>
                      <a:pt x="168" y="291"/>
                    </a:lnTo>
                    <a:moveTo>
                      <a:pt x="475" y="158"/>
                    </a:moveTo>
                    <a:lnTo>
                      <a:pt x="355" y="38"/>
                    </a:lnTo>
                    <a:lnTo>
                      <a:pt x="337" y="19"/>
                    </a:lnTo>
                    <a:lnTo>
                      <a:pt x="312" y="4"/>
                    </a:lnTo>
                    <a:lnTo>
                      <a:pt x="282" y="0"/>
                    </a:lnTo>
                    <a:lnTo>
                      <a:pt x="252" y="7"/>
                    </a:lnTo>
                    <a:lnTo>
                      <a:pt x="224" y="26"/>
                    </a:lnTo>
                    <a:lnTo>
                      <a:pt x="27" y="224"/>
                    </a:lnTo>
                    <a:lnTo>
                      <a:pt x="8" y="251"/>
                    </a:lnTo>
                    <a:lnTo>
                      <a:pt x="0" y="282"/>
                    </a:lnTo>
                    <a:lnTo>
                      <a:pt x="4" y="311"/>
                    </a:lnTo>
                    <a:lnTo>
                      <a:pt x="20" y="336"/>
                    </a:lnTo>
                    <a:lnTo>
                      <a:pt x="189" y="507"/>
                    </a:lnTo>
                    <a:lnTo>
                      <a:pt x="194" y="509"/>
                    </a:lnTo>
                    <a:lnTo>
                      <a:pt x="203" y="509"/>
                    </a:lnTo>
                    <a:lnTo>
                      <a:pt x="208" y="507"/>
                    </a:lnTo>
                    <a:lnTo>
                      <a:pt x="220" y="496"/>
                    </a:lnTo>
                    <a:lnTo>
                      <a:pt x="220" y="484"/>
                    </a:lnTo>
                    <a:lnTo>
                      <a:pt x="47" y="309"/>
                    </a:lnTo>
                    <a:lnTo>
                      <a:pt x="40" y="297"/>
                    </a:lnTo>
                    <a:lnTo>
                      <a:pt x="39" y="282"/>
                    </a:lnTo>
                    <a:lnTo>
                      <a:pt x="43" y="266"/>
                    </a:lnTo>
                    <a:lnTo>
                      <a:pt x="54" y="251"/>
                    </a:lnTo>
                    <a:lnTo>
                      <a:pt x="252" y="54"/>
                    </a:lnTo>
                    <a:lnTo>
                      <a:pt x="266" y="43"/>
                    </a:lnTo>
                    <a:lnTo>
                      <a:pt x="282" y="38"/>
                    </a:lnTo>
                    <a:lnTo>
                      <a:pt x="297" y="39"/>
                    </a:lnTo>
                    <a:lnTo>
                      <a:pt x="310" y="47"/>
                    </a:lnTo>
                    <a:lnTo>
                      <a:pt x="448" y="185"/>
                    </a:lnTo>
                    <a:lnTo>
                      <a:pt x="460" y="185"/>
                    </a:lnTo>
                    <a:lnTo>
                      <a:pt x="475" y="170"/>
                    </a:lnTo>
                    <a:lnTo>
                      <a:pt x="475" y="158"/>
                    </a:lnTo>
                    <a:moveTo>
                      <a:pt x="847" y="560"/>
                    </a:moveTo>
                    <a:lnTo>
                      <a:pt x="840" y="533"/>
                    </a:lnTo>
                    <a:lnTo>
                      <a:pt x="823" y="509"/>
                    </a:lnTo>
                    <a:lnTo>
                      <a:pt x="777" y="462"/>
                    </a:lnTo>
                    <a:lnTo>
                      <a:pt x="764" y="462"/>
                    </a:lnTo>
                    <a:lnTo>
                      <a:pt x="749" y="477"/>
                    </a:lnTo>
                    <a:lnTo>
                      <a:pt x="749" y="489"/>
                    </a:lnTo>
                    <a:lnTo>
                      <a:pt x="796" y="536"/>
                    </a:lnTo>
                    <a:lnTo>
                      <a:pt x="804" y="548"/>
                    </a:lnTo>
                    <a:lnTo>
                      <a:pt x="808" y="560"/>
                    </a:lnTo>
                    <a:lnTo>
                      <a:pt x="808" y="572"/>
                    </a:lnTo>
                    <a:lnTo>
                      <a:pt x="802" y="581"/>
                    </a:lnTo>
                    <a:lnTo>
                      <a:pt x="798" y="586"/>
                    </a:lnTo>
                    <a:lnTo>
                      <a:pt x="791" y="588"/>
                    </a:lnTo>
                    <a:lnTo>
                      <a:pt x="774" y="587"/>
                    </a:lnTo>
                    <a:lnTo>
                      <a:pt x="765" y="582"/>
                    </a:lnTo>
                    <a:lnTo>
                      <a:pt x="711" y="528"/>
                    </a:lnTo>
                    <a:lnTo>
                      <a:pt x="698" y="528"/>
                    </a:lnTo>
                    <a:lnTo>
                      <a:pt x="697" y="530"/>
                    </a:lnTo>
                    <a:lnTo>
                      <a:pt x="690" y="537"/>
                    </a:lnTo>
                    <a:lnTo>
                      <a:pt x="683" y="543"/>
                    </a:lnTo>
                    <a:lnTo>
                      <a:pt x="682" y="545"/>
                    </a:lnTo>
                    <a:lnTo>
                      <a:pt x="682" y="557"/>
                    </a:lnTo>
                    <a:lnTo>
                      <a:pt x="735" y="611"/>
                    </a:lnTo>
                    <a:lnTo>
                      <a:pt x="740" y="621"/>
                    </a:lnTo>
                    <a:lnTo>
                      <a:pt x="742" y="637"/>
                    </a:lnTo>
                    <a:lnTo>
                      <a:pt x="739" y="644"/>
                    </a:lnTo>
                    <a:lnTo>
                      <a:pt x="735" y="649"/>
                    </a:lnTo>
                    <a:lnTo>
                      <a:pt x="725" y="655"/>
                    </a:lnTo>
                    <a:lnTo>
                      <a:pt x="713" y="655"/>
                    </a:lnTo>
                    <a:lnTo>
                      <a:pt x="701" y="651"/>
                    </a:lnTo>
                    <a:lnTo>
                      <a:pt x="690" y="643"/>
                    </a:lnTo>
                    <a:lnTo>
                      <a:pt x="643" y="596"/>
                    </a:lnTo>
                    <a:lnTo>
                      <a:pt x="631" y="596"/>
                    </a:lnTo>
                    <a:lnTo>
                      <a:pt x="616" y="611"/>
                    </a:lnTo>
                    <a:lnTo>
                      <a:pt x="614" y="613"/>
                    </a:lnTo>
                    <a:lnTo>
                      <a:pt x="614" y="625"/>
                    </a:lnTo>
                    <a:lnTo>
                      <a:pt x="668" y="679"/>
                    </a:lnTo>
                    <a:lnTo>
                      <a:pt x="672" y="688"/>
                    </a:lnTo>
                    <a:lnTo>
                      <a:pt x="674" y="705"/>
                    </a:lnTo>
                    <a:lnTo>
                      <a:pt x="671" y="712"/>
                    </a:lnTo>
                    <a:lnTo>
                      <a:pt x="662" y="722"/>
                    </a:lnTo>
                    <a:lnTo>
                      <a:pt x="655" y="724"/>
                    </a:lnTo>
                    <a:lnTo>
                      <a:pt x="638" y="722"/>
                    </a:lnTo>
                    <a:lnTo>
                      <a:pt x="629" y="718"/>
                    </a:lnTo>
                    <a:lnTo>
                      <a:pt x="575" y="664"/>
                    </a:lnTo>
                    <a:lnTo>
                      <a:pt x="563" y="664"/>
                    </a:lnTo>
                    <a:lnTo>
                      <a:pt x="561" y="666"/>
                    </a:lnTo>
                    <a:lnTo>
                      <a:pt x="550" y="677"/>
                    </a:lnTo>
                    <a:lnTo>
                      <a:pt x="548" y="679"/>
                    </a:lnTo>
                    <a:lnTo>
                      <a:pt x="546" y="681"/>
                    </a:lnTo>
                    <a:lnTo>
                      <a:pt x="546" y="693"/>
                    </a:lnTo>
                    <a:lnTo>
                      <a:pt x="593" y="740"/>
                    </a:lnTo>
                    <a:lnTo>
                      <a:pt x="601" y="751"/>
                    </a:lnTo>
                    <a:lnTo>
                      <a:pt x="605" y="764"/>
                    </a:lnTo>
                    <a:lnTo>
                      <a:pt x="604" y="775"/>
                    </a:lnTo>
                    <a:lnTo>
                      <a:pt x="599" y="785"/>
                    </a:lnTo>
                    <a:lnTo>
                      <a:pt x="591" y="792"/>
                    </a:lnTo>
                    <a:lnTo>
                      <a:pt x="591" y="805"/>
                    </a:lnTo>
                    <a:lnTo>
                      <a:pt x="603" y="816"/>
                    </a:lnTo>
                    <a:lnTo>
                      <a:pt x="607" y="818"/>
                    </a:lnTo>
                    <a:lnTo>
                      <a:pt x="617" y="818"/>
                    </a:lnTo>
                    <a:lnTo>
                      <a:pt x="622" y="816"/>
                    </a:lnTo>
                    <a:lnTo>
                      <a:pt x="626" y="812"/>
                    </a:lnTo>
                    <a:lnTo>
                      <a:pt x="640" y="790"/>
                    </a:lnTo>
                    <a:lnTo>
                      <a:pt x="643" y="764"/>
                    </a:lnTo>
                    <a:lnTo>
                      <a:pt x="643" y="761"/>
                    </a:lnTo>
                    <a:lnTo>
                      <a:pt x="644" y="762"/>
                    </a:lnTo>
                    <a:lnTo>
                      <a:pt x="646" y="762"/>
                    </a:lnTo>
                    <a:lnTo>
                      <a:pt x="648" y="762"/>
                    </a:lnTo>
                    <a:lnTo>
                      <a:pt x="650" y="762"/>
                    </a:lnTo>
                    <a:lnTo>
                      <a:pt x="662" y="761"/>
                    </a:lnTo>
                    <a:lnTo>
                      <a:pt x="674" y="757"/>
                    </a:lnTo>
                    <a:lnTo>
                      <a:pt x="685" y="752"/>
                    </a:lnTo>
                    <a:lnTo>
                      <a:pt x="694" y="744"/>
                    </a:lnTo>
                    <a:lnTo>
                      <a:pt x="702" y="734"/>
                    </a:lnTo>
                    <a:lnTo>
                      <a:pt x="707" y="724"/>
                    </a:lnTo>
                    <a:lnTo>
                      <a:pt x="708" y="722"/>
                    </a:lnTo>
                    <a:lnTo>
                      <a:pt x="711" y="708"/>
                    </a:lnTo>
                    <a:lnTo>
                      <a:pt x="711" y="694"/>
                    </a:lnTo>
                    <a:lnTo>
                      <a:pt x="711" y="693"/>
                    </a:lnTo>
                    <a:lnTo>
                      <a:pt x="718" y="694"/>
                    </a:lnTo>
                    <a:lnTo>
                      <a:pt x="730" y="693"/>
                    </a:lnTo>
                    <a:lnTo>
                      <a:pt x="742" y="689"/>
                    </a:lnTo>
                    <a:lnTo>
                      <a:pt x="752" y="684"/>
                    </a:lnTo>
                    <a:lnTo>
                      <a:pt x="762" y="676"/>
                    </a:lnTo>
                    <a:lnTo>
                      <a:pt x="770" y="666"/>
                    </a:lnTo>
                    <a:lnTo>
                      <a:pt x="775" y="655"/>
                    </a:lnTo>
                    <a:lnTo>
                      <a:pt x="776" y="654"/>
                    </a:lnTo>
                    <a:lnTo>
                      <a:pt x="779" y="640"/>
                    </a:lnTo>
                    <a:lnTo>
                      <a:pt x="779" y="626"/>
                    </a:lnTo>
                    <a:lnTo>
                      <a:pt x="780" y="626"/>
                    </a:lnTo>
                    <a:lnTo>
                      <a:pt x="782" y="626"/>
                    </a:lnTo>
                    <a:lnTo>
                      <a:pt x="784" y="626"/>
                    </a:lnTo>
                    <a:lnTo>
                      <a:pt x="786" y="626"/>
                    </a:lnTo>
                    <a:lnTo>
                      <a:pt x="798" y="625"/>
                    </a:lnTo>
                    <a:lnTo>
                      <a:pt x="810" y="622"/>
                    </a:lnTo>
                    <a:lnTo>
                      <a:pt x="820" y="616"/>
                    </a:lnTo>
                    <a:lnTo>
                      <a:pt x="830" y="608"/>
                    </a:lnTo>
                    <a:lnTo>
                      <a:pt x="842" y="588"/>
                    </a:lnTo>
                    <a:lnTo>
                      <a:pt x="844" y="586"/>
                    </a:lnTo>
                    <a:lnTo>
                      <a:pt x="847" y="560"/>
                    </a:lnTo>
                  </a:path>
                </a:pathLst>
              </a:custGeom>
              <a:solidFill>
                <a:srgbClr val="5859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bg-BG"/>
              </a:p>
            </p:txBody>
          </p:sp>
          <p:pic>
            <p:nvPicPr>
              <p:cNvPr id="5137"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45" y="335"/>
                <a:ext cx="377" cy="377"/>
              </a:xfrm>
              <a:prstGeom prst="rect">
                <a:avLst/>
              </a:prstGeom>
              <a:noFill/>
              <a:extLst>
                <a:ext uri="{909E8E84-426E-40DD-AFC4-6F175D3DCCD1}">
                  <a14:hiddenFill xmlns:a14="http://schemas.microsoft.com/office/drawing/2010/main">
                    <a:solidFill>
                      <a:srgbClr val="FFFFFF"/>
                    </a:solidFill>
                  </a14:hiddenFill>
                </a:ext>
              </a:extLst>
            </p:spPr>
          </p:pic>
          <p:pic>
            <p:nvPicPr>
              <p:cNvPr id="5138"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07" y="-128"/>
                <a:ext cx="375" cy="389"/>
              </a:xfrm>
              <a:prstGeom prst="rect">
                <a:avLst/>
              </a:prstGeom>
              <a:noFill/>
              <a:extLst>
                <a:ext uri="{909E8E84-426E-40DD-AFC4-6F175D3DCCD1}">
                  <a14:hiddenFill xmlns:a14="http://schemas.microsoft.com/office/drawing/2010/main">
                    <a:solidFill>
                      <a:srgbClr val="FFFFFF"/>
                    </a:solidFill>
                  </a14:hiddenFill>
                </a:ext>
              </a:extLst>
            </p:spPr>
          </p:pic>
          <p:sp>
            <p:nvSpPr>
              <p:cNvPr id="17" name="AutoShape 19"/>
              <p:cNvSpPr>
                <a:spLocks/>
              </p:cNvSpPr>
              <p:nvPr/>
            </p:nvSpPr>
            <p:spPr bwMode="auto">
              <a:xfrm>
                <a:off x="2576" y="-20"/>
                <a:ext cx="490" cy="436"/>
              </a:xfrm>
              <a:custGeom>
                <a:avLst/>
                <a:gdLst>
                  <a:gd name="T0" fmla="+- 0 2756 2577"/>
                  <a:gd name="T1" fmla="*/ T0 w 490"/>
                  <a:gd name="T2" fmla="+- 0 -12 -20"/>
                  <a:gd name="T3" fmla="*/ -12 h 436"/>
                  <a:gd name="T4" fmla="+- 0 2579 2577"/>
                  <a:gd name="T5" fmla="*/ T4 w 490"/>
                  <a:gd name="T6" fmla="+- 0 137 -20"/>
                  <a:gd name="T7" fmla="*/ 137 h 436"/>
                  <a:gd name="T8" fmla="+- 0 2620 2577"/>
                  <a:gd name="T9" fmla="*/ T8 w 490"/>
                  <a:gd name="T10" fmla="+- 0 408 -20"/>
                  <a:gd name="T11" fmla="*/ 408 h 436"/>
                  <a:gd name="T12" fmla="+- 0 2640 2577"/>
                  <a:gd name="T13" fmla="*/ T12 w 490"/>
                  <a:gd name="T14" fmla="+- 0 416 -20"/>
                  <a:gd name="T15" fmla="*/ 416 h 436"/>
                  <a:gd name="T16" fmla="+- 0 2667 2577"/>
                  <a:gd name="T17" fmla="*/ T16 w 490"/>
                  <a:gd name="T18" fmla="+- 0 415 -20"/>
                  <a:gd name="T19" fmla="*/ 415 h 436"/>
                  <a:gd name="T20" fmla="+- 0 2724 2577"/>
                  <a:gd name="T21" fmla="*/ T20 w 490"/>
                  <a:gd name="T22" fmla="+- 0 398 -20"/>
                  <a:gd name="T23" fmla="*/ 398 h 436"/>
                  <a:gd name="T24" fmla="+- 0 2750 2577"/>
                  <a:gd name="T25" fmla="*/ T24 w 490"/>
                  <a:gd name="T26" fmla="+- 0 377 -20"/>
                  <a:gd name="T27" fmla="*/ 377 h 436"/>
                  <a:gd name="T28" fmla="+- 0 2617 2577"/>
                  <a:gd name="T29" fmla="*/ T28 w 490"/>
                  <a:gd name="T30" fmla="+- 0 154 -20"/>
                  <a:gd name="T31" fmla="*/ 154 h 436"/>
                  <a:gd name="T32" fmla="+- 0 2769 2577"/>
                  <a:gd name="T33" fmla="*/ T32 w 490"/>
                  <a:gd name="T34" fmla="+- 0 24 -20"/>
                  <a:gd name="T35" fmla="*/ 24 h 436"/>
                  <a:gd name="T36" fmla="+- 0 2876 2577"/>
                  <a:gd name="T37" fmla="*/ T36 w 490"/>
                  <a:gd name="T38" fmla="+- 0 19 -20"/>
                  <a:gd name="T39" fmla="*/ 19 h 436"/>
                  <a:gd name="T40" fmla="+- 0 2835 2577"/>
                  <a:gd name="T41" fmla="*/ T40 w 490"/>
                  <a:gd name="T42" fmla="+- 0 -12 -20"/>
                  <a:gd name="T43" fmla="*/ -12 h 436"/>
                  <a:gd name="T44" fmla="+- 0 2789 2577"/>
                  <a:gd name="T45" fmla="*/ T44 w 490"/>
                  <a:gd name="T46" fmla="+- 0 149 -20"/>
                  <a:gd name="T47" fmla="*/ 149 h 436"/>
                  <a:gd name="T48" fmla="+- 0 2759 2577"/>
                  <a:gd name="T49" fmla="*/ T48 w 490"/>
                  <a:gd name="T50" fmla="+- 0 164 -20"/>
                  <a:gd name="T51" fmla="*/ 164 h 436"/>
                  <a:gd name="T52" fmla="+- 0 2719 2577"/>
                  <a:gd name="T53" fmla="*/ T52 w 490"/>
                  <a:gd name="T54" fmla="+- 0 233 -20"/>
                  <a:gd name="T55" fmla="*/ 233 h 436"/>
                  <a:gd name="T56" fmla="+- 0 2729 2577"/>
                  <a:gd name="T57" fmla="*/ T56 w 490"/>
                  <a:gd name="T58" fmla="+- 0 315 -20"/>
                  <a:gd name="T59" fmla="*/ 315 h 436"/>
                  <a:gd name="T60" fmla="+- 0 2726 2577"/>
                  <a:gd name="T61" fmla="*/ T60 w 490"/>
                  <a:gd name="T62" fmla="+- 0 343 -20"/>
                  <a:gd name="T63" fmla="*/ 343 h 436"/>
                  <a:gd name="T64" fmla="+- 0 2706 2577"/>
                  <a:gd name="T65" fmla="*/ T64 w 490"/>
                  <a:gd name="T66" fmla="+- 0 364 -20"/>
                  <a:gd name="T67" fmla="*/ 364 h 436"/>
                  <a:gd name="T68" fmla="+- 0 2671 2577"/>
                  <a:gd name="T69" fmla="*/ T68 w 490"/>
                  <a:gd name="T70" fmla="+- 0 376 -20"/>
                  <a:gd name="T71" fmla="*/ 376 h 436"/>
                  <a:gd name="T72" fmla="+- 0 2750 2577"/>
                  <a:gd name="T73" fmla="*/ T72 w 490"/>
                  <a:gd name="T74" fmla="+- 0 377 -20"/>
                  <a:gd name="T75" fmla="*/ 377 h 436"/>
                  <a:gd name="T76" fmla="+- 0 2766 2577"/>
                  <a:gd name="T77" fmla="*/ T76 w 490"/>
                  <a:gd name="T78" fmla="+- 0 338 -20"/>
                  <a:gd name="T79" fmla="*/ 338 h 436"/>
                  <a:gd name="T80" fmla="+- 0 2762 2577"/>
                  <a:gd name="T81" fmla="*/ T80 w 490"/>
                  <a:gd name="T82" fmla="+- 0 288 -20"/>
                  <a:gd name="T83" fmla="*/ 288 h 436"/>
                  <a:gd name="T84" fmla="+- 0 2762 2577"/>
                  <a:gd name="T85" fmla="*/ T84 w 490"/>
                  <a:gd name="T86" fmla="+- 0 217 -20"/>
                  <a:gd name="T87" fmla="*/ 217 h 436"/>
                  <a:gd name="T88" fmla="+- 0 2793 2577"/>
                  <a:gd name="T89" fmla="*/ T88 w 490"/>
                  <a:gd name="T90" fmla="+- 0 189 -20"/>
                  <a:gd name="T91" fmla="*/ 189 h 436"/>
                  <a:gd name="T92" fmla="+- 0 2808 2577"/>
                  <a:gd name="T93" fmla="*/ T92 w 490"/>
                  <a:gd name="T94" fmla="+- 0 174 -20"/>
                  <a:gd name="T95" fmla="*/ 174 h 436"/>
                  <a:gd name="T96" fmla="+- 0 2789 2577"/>
                  <a:gd name="T97" fmla="*/ T96 w 490"/>
                  <a:gd name="T98" fmla="+- 0 149 -20"/>
                  <a:gd name="T99" fmla="*/ 149 h 436"/>
                  <a:gd name="T100" fmla="+- 0 2794 2577"/>
                  <a:gd name="T101" fmla="*/ T100 w 490"/>
                  <a:gd name="T102" fmla="+- 0 19 -20"/>
                  <a:gd name="T103" fmla="*/ 19 h 436"/>
                  <a:gd name="T104" fmla="+- 0 2840 2577"/>
                  <a:gd name="T105" fmla="*/ T104 w 490"/>
                  <a:gd name="T106" fmla="+- 0 38 -20"/>
                  <a:gd name="T107" fmla="*/ 38 h 436"/>
                  <a:gd name="T108" fmla="+- 0 3021 2577"/>
                  <a:gd name="T109" fmla="*/ T108 w 490"/>
                  <a:gd name="T110" fmla="+- 0 224 -20"/>
                  <a:gd name="T111" fmla="*/ 224 h 436"/>
                  <a:gd name="T112" fmla="+- 0 3028 2577"/>
                  <a:gd name="T113" fmla="*/ T112 w 490"/>
                  <a:gd name="T114" fmla="+- 0 248 -20"/>
                  <a:gd name="T115" fmla="*/ 248 h 436"/>
                  <a:gd name="T116" fmla="+- 0 3025 2577"/>
                  <a:gd name="T117" fmla="*/ T116 w 490"/>
                  <a:gd name="T118" fmla="+- 0 276 -20"/>
                  <a:gd name="T119" fmla="*/ 276 h 436"/>
                  <a:gd name="T120" fmla="+- 0 3012 2577"/>
                  <a:gd name="T121" fmla="*/ T120 w 490"/>
                  <a:gd name="T122" fmla="+- 0 301 -20"/>
                  <a:gd name="T123" fmla="*/ 301 h 436"/>
                  <a:gd name="T124" fmla="+- 0 2991 2577"/>
                  <a:gd name="T125" fmla="*/ T124 w 490"/>
                  <a:gd name="T126" fmla="+- 0 319 -20"/>
                  <a:gd name="T127" fmla="*/ 319 h 436"/>
                  <a:gd name="T128" fmla="+- 0 2998 2577"/>
                  <a:gd name="T129" fmla="*/ T128 w 490"/>
                  <a:gd name="T130" fmla="+- 0 349 -20"/>
                  <a:gd name="T131" fmla="*/ 349 h 436"/>
                  <a:gd name="T132" fmla="+- 0 3026 2577"/>
                  <a:gd name="T133" fmla="*/ T132 w 490"/>
                  <a:gd name="T134" fmla="+- 0 343 -20"/>
                  <a:gd name="T135" fmla="*/ 343 h 436"/>
                  <a:gd name="T136" fmla="+- 0 3028 2577"/>
                  <a:gd name="T137" fmla="*/ T136 w 490"/>
                  <a:gd name="T138" fmla="+- 0 342 -20"/>
                  <a:gd name="T139" fmla="*/ 342 h 436"/>
                  <a:gd name="T140" fmla="+- 0 3053 2577"/>
                  <a:gd name="T141" fmla="*/ T140 w 490"/>
                  <a:gd name="T142" fmla="+- 0 307 -20"/>
                  <a:gd name="T143" fmla="*/ 307 h 436"/>
                  <a:gd name="T144" fmla="+- 0 3066 2577"/>
                  <a:gd name="T145" fmla="*/ T144 w 490"/>
                  <a:gd name="T146" fmla="+- 0 267 -20"/>
                  <a:gd name="T147" fmla="*/ 267 h 436"/>
                  <a:gd name="T148" fmla="+- 0 3062 2577"/>
                  <a:gd name="T149" fmla="*/ T148 w 490"/>
                  <a:gd name="T150" fmla="+- 0 223 -20"/>
                  <a:gd name="T151" fmla="*/ 223 h 436"/>
                  <a:gd name="T152" fmla="+- 0 3042 2577"/>
                  <a:gd name="T153" fmla="*/ T152 w 490"/>
                  <a:gd name="T154" fmla="+- 0 188 -20"/>
                  <a:gd name="T155" fmla="*/ 188 h 43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Lst>
                <a:rect l="0" t="0" r="r" b="b"/>
                <a:pathLst>
                  <a:path w="490" h="436">
                    <a:moveTo>
                      <a:pt x="219" y="0"/>
                    </a:moveTo>
                    <a:lnTo>
                      <a:pt x="179" y="8"/>
                    </a:lnTo>
                    <a:lnTo>
                      <a:pt x="142" y="31"/>
                    </a:lnTo>
                    <a:lnTo>
                      <a:pt x="2" y="157"/>
                    </a:lnTo>
                    <a:lnTo>
                      <a:pt x="0" y="164"/>
                    </a:lnTo>
                    <a:lnTo>
                      <a:pt x="43" y="428"/>
                    </a:lnTo>
                    <a:lnTo>
                      <a:pt x="50" y="435"/>
                    </a:lnTo>
                    <a:lnTo>
                      <a:pt x="63" y="436"/>
                    </a:lnTo>
                    <a:lnTo>
                      <a:pt x="69" y="436"/>
                    </a:lnTo>
                    <a:lnTo>
                      <a:pt x="90" y="435"/>
                    </a:lnTo>
                    <a:lnTo>
                      <a:pt x="118" y="430"/>
                    </a:lnTo>
                    <a:lnTo>
                      <a:pt x="147" y="418"/>
                    </a:lnTo>
                    <a:lnTo>
                      <a:pt x="172" y="398"/>
                    </a:lnTo>
                    <a:lnTo>
                      <a:pt x="173" y="397"/>
                    </a:lnTo>
                    <a:lnTo>
                      <a:pt x="77" y="397"/>
                    </a:lnTo>
                    <a:lnTo>
                      <a:pt x="40" y="174"/>
                    </a:lnTo>
                    <a:lnTo>
                      <a:pt x="168" y="59"/>
                    </a:lnTo>
                    <a:lnTo>
                      <a:pt x="192" y="44"/>
                    </a:lnTo>
                    <a:lnTo>
                      <a:pt x="217" y="39"/>
                    </a:lnTo>
                    <a:lnTo>
                      <a:pt x="299" y="39"/>
                    </a:lnTo>
                    <a:lnTo>
                      <a:pt x="291" y="31"/>
                    </a:lnTo>
                    <a:lnTo>
                      <a:pt x="258" y="8"/>
                    </a:lnTo>
                    <a:lnTo>
                      <a:pt x="219" y="0"/>
                    </a:lnTo>
                    <a:close/>
                    <a:moveTo>
                      <a:pt x="212" y="169"/>
                    </a:moveTo>
                    <a:lnTo>
                      <a:pt x="203" y="173"/>
                    </a:lnTo>
                    <a:lnTo>
                      <a:pt x="182" y="184"/>
                    </a:lnTo>
                    <a:lnTo>
                      <a:pt x="157" y="209"/>
                    </a:lnTo>
                    <a:lnTo>
                      <a:pt x="142" y="253"/>
                    </a:lnTo>
                    <a:lnTo>
                      <a:pt x="148" y="318"/>
                    </a:lnTo>
                    <a:lnTo>
                      <a:pt x="152" y="335"/>
                    </a:lnTo>
                    <a:lnTo>
                      <a:pt x="152" y="350"/>
                    </a:lnTo>
                    <a:lnTo>
                      <a:pt x="149" y="363"/>
                    </a:lnTo>
                    <a:lnTo>
                      <a:pt x="143" y="373"/>
                    </a:lnTo>
                    <a:lnTo>
                      <a:pt x="129" y="384"/>
                    </a:lnTo>
                    <a:lnTo>
                      <a:pt x="112" y="391"/>
                    </a:lnTo>
                    <a:lnTo>
                      <a:pt x="94" y="396"/>
                    </a:lnTo>
                    <a:lnTo>
                      <a:pt x="77" y="397"/>
                    </a:lnTo>
                    <a:lnTo>
                      <a:pt x="173" y="397"/>
                    </a:lnTo>
                    <a:lnTo>
                      <a:pt x="184" y="379"/>
                    </a:lnTo>
                    <a:lnTo>
                      <a:pt x="189" y="358"/>
                    </a:lnTo>
                    <a:lnTo>
                      <a:pt x="190" y="335"/>
                    </a:lnTo>
                    <a:lnTo>
                      <a:pt x="185" y="308"/>
                    </a:lnTo>
                    <a:lnTo>
                      <a:pt x="179" y="266"/>
                    </a:lnTo>
                    <a:lnTo>
                      <a:pt x="185" y="237"/>
                    </a:lnTo>
                    <a:lnTo>
                      <a:pt x="199" y="219"/>
                    </a:lnTo>
                    <a:lnTo>
                      <a:pt x="216" y="209"/>
                    </a:lnTo>
                    <a:lnTo>
                      <a:pt x="226" y="205"/>
                    </a:lnTo>
                    <a:lnTo>
                      <a:pt x="231" y="194"/>
                    </a:lnTo>
                    <a:lnTo>
                      <a:pt x="224" y="174"/>
                    </a:lnTo>
                    <a:lnTo>
                      <a:pt x="212" y="169"/>
                    </a:lnTo>
                    <a:close/>
                    <a:moveTo>
                      <a:pt x="299" y="39"/>
                    </a:moveTo>
                    <a:lnTo>
                      <a:pt x="217" y="39"/>
                    </a:lnTo>
                    <a:lnTo>
                      <a:pt x="242" y="43"/>
                    </a:lnTo>
                    <a:lnTo>
                      <a:pt x="263" y="58"/>
                    </a:lnTo>
                    <a:lnTo>
                      <a:pt x="437" y="234"/>
                    </a:lnTo>
                    <a:lnTo>
                      <a:pt x="444" y="244"/>
                    </a:lnTo>
                    <a:lnTo>
                      <a:pt x="449" y="255"/>
                    </a:lnTo>
                    <a:lnTo>
                      <a:pt x="451" y="268"/>
                    </a:lnTo>
                    <a:lnTo>
                      <a:pt x="451" y="282"/>
                    </a:lnTo>
                    <a:lnTo>
                      <a:pt x="448" y="296"/>
                    </a:lnTo>
                    <a:lnTo>
                      <a:pt x="443" y="309"/>
                    </a:lnTo>
                    <a:lnTo>
                      <a:pt x="435" y="321"/>
                    </a:lnTo>
                    <a:lnTo>
                      <a:pt x="426" y="332"/>
                    </a:lnTo>
                    <a:lnTo>
                      <a:pt x="414" y="339"/>
                    </a:lnTo>
                    <a:lnTo>
                      <a:pt x="411" y="351"/>
                    </a:lnTo>
                    <a:lnTo>
                      <a:pt x="421" y="369"/>
                    </a:lnTo>
                    <a:lnTo>
                      <a:pt x="433" y="372"/>
                    </a:lnTo>
                    <a:lnTo>
                      <a:pt x="449" y="363"/>
                    </a:lnTo>
                    <a:lnTo>
                      <a:pt x="450" y="363"/>
                    </a:lnTo>
                    <a:lnTo>
                      <a:pt x="451" y="362"/>
                    </a:lnTo>
                    <a:lnTo>
                      <a:pt x="465" y="346"/>
                    </a:lnTo>
                    <a:lnTo>
                      <a:pt x="476" y="327"/>
                    </a:lnTo>
                    <a:lnTo>
                      <a:pt x="484" y="307"/>
                    </a:lnTo>
                    <a:lnTo>
                      <a:pt x="489" y="287"/>
                    </a:lnTo>
                    <a:lnTo>
                      <a:pt x="489" y="264"/>
                    </a:lnTo>
                    <a:lnTo>
                      <a:pt x="485" y="243"/>
                    </a:lnTo>
                    <a:lnTo>
                      <a:pt x="477" y="225"/>
                    </a:lnTo>
                    <a:lnTo>
                      <a:pt x="465" y="208"/>
                    </a:lnTo>
                    <a:lnTo>
                      <a:pt x="299" y="39"/>
                    </a:lnTo>
                    <a:close/>
                  </a:path>
                </a:pathLst>
              </a:custGeom>
              <a:solidFill>
                <a:srgbClr val="5859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bg-BG"/>
              </a:p>
            </p:txBody>
          </p:sp>
        </p:grpSp>
        <p:sp>
          <p:nvSpPr>
            <p:cNvPr id="22" name="TextBox 21"/>
            <p:cNvSpPr txBox="1"/>
            <p:nvPr/>
          </p:nvSpPr>
          <p:spPr>
            <a:xfrm>
              <a:off x="2387792" y="5305575"/>
              <a:ext cx="960519" cy="338554"/>
            </a:xfrm>
            <a:prstGeom prst="rect">
              <a:avLst/>
            </a:prstGeom>
            <a:noFill/>
          </p:spPr>
          <p:txBody>
            <a:bodyPr wrap="none" rtlCol="0">
              <a:spAutoFit/>
            </a:bodyPr>
            <a:lstStyle/>
            <a:p>
              <a:r>
                <a:rPr lang="en-US" sz="1600" dirty="0">
                  <a:latin typeface="Leksa Sans" panose="020E0602020302020204" pitchFamily="34" charset="-52"/>
                </a:rPr>
                <a:t>Partners</a:t>
              </a:r>
              <a:endParaRPr lang="bg-BG" sz="1600" dirty="0">
                <a:latin typeface="Leksa Sans" panose="020E0602020302020204" pitchFamily="34" charset="-52"/>
              </a:endParaRPr>
            </a:p>
          </p:txBody>
        </p:sp>
      </p:grpSp>
      <p:sp>
        <p:nvSpPr>
          <p:cNvPr id="24" name="Rectangle 23"/>
          <p:cNvSpPr/>
          <p:nvPr/>
        </p:nvSpPr>
        <p:spPr>
          <a:xfrm>
            <a:off x="4852652" y="3839998"/>
            <a:ext cx="1899226" cy="830997"/>
          </a:xfrm>
          <a:prstGeom prst="rect">
            <a:avLst/>
          </a:prstGeom>
        </p:spPr>
        <p:txBody>
          <a:bodyPr wrap="square">
            <a:spAutoFit/>
          </a:bodyPr>
          <a:lstStyle/>
          <a:p>
            <a:r>
              <a:rPr lang="en-US" sz="1600" dirty="0">
                <a:latin typeface="Leksa Sans" panose="020E0602020302020204" pitchFamily="34" charset="-52"/>
              </a:rPr>
              <a:t>More than 52 locations in the country</a:t>
            </a:r>
            <a:endParaRPr lang="bg-BG" sz="1600" dirty="0">
              <a:latin typeface="Leksa Sans" panose="020E0602020302020204" pitchFamily="34" charset="-52"/>
            </a:endParaRPr>
          </a:p>
        </p:txBody>
      </p:sp>
      <p:sp>
        <p:nvSpPr>
          <p:cNvPr id="25" name="TextBox 24"/>
          <p:cNvSpPr txBox="1"/>
          <p:nvPr/>
        </p:nvSpPr>
        <p:spPr>
          <a:xfrm>
            <a:off x="4809184" y="4563984"/>
            <a:ext cx="1770869" cy="461665"/>
          </a:xfrm>
          <a:prstGeom prst="rect">
            <a:avLst/>
          </a:prstGeom>
          <a:noFill/>
        </p:spPr>
        <p:txBody>
          <a:bodyPr wrap="none" rtlCol="0">
            <a:spAutoFit/>
          </a:bodyPr>
          <a:lstStyle/>
          <a:p>
            <a:r>
              <a:rPr lang="en-US" sz="2400" dirty="0">
                <a:solidFill>
                  <a:srgbClr val="D60000"/>
                </a:solidFill>
                <a:latin typeface="Leksa Sans" panose="020E0602020302020204" pitchFamily="34" charset="-52"/>
              </a:rPr>
              <a:t>Viva Credit </a:t>
            </a:r>
            <a:endParaRPr lang="bg-BG" sz="2400" dirty="0">
              <a:solidFill>
                <a:srgbClr val="D60000"/>
              </a:solidFill>
              <a:latin typeface="Leksa Sans" panose="020E0602020302020204" pitchFamily="34" charset="-52"/>
            </a:endParaRPr>
          </a:p>
        </p:txBody>
      </p:sp>
      <p:grpSp>
        <p:nvGrpSpPr>
          <p:cNvPr id="27" name="Group 26"/>
          <p:cNvGrpSpPr/>
          <p:nvPr/>
        </p:nvGrpSpPr>
        <p:grpSpPr>
          <a:xfrm>
            <a:off x="6898859" y="3666813"/>
            <a:ext cx="1884110" cy="1737346"/>
            <a:chOff x="6917050" y="3638045"/>
            <a:chExt cx="1884110" cy="1737346"/>
          </a:xfrm>
        </p:grpSpPr>
        <p:grpSp>
          <p:nvGrpSpPr>
            <p:cNvPr id="7" name="Group 5"/>
            <p:cNvGrpSpPr>
              <a:grpSpLocks/>
            </p:cNvGrpSpPr>
            <p:nvPr/>
          </p:nvGrpSpPr>
          <p:grpSpPr bwMode="auto">
            <a:xfrm>
              <a:off x="6917050" y="3638045"/>
              <a:ext cx="1884110" cy="1450670"/>
              <a:chOff x="8288" y="-730"/>
              <a:chExt cx="1968" cy="1631"/>
            </a:xfrm>
          </p:grpSpPr>
          <p:sp>
            <p:nvSpPr>
              <p:cNvPr id="8" name="Freeform 6"/>
              <p:cNvSpPr>
                <a:spLocks/>
              </p:cNvSpPr>
              <p:nvPr/>
            </p:nvSpPr>
            <p:spPr bwMode="auto">
              <a:xfrm>
                <a:off x="8308" y="-711"/>
                <a:ext cx="1928" cy="1591"/>
              </a:xfrm>
              <a:custGeom>
                <a:avLst/>
                <a:gdLst>
                  <a:gd name="T0" fmla="+- 0 8834 8308"/>
                  <a:gd name="T1" fmla="*/ T0 w 1928"/>
                  <a:gd name="T2" fmla="+- 0 880 -710"/>
                  <a:gd name="T3" fmla="*/ 880 h 1591"/>
                  <a:gd name="T4" fmla="+- 0 8821 8308"/>
                  <a:gd name="T5" fmla="*/ T4 w 1928"/>
                  <a:gd name="T6" fmla="+- 0 880 -710"/>
                  <a:gd name="T7" fmla="*/ 880 h 1591"/>
                  <a:gd name="T8" fmla="+- 0 8809 8308"/>
                  <a:gd name="T9" fmla="*/ T8 w 1928"/>
                  <a:gd name="T10" fmla="+- 0 874 -710"/>
                  <a:gd name="T11" fmla="*/ 874 h 1591"/>
                  <a:gd name="T12" fmla="+- 0 8803 8308"/>
                  <a:gd name="T13" fmla="*/ T12 w 1928"/>
                  <a:gd name="T14" fmla="+- 0 863 -710"/>
                  <a:gd name="T15" fmla="*/ 863 h 1591"/>
                  <a:gd name="T16" fmla="+- 0 8314 8308"/>
                  <a:gd name="T17" fmla="*/ T16 w 1928"/>
                  <a:gd name="T18" fmla="+- 0 17 -710"/>
                  <a:gd name="T19" fmla="*/ 17 h 1591"/>
                  <a:gd name="T20" fmla="+- 0 8308 8308"/>
                  <a:gd name="T21" fmla="*/ T20 w 1928"/>
                  <a:gd name="T22" fmla="+- 0 6 -710"/>
                  <a:gd name="T23" fmla="*/ 6 h 1591"/>
                  <a:gd name="T24" fmla="+- 0 8308 8308"/>
                  <a:gd name="T25" fmla="*/ T24 w 1928"/>
                  <a:gd name="T26" fmla="+- 0 -7 -710"/>
                  <a:gd name="T27" fmla="*/ -7 h 1591"/>
                  <a:gd name="T28" fmla="+- 0 8314 8308"/>
                  <a:gd name="T29" fmla="*/ T28 w 1928"/>
                  <a:gd name="T30" fmla="+- 0 -18 -710"/>
                  <a:gd name="T31" fmla="*/ -18 h 1591"/>
                  <a:gd name="T32" fmla="+- 0 8439 8308"/>
                  <a:gd name="T33" fmla="*/ T32 w 1928"/>
                  <a:gd name="T34" fmla="+- 0 -233 -710"/>
                  <a:gd name="T35" fmla="*/ -233 h 1591"/>
                  <a:gd name="T36" fmla="+- 0 8440 8308"/>
                  <a:gd name="T37" fmla="*/ T36 w 1928"/>
                  <a:gd name="T38" fmla="+- 0 -236 -710"/>
                  <a:gd name="T39" fmla="*/ -236 h 1591"/>
                  <a:gd name="T40" fmla="+- 0 8441 8308"/>
                  <a:gd name="T41" fmla="*/ T40 w 1928"/>
                  <a:gd name="T42" fmla="+- 0 -240 -710"/>
                  <a:gd name="T43" fmla="*/ -240 h 1591"/>
                  <a:gd name="T44" fmla="+- 0 8442 8308"/>
                  <a:gd name="T45" fmla="*/ T44 w 1928"/>
                  <a:gd name="T46" fmla="+- 0 -243 -710"/>
                  <a:gd name="T47" fmla="*/ -243 h 1591"/>
                  <a:gd name="T48" fmla="+- 0 8703 8308"/>
                  <a:gd name="T49" fmla="*/ T48 w 1928"/>
                  <a:gd name="T50" fmla="+- 0 -693 -710"/>
                  <a:gd name="T51" fmla="*/ -693 h 1591"/>
                  <a:gd name="T52" fmla="+- 0 8709 8308"/>
                  <a:gd name="T53" fmla="*/ T52 w 1928"/>
                  <a:gd name="T54" fmla="+- 0 -704 -710"/>
                  <a:gd name="T55" fmla="*/ -704 h 1591"/>
                  <a:gd name="T56" fmla="+- 0 8721 8308"/>
                  <a:gd name="T57" fmla="*/ T56 w 1928"/>
                  <a:gd name="T58" fmla="+- 0 -710 -710"/>
                  <a:gd name="T59" fmla="*/ -710 h 1591"/>
                  <a:gd name="T60" fmla="+- 0 8733 8308"/>
                  <a:gd name="T61" fmla="*/ T60 w 1928"/>
                  <a:gd name="T62" fmla="+- 0 -710 -710"/>
                  <a:gd name="T63" fmla="*/ -710 h 1591"/>
                  <a:gd name="T64" fmla="+- 0 8739 8308"/>
                  <a:gd name="T65" fmla="*/ T64 w 1928"/>
                  <a:gd name="T66" fmla="+- 0 -710 -710"/>
                  <a:gd name="T67" fmla="*/ -710 h 1591"/>
                  <a:gd name="T68" fmla="+- 0 10218 8308"/>
                  <a:gd name="T69" fmla="*/ T68 w 1928"/>
                  <a:gd name="T70" fmla="+- 0 141 -710"/>
                  <a:gd name="T71" fmla="*/ 141 h 1591"/>
                  <a:gd name="T72" fmla="+- 0 10236 8308"/>
                  <a:gd name="T73" fmla="*/ T72 w 1928"/>
                  <a:gd name="T74" fmla="+- 0 175 -710"/>
                  <a:gd name="T75" fmla="*/ 175 h 1591"/>
                  <a:gd name="T76" fmla="+- 0 10231 8308"/>
                  <a:gd name="T77" fmla="*/ T76 w 1928"/>
                  <a:gd name="T78" fmla="+- 0 189 -710"/>
                  <a:gd name="T79" fmla="*/ 189 h 1591"/>
                  <a:gd name="T80" fmla="+- 0 10103 8308"/>
                  <a:gd name="T81" fmla="*/ T80 w 1928"/>
                  <a:gd name="T82" fmla="+- 0 410 -710"/>
                  <a:gd name="T83" fmla="*/ 410 h 1591"/>
                  <a:gd name="T84" fmla="+- 0 10103 8308"/>
                  <a:gd name="T85" fmla="*/ T84 w 1928"/>
                  <a:gd name="T86" fmla="+- 0 411 -710"/>
                  <a:gd name="T87" fmla="*/ 411 h 1591"/>
                  <a:gd name="T88" fmla="+- 0 10102 8308"/>
                  <a:gd name="T89" fmla="*/ T88 w 1928"/>
                  <a:gd name="T90" fmla="+- 0 413 -710"/>
                  <a:gd name="T91" fmla="*/ 413 h 1591"/>
                  <a:gd name="T92" fmla="+- 0 10102 8308"/>
                  <a:gd name="T93" fmla="*/ T92 w 1928"/>
                  <a:gd name="T94" fmla="+- 0 414 -710"/>
                  <a:gd name="T95" fmla="*/ 414 h 1591"/>
                  <a:gd name="T96" fmla="+- 0 9842 8308"/>
                  <a:gd name="T97" fmla="*/ T96 w 1928"/>
                  <a:gd name="T98" fmla="+- 0 863 -710"/>
                  <a:gd name="T99" fmla="*/ 863 h 1591"/>
                  <a:gd name="T100" fmla="+- 0 9836 8308"/>
                  <a:gd name="T101" fmla="*/ T100 w 1928"/>
                  <a:gd name="T102" fmla="+- 0 874 -710"/>
                  <a:gd name="T103" fmla="*/ 874 h 1591"/>
                  <a:gd name="T104" fmla="+- 0 9824 8308"/>
                  <a:gd name="T105" fmla="*/ T104 w 1928"/>
                  <a:gd name="T106" fmla="+- 0 880 -710"/>
                  <a:gd name="T107" fmla="*/ 880 h 1591"/>
                  <a:gd name="T108" fmla="+- 0 9812 8308"/>
                  <a:gd name="T109" fmla="*/ T108 w 1928"/>
                  <a:gd name="T110" fmla="+- 0 880 -710"/>
                  <a:gd name="T111" fmla="*/ 880 h 1591"/>
                  <a:gd name="T112" fmla="+- 0 8834 8308"/>
                  <a:gd name="T113" fmla="*/ T112 w 1928"/>
                  <a:gd name="T114" fmla="+- 0 880 -710"/>
                  <a:gd name="T115" fmla="*/ 880 h 1591"/>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Lst>
                <a:rect l="0" t="0" r="r" b="b"/>
                <a:pathLst>
                  <a:path w="1928" h="1591">
                    <a:moveTo>
                      <a:pt x="526" y="1590"/>
                    </a:moveTo>
                    <a:lnTo>
                      <a:pt x="513" y="1590"/>
                    </a:lnTo>
                    <a:lnTo>
                      <a:pt x="501" y="1584"/>
                    </a:lnTo>
                    <a:lnTo>
                      <a:pt x="495" y="1573"/>
                    </a:lnTo>
                    <a:lnTo>
                      <a:pt x="6" y="727"/>
                    </a:lnTo>
                    <a:lnTo>
                      <a:pt x="0" y="716"/>
                    </a:lnTo>
                    <a:lnTo>
                      <a:pt x="0" y="703"/>
                    </a:lnTo>
                    <a:lnTo>
                      <a:pt x="6" y="692"/>
                    </a:lnTo>
                    <a:lnTo>
                      <a:pt x="131" y="477"/>
                    </a:lnTo>
                    <a:lnTo>
                      <a:pt x="132" y="474"/>
                    </a:lnTo>
                    <a:lnTo>
                      <a:pt x="133" y="470"/>
                    </a:lnTo>
                    <a:lnTo>
                      <a:pt x="134" y="467"/>
                    </a:lnTo>
                    <a:lnTo>
                      <a:pt x="395" y="17"/>
                    </a:lnTo>
                    <a:lnTo>
                      <a:pt x="401" y="6"/>
                    </a:lnTo>
                    <a:lnTo>
                      <a:pt x="413" y="0"/>
                    </a:lnTo>
                    <a:lnTo>
                      <a:pt x="425" y="0"/>
                    </a:lnTo>
                    <a:lnTo>
                      <a:pt x="431" y="0"/>
                    </a:lnTo>
                    <a:lnTo>
                      <a:pt x="1910" y="851"/>
                    </a:lnTo>
                    <a:lnTo>
                      <a:pt x="1928" y="885"/>
                    </a:lnTo>
                    <a:lnTo>
                      <a:pt x="1923" y="899"/>
                    </a:lnTo>
                    <a:lnTo>
                      <a:pt x="1795" y="1120"/>
                    </a:lnTo>
                    <a:lnTo>
                      <a:pt x="1795" y="1121"/>
                    </a:lnTo>
                    <a:lnTo>
                      <a:pt x="1794" y="1123"/>
                    </a:lnTo>
                    <a:lnTo>
                      <a:pt x="1794" y="1124"/>
                    </a:lnTo>
                    <a:lnTo>
                      <a:pt x="1534" y="1573"/>
                    </a:lnTo>
                    <a:lnTo>
                      <a:pt x="1528" y="1584"/>
                    </a:lnTo>
                    <a:lnTo>
                      <a:pt x="1516" y="1590"/>
                    </a:lnTo>
                    <a:lnTo>
                      <a:pt x="1504" y="1590"/>
                    </a:lnTo>
                    <a:lnTo>
                      <a:pt x="526" y="1590"/>
                    </a:lnTo>
                    <a:close/>
                  </a:path>
                </a:pathLst>
              </a:cu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bg-BG"/>
              </a:p>
            </p:txBody>
          </p:sp>
          <p:sp>
            <p:nvSpPr>
              <p:cNvPr id="9" name="Freeform 7"/>
              <p:cNvSpPr>
                <a:spLocks/>
              </p:cNvSpPr>
              <p:nvPr/>
            </p:nvSpPr>
            <p:spPr bwMode="auto">
              <a:xfrm>
                <a:off x="8866" y="49"/>
                <a:ext cx="707" cy="460"/>
              </a:xfrm>
              <a:custGeom>
                <a:avLst/>
                <a:gdLst>
                  <a:gd name="T0" fmla="+- 0 9573 8866"/>
                  <a:gd name="T1" fmla="*/ T0 w 707"/>
                  <a:gd name="T2" fmla="+- 0 244 49"/>
                  <a:gd name="T3" fmla="*/ 244 h 460"/>
                  <a:gd name="T4" fmla="+- 0 9573 8866"/>
                  <a:gd name="T5" fmla="*/ T4 w 707"/>
                  <a:gd name="T6" fmla="+- 0 509 49"/>
                  <a:gd name="T7" fmla="*/ 509 h 460"/>
                  <a:gd name="T8" fmla="+- 0 8866 8866"/>
                  <a:gd name="T9" fmla="*/ T8 w 707"/>
                  <a:gd name="T10" fmla="+- 0 509 49"/>
                  <a:gd name="T11" fmla="*/ 509 h 460"/>
                  <a:gd name="T12" fmla="+- 0 8866 8866"/>
                  <a:gd name="T13" fmla="*/ T12 w 707"/>
                  <a:gd name="T14" fmla="+- 0 84 49"/>
                  <a:gd name="T15" fmla="*/ 84 h 460"/>
                  <a:gd name="T16" fmla="+- 0 8869 8866"/>
                  <a:gd name="T17" fmla="*/ T16 w 707"/>
                  <a:gd name="T18" fmla="+- 0 71 49"/>
                  <a:gd name="T19" fmla="*/ 71 h 460"/>
                  <a:gd name="T20" fmla="+- 0 8877 8866"/>
                  <a:gd name="T21" fmla="*/ T20 w 707"/>
                  <a:gd name="T22" fmla="+- 0 59 49"/>
                  <a:gd name="T23" fmla="*/ 59 h 460"/>
                  <a:gd name="T24" fmla="+- 0 8888 8866"/>
                  <a:gd name="T25" fmla="*/ T24 w 707"/>
                  <a:gd name="T26" fmla="+- 0 52 49"/>
                  <a:gd name="T27" fmla="*/ 52 h 460"/>
                  <a:gd name="T28" fmla="+- 0 8902 8866"/>
                  <a:gd name="T29" fmla="*/ T28 w 707"/>
                  <a:gd name="T30" fmla="+- 0 49 49"/>
                  <a:gd name="T31" fmla="*/ 49 h 460"/>
                  <a:gd name="T32" fmla="+- 0 9061 8866"/>
                  <a:gd name="T33" fmla="*/ T32 w 707"/>
                  <a:gd name="T34" fmla="+- 0 49 49"/>
                  <a:gd name="T35" fmla="*/ 49 h 46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Lst>
                <a:rect l="0" t="0" r="r" b="b"/>
                <a:pathLst>
                  <a:path w="707" h="460">
                    <a:moveTo>
                      <a:pt x="707" y="195"/>
                    </a:moveTo>
                    <a:lnTo>
                      <a:pt x="707" y="460"/>
                    </a:lnTo>
                    <a:lnTo>
                      <a:pt x="0" y="460"/>
                    </a:lnTo>
                    <a:lnTo>
                      <a:pt x="0" y="35"/>
                    </a:lnTo>
                    <a:lnTo>
                      <a:pt x="3" y="22"/>
                    </a:lnTo>
                    <a:lnTo>
                      <a:pt x="11" y="10"/>
                    </a:lnTo>
                    <a:lnTo>
                      <a:pt x="22" y="3"/>
                    </a:lnTo>
                    <a:lnTo>
                      <a:pt x="36" y="0"/>
                    </a:lnTo>
                    <a:lnTo>
                      <a:pt x="195" y="0"/>
                    </a:lnTo>
                  </a:path>
                </a:pathLst>
              </a:cu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bg-BG"/>
              </a:p>
            </p:txBody>
          </p:sp>
          <p:sp>
            <p:nvSpPr>
              <p:cNvPr id="10" name="Freeform 8"/>
              <p:cNvSpPr>
                <a:spLocks/>
              </p:cNvSpPr>
              <p:nvPr/>
            </p:nvSpPr>
            <p:spPr bwMode="auto">
              <a:xfrm>
                <a:off x="8813" y="508"/>
                <a:ext cx="813" cy="107"/>
              </a:xfrm>
              <a:custGeom>
                <a:avLst/>
                <a:gdLst>
                  <a:gd name="T0" fmla="+- 0 9626 8813"/>
                  <a:gd name="T1" fmla="*/ T0 w 813"/>
                  <a:gd name="T2" fmla="+- 0 509 509"/>
                  <a:gd name="T3" fmla="*/ 509 h 107"/>
                  <a:gd name="T4" fmla="+- 0 8813 8813"/>
                  <a:gd name="T5" fmla="*/ T4 w 813"/>
                  <a:gd name="T6" fmla="+- 0 509 509"/>
                  <a:gd name="T7" fmla="*/ 509 h 107"/>
                  <a:gd name="T8" fmla="+- 0 8813 8813"/>
                  <a:gd name="T9" fmla="*/ T8 w 813"/>
                  <a:gd name="T10" fmla="+- 0 535 509"/>
                  <a:gd name="T11" fmla="*/ 535 h 107"/>
                  <a:gd name="T12" fmla="+- 0 8820 8813"/>
                  <a:gd name="T13" fmla="*/ T12 w 813"/>
                  <a:gd name="T14" fmla="+- 0 566 509"/>
                  <a:gd name="T15" fmla="*/ 566 h 107"/>
                  <a:gd name="T16" fmla="+- 0 8837 8813"/>
                  <a:gd name="T17" fmla="*/ T16 w 813"/>
                  <a:gd name="T18" fmla="+- 0 591 509"/>
                  <a:gd name="T19" fmla="*/ 591 h 107"/>
                  <a:gd name="T20" fmla="+- 0 8862 8813"/>
                  <a:gd name="T21" fmla="*/ T20 w 813"/>
                  <a:gd name="T22" fmla="+- 0 608 509"/>
                  <a:gd name="T23" fmla="*/ 608 h 107"/>
                  <a:gd name="T24" fmla="+- 0 8893 8813"/>
                  <a:gd name="T25" fmla="*/ T24 w 813"/>
                  <a:gd name="T26" fmla="+- 0 615 509"/>
                  <a:gd name="T27" fmla="*/ 615 h 107"/>
                  <a:gd name="T28" fmla="+- 0 9546 8813"/>
                  <a:gd name="T29" fmla="*/ T28 w 813"/>
                  <a:gd name="T30" fmla="+- 0 615 509"/>
                  <a:gd name="T31" fmla="*/ 615 h 107"/>
                  <a:gd name="T32" fmla="+- 0 9577 8813"/>
                  <a:gd name="T33" fmla="*/ T32 w 813"/>
                  <a:gd name="T34" fmla="+- 0 608 509"/>
                  <a:gd name="T35" fmla="*/ 608 h 107"/>
                  <a:gd name="T36" fmla="+- 0 9603 8813"/>
                  <a:gd name="T37" fmla="*/ T36 w 813"/>
                  <a:gd name="T38" fmla="+- 0 591 509"/>
                  <a:gd name="T39" fmla="*/ 591 h 107"/>
                  <a:gd name="T40" fmla="+- 0 9620 8813"/>
                  <a:gd name="T41" fmla="*/ T40 w 813"/>
                  <a:gd name="T42" fmla="+- 0 566 509"/>
                  <a:gd name="T43" fmla="*/ 566 h 107"/>
                  <a:gd name="T44" fmla="+- 0 9626 8813"/>
                  <a:gd name="T45" fmla="*/ T44 w 813"/>
                  <a:gd name="T46" fmla="+- 0 535 509"/>
                  <a:gd name="T47" fmla="*/ 535 h 107"/>
                  <a:gd name="T48" fmla="+- 0 9626 8813"/>
                  <a:gd name="T49" fmla="*/ T48 w 813"/>
                  <a:gd name="T50" fmla="+- 0 509 509"/>
                  <a:gd name="T51" fmla="*/ 509 h 10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813" h="107">
                    <a:moveTo>
                      <a:pt x="813" y="0"/>
                    </a:moveTo>
                    <a:lnTo>
                      <a:pt x="0" y="0"/>
                    </a:lnTo>
                    <a:lnTo>
                      <a:pt x="0" y="26"/>
                    </a:lnTo>
                    <a:lnTo>
                      <a:pt x="7" y="57"/>
                    </a:lnTo>
                    <a:lnTo>
                      <a:pt x="24" y="82"/>
                    </a:lnTo>
                    <a:lnTo>
                      <a:pt x="49" y="99"/>
                    </a:lnTo>
                    <a:lnTo>
                      <a:pt x="80" y="106"/>
                    </a:lnTo>
                    <a:lnTo>
                      <a:pt x="733" y="106"/>
                    </a:lnTo>
                    <a:lnTo>
                      <a:pt x="764" y="99"/>
                    </a:lnTo>
                    <a:lnTo>
                      <a:pt x="790" y="82"/>
                    </a:lnTo>
                    <a:lnTo>
                      <a:pt x="807" y="57"/>
                    </a:lnTo>
                    <a:lnTo>
                      <a:pt x="813" y="26"/>
                    </a:lnTo>
                    <a:lnTo>
                      <a:pt x="813" y="0"/>
                    </a:lnTo>
                    <a:close/>
                  </a:path>
                </a:pathLst>
              </a:cu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bg-BG"/>
              </a:p>
            </p:txBody>
          </p:sp>
          <p:sp>
            <p:nvSpPr>
              <p:cNvPr id="11" name="Line 9"/>
              <p:cNvSpPr>
                <a:spLocks noChangeShapeType="1"/>
              </p:cNvSpPr>
              <p:nvPr/>
            </p:nvSpPr>
            <p:spPr bwMode="auto">
              <a:xfrm>
                <a:off x="9184" y="562"/>
                <a:ext cx="89"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bg-BG"/>
              </a:p>
            </p:txBody>
          </p:sp>
          <p:sp>
            <p:nvSpPr>
              <p:cNvPr id="12" name="Freeform 10"/>
              <p:cNvSpPr>
                <a:spLocks/>
              </p:cNvSpPr>
              <p:nvPr/>
            </p:nvSpPr>
            <p:spPr bwMode="auto">
              <a:xfrm>
                <a:off x="9096" y="-128"/>
                <a:ext cx="531" cy="470"/>
              </a:xfrm>
              <a:custGeom>
                <a:avLst/>
                <a:gdLst>
                  <a:gd name="T0" fmla="+- 0 9096 9096"/>
                  <a:gd name="T1" fmla="*/ T0 w 531"/>
                  <a:gd name="T2" fmla="+- 0 102 -128"/>
                  <a:gd name="T3" fmla="*/ 102 h 470"/>
                  <a:gd name="T4" fmla="+- 0 9096 9096"/>
                  <a:gd name="T5" fmla="*/ T4 w 531"/>
                  <a:gd name="T6" fmla="+- 0 -75 -128"/>
                  <a:gd name="T7" fmla="*/ -75 h 470"/>
                  <a:gd name="T8" fmla="+- 0 9100 9096"/>
                  <a:gd name="T9" fmla="*/ T8 w 531"/>
                  <a:gd name="T10" fmla="+- 0 -95 -128"/>
                  <a:gd name="T11" fmla="*/ -95 h 470"/>
                  <a:gd name="T12" fmla="+- 0 9112 9096"/>
                  <a:gd name="T13" fmla="*/ T12 w 531"/>
                  <a:gd name="T14" fmla="+- 0 -112 -128"/>
                  <a:gd name="T15" fmla="*/ -112 h 470"/>
                  <a:gd name="T16" fmla="+- 0 9128 9096"/>
                  <a:gd name="T17" fmla="*/ T16 w 531"/>
                  <a:gd name="T18" fmla="+- 0 -123 -128"/>
                  <a:gd name="T19" fmla="*/ -123 h 470"/>
                  <a:gd name="T20" fmla="+- 0 9149 9096"/>
                  <a:gd name="T21" fmla="*/ T20 w 531"/>
                  <a:gd name="T22" fmla="+- 0 -128 -128"/>
                  <a:gd name="T23" fmla="*/ -128 h 470"/>
                  <a:gd name="T24" fmla="+- 0 9573 9096"/>
                  <a:gd name="T25" fmla="*/ T24 w 531"/>
                  <a:gd name="T26" fmla="+- 0 -128 -128"/>
                  <a:gd name="T27" fmla="*/ -128 h 470"/>
                  <a:gd name="T28" fmla="+- 0 9594 9096"/>
                  <a:gd name="T29" fmla="*/ T28 w 531"/>
                  <a:gd name="T30" fmla="+- 0 -123 -128"/>
                  <a:gd name="T31" fmla="*/ -123 h 470"/>
                  <a:gd name="T32" fmla="+- 0 9611 9096"/>
                  <a:gd name="T33" fmla="*/ T32 w 531"/>
                  <a:gd name="T34" fmla="+- 0 -112 -128"/>
                  <a:gd name="T35" fmla="*/ -112 h 470"/>
                  <a:gd name="T36" fmla="+- 0 9622 9096"/>
                  <a:gd name="T37" fmla="*/ T36 w 531"/>
                  <a:gd name="T38" fmla="+- 0 -95 -128"/>
                  <a:gd name="T39" fmla="*/ -95 h 470"/>
                  <a:gd name="T40" fmla="+- 0 9626 9096"/>
                  <a:gd name="T41" fmla="*/ T40 w 531"/>
                  <a:gd name="T42" fmla="+- 0 -75 -128"/>
                  <a:gd name="T43" fmla="*/ -75 h 470"/>
                  <a:gd name="T44" fmla="+- 0 9626 9096"/>
                  <a:gd name="T45" fmla="*/ T44 w 531"/>
                  <a:gd name="T46" fmla="+- 0 155 -128"/>
                  <a:gd name="T47" fmla="*/ 155 h 470"/>
                  <a:gd name="T48" fmla="+- 0 9622 9096"/>
                  <a:gd name="T49" fmla="*/ T48 w 531"/>
                  <a:gd name="T50" fmla="+- 0 176 -128"/>
                  <a:gd name="T51" fmla="*/ 176 h 470"/>
                  <a:gd name="T52" fmla="+- 0 9611 9096"/>
                  <a:gd name="T53" fmla="*/ T52 w 531"/>
                  <a:gd name="T54" fmla="+- 0 193 -128"/>
                  <a:gd name="T55" fmla="*/ 193 h 470"/>
                  <a:gd name="T56" fmla="+- 0 9594 9096"/>
                  <a:gd name="T57" fmla="*/ T56 w 531"/>
                  <a:gd name="T58" fmla="+- 0 204 -128"/>
                  <a:gd name="T59" fmla="*/ 204 h 470"/>
                  <a:gd name="T60" fmla="+- 0 9573 9096"/>
                  <a:gd name="T61" fmla="*/ T60 w 531"/>
                  <a:gd name="T62" fmla="+- 0 208 -128"/>
                  <a:gd name="T63" fmla="*/ 208 h 470"/>
                  <a:gd name="T64" fmla="+- 0 9432 9096"/>
                  <a:gd name="T65" fmla="*/ T64 w 531"/>
                  <a:gd name="T66" fmla="+- 0 208 -128"/>
                  <a:gd name="T67" fmla="*/ 208 h 470"/>
                  <a:gd name="T68" fmla="+- 0 9303 9096"/>
                  <a:gd name="T69" fmla="*/ T68 w 531"/>
                  <a:gd name="T70" fmla="+- 0 337 -128"/>
                  <a:gd name="T71" fmla="*/ 337 h 470"/>
                  <a:gd name="T72" fmla="+- 0 9294 9096"/>
                  <a:gd name="T73" fmla="*/ T72 w 531"/>
                  <a:gd name="T74" fmla="+- 0 342 -128"/>
                  <a:gd name="T75" fmla="*/ 342 h 470"/>
                  <a:gd name="T76" fmla="+- 0 9284 9096"/>
                  <a:gd name="T77" fmla="*/ T76 w 531"/>
                  <a:gd name="T78" fmla="+- 0 341 -128"/>
                  <a:gd name="T79" fmla="*/ 341 h 470"/>
                  <a:gd name="T80" fmla="+- 0 9276 9096"/>
                  <a:gd name="T81" fmla="*/ T80 w 531"/>
                  <a:gd name="T82" fmla="+- 0 335 -128"/>
                  <a:gd name="T83" fmla="*/ 335 h 470"/>
                  <a:gd name="T84" fmla="+- 0 9273 9096"/>
                  <a:gd name="T85" fmla="*/ T84 w 531"/>
                  <a:gd name="T86" fmla="+- 0 325 -128"/>
                  <a:gd name="T87" fmla="*/ 325 h 470"/>
                  <a:gd name="T88" fmla="+- 0 9273 9096"/>
                  <a:gd name="T89" fmla="*/ T88 w 531"/>
                  <a:gd name="T90" fmla="+- 0 208 -128"/>
                  <a:gd name="T91" fmla="*/ 208 h 470"/>
                  <a:gd name="T92" fmla="+- 0 9202 9096"/>
                  <a:gd name="T93" fmla="*/ T92 w 531"/>
                  <a:gd name="T94" fmla="+- 0 208 -128"/>
                  <a:gd name="T95" fmla="*/ 208 h 47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Lst>
                <a:rect l="0" t="0" r="r" b="b"/>
                <a:pathLst>
                  <a:path w="531" h="470">
                    <a:moveTo>
                      <a:pt x="0" y="230"/>
                    </a:moveTo>
                    <a:lnTo>
                      <a:pt x="0" y="53"/>
                    </a:lnTo>
                    <a:lnTo>
                      <a:pt x="4" y="33"/>
                    </a:lnTo>
                    <a:lnTo>
                      <a:pt x="16" y="16"/>
                    </a:lnTo>
                    <a:lnTo>
                      <a:pt x="32" y="5"/>
                    </a:lnTo>
                    <a:lnTo>
                      <a:pt x="53" y="0"/>
                    </a:lnTo>
                    <a:lnTo>
                      <a:pt x="477" y="0"/>
                    </a:lnTo>
                    <a:lnTo>
                      <a:pt x="498" y="5"/>
                    </a:lnTo>
                    <a:lnTo>
                      <a:pt x="515" y="16"/>
                    </a:lnTo>
                    <a:lnTo>
                      <a:pt x="526" y="33"/>
                    </a:lnTo>
                    <a:lnTo>
                      <a:pt x="530" y="53"/>
                    </a:lnTo>
                    <a:lnTo>
                      <a:pt x="530" y="283"/>
                    </a:lnTo>
                    <a:lnTo>
                      <a:pt x="526" y="304"/>
                    </a:lnTo>
                    <a:lnTo>
                      <a:pt x="515" y="321"/>
                    </a:lnTo>
                    <a:lnTo>
                      <a:pt x="498" y="332"/>
                    </a:lnTo>
                    <a:lnTo>
                      <a:pt x="477" y="336"/>
                    </a:lnTo>
                    <a:lnTo>
                      <a:pt x="336" y="336"/>
                    </a:lnTo>
                    <a:lnTo>
                      <a:pt x="207" y="465"/>
                    </a:lnTo>
                    <a:lnTo>
                      <a:pt x="198" y="470"/>
                    </a:lnTo>
                    <a:lnTo>
                      <a:pt x="188" y="469"/>
                    </a:lnTo>
                    <a:lnTo>
                      <a:pt x="180" y="463"/>
                    </a:lnTo>
                    <a:lnTo>
                      <a:pt x="177" y="453"/>
                    </a:lnTo>
                    <a:lnTo>
                      <a:pt x="177" y="336"/>
                    </a:lnTo>
                    <a:lnTo>
                      <a:pt x="106" y="336"/>
                    </a:lnTo>
                  </a:path>
                </a:pathLst>
              </a:cu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bg-BG"/>
              </a:p>
            </p:txBody>
          </p:sp>
          <p:pic>
            <p:nvPicPr>
              <p:cNvPr id="5131"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34" y="-68"/>
                <a:ext cx="591" cy="56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grpSp>
        <p:sp>
          <p:nvSpPr>
            <p:cNvPr id="31" name="TextBox 30"/>
            <p:cNvSpPr txBox="1"/>
            <p:nvPr/>
          </p:nvSpPr>
          <p:spPr>
            <a:xfrm>
              <a:off x="7492257" y="5036837"/>
              <a:ext cx="833883" cy="338554"/>
            </a:xfrm>
            <a:prstGeom prst="rect">
              <a:avLst/>
            </a:prstGeom>
            <a:noFill/>
            <a:ln>
              <a:noFill/>
            </a:ln>
          </p:spPr>
          <p:txBody>
            <a:bodyPr wrap="none" rtlCol="0">
              <a:spAutoFit/>
            </a:bodyPr>
            <a:lstStyle/>
            <a:p>
              <a:r>
                <a:rPr lang="en-US" sz="1600" dirty="0">
                  <a:latin typeface="Leksa Sans" panose="020E0602020302020204" pitchFamily="34" charset="-52"/>
                </a:rPr>
                <a:t>Online </a:t>
              </a:r>
              <a:endParaRPr lang="bg-BG" sz="1600" dirty="0">
                <a:latin typeface="Leksa Sans" panose="020E0602020302020204" pitchFamily="34" charset="-52"/>
              </a:endParaRPr>
            </a:p>
          </p:txBody>
        </p:sp>
      </p:grpSp>
      <p:grpSp>
        <p:nvGrpSpPr>
          <p:cNvPr id="28" name="Group 27"/>
          <p:cNvGrpSpPr/>
          <p:nvPr/>
        </p:nvGrpSpPr>
        <p:grpSpPr>
          <a:xfrm>
            <a:off x="4834462" y="5036837"/>
            <a:ext cx="1884110" cy="1853135"/>
            <a:chOff x="4749250" y="4863529"/>
            <a:chExt cx="1884110" cy="1853135"/>
          </a:xfrm>
        </p:grpSpPr>
        <p:grpSp>
          <p:nvGrpSpPr>
            <p:cNvPr id="18" name="Group 20"/>
            <p:cNvGrpSpPr>
              <a:grpSpLocks/>
            </p:cNvGrpSpPr>
            <p:nvPr/>
          </p:nvGrpSpPr>
          <p:grpSpPr bwMode="auto">
            <a:xfrm>
              <a:off x="4749250" y="4863529"/>
              <a:ext cx="1884110" cy="1452894"/>
              <a:chOff x="4998" y="326"/>
              <a:chExt cx="1968" cy="1631"/>
            </a:xfrm>
          </p:grpSpPr>
          <p:sp>
            <p:nvSpPr>
              <p:cNvPr id="19" name="Freeform 21"/>
              <p:cNvSpPr>
                <a:spLocks/>
              </p:cNvSpPr>
              <p:nvPr/>
            </p:nvSpPr>
            <p:spPr bwMode="auto">
              <a:xfrm>
                <a:off x="5017" y="346"/>
                <a:ext cx="1928" cy="1591"/>
              </a:xfrm>
              <a:custGeom>
                <a:avLst/>
                <a:gdLst>
                  <a:gd name="T0" fmla="+- 0 5543 5018"/>
                  <a:gd name="T1" fmla="*/ T0 w 1928"/>
                  <a:gd name="T2" fmla="+- 0 1937 346"/>
                  <a:gd name="T3" fmla="*/ 1937 h 1591"/>
                  <a:gd name="T4" fmla="+- 0 5531 5018"/>
                  <a:gd name="T5" fmla="*/ T4 w 1928"/>
                  <a:gd name="T6" fmla="+- 0 1937 346"/>
                  <a:gd name="T7" fmla="*/ 1937 h 1591"/>
                  <a:gd name="T8" fmla="+- 0 5519 5018"/>
                  <a:gd name="T9" fmla="*/ T8 w 1928"/>
                  <a:gd name="T10" fmla="+- 0 1930 346"/>
                  <a:gd name="T11" fmla="*/ 1930 h 1591"/>
                  <a:gd name="T12" fmla="+- 0 5513 5018"/>
                  <a:gd name="T13" fmla="*/ T12 w 1928"/>
                  <a:gd name="T14" fmla="+- 0 1919 346"/>
                  <a:gd name="T15" fmla="*/ 1919 h 1591"/>
                  <a:gd name="T16" fmla="+- 0 5024 5018"/>
                  <a:gd name="T17" fmla="*/ T16 w 1928"/>
                  <a:gd name="T18" fmla="+- 0 1074 346"/>
                  <a:gd name="T19" fmla="*/ 1074 h 1591"/>
                  <a:gd name="T20" fmla="+- 0 5018 5018"/>
                  <a:gd name="T21" fmla="*/ T20 w 1928"/>
                  <a:gd name="T22" fmla="+- 0 1063 346"/>
                  <a:gd name="T23" fmla="*/ 1063 h 1591"/>
                  <a:gd name="T24" fmla="+- 0 5018 5018"/>
                  <a:gd name="T25" fmla="*/ T24 w 1928"/>
                  <a:gd name="T26" fmla="+- 0 1049 346"/>
                  <a:gd name="T27" fmla="*/ 1049 h 1591"/>
                  <a:gd name="T28" fmla="+- 0 5024 5018"/>
                  <a:gd name="T29" fmla="*/ T28 w 1928"/>
                  <a:gd name="T30" fmla="+- 0 1038 346"/>
                  <a:gd name="T31" fmla="*/ 1038 h 1591"/>
                  <a:gd name="T32" fmla="+- 0 5148 5018"/>
                  <a:gd name="T33" fmla="*/ T32 w 1928"/>
                  <a:gd name="T34" fmla="+- 0 823 346"/>
                  <a:gd name="T35" fmla="*/ 823 h 1591"/>
                  <a:gd name="T36" fmla="+- 0 5149 5018"/>
                  <a:gd name="T37" fmla="*/ T36 w 1928"/>
                  <a:gd name="T38" fmla="+- 0 820 346"/>
                  <a:gd name="T39" fmla="*/ 820 h 1591"/>
                  <a:gd name="T40" fmla="+- 0 5150 5018"/>
                  <a:gd name="T41" fmla="*/ T40 w 1928"/>
                  <a:gd name="T42" fmla="+- 0 817 346"/>
                  <a:gd name="T43" fmla="*/ 817 h 1591"/>
                  <a:gd name="T44" fmla="+- 0 5152 5018"/>
                  <a:gd name="T45" fmla="*/ T44 w 1928"/>
                  <a:gd name="T46" fmla="+- 0 814 346"/>
                  <a:gd name="T47" fmla="*/ 814 h 1591"/>
                  <a:gd name="T48" fmla="+- 0 5412 5018"/>
                  <a:gd name="T49" fmla="*/ T48 w 1928"/>
                  <a:gd name="T50" fmla="+- 0 364 346"/>
                  <a:gd name="T51" fmla="*/ 364 h 1591"/>
                  <a:gd name="T52" fmla="+- 0 5419 5018"/>
                  <a:gd name="T53" fmla="*/ T52 w 1928"/>
                  <a:gd name="T54" fmla="+- 0 352 346"/>
                  <a:gd name="T55" fmla="*/ 352 h 1591"/>
                  <a:gd name="T56" fmla="+- 0 5431 5018"/>
                  <a:gd name="T57" fmla="*/ T56 w 1928"/>
                  <a:gd name="T58" fmla="+- 0 346 346"/>
                  <a:gd name="T59" fmla="*/ 346 h 1591"/>
                  <a:gd name="T60" fmla="+- 0 5443 5018"/>
                  <a:gd name="T61" fmla="*/ T60 w 1928"/>
                  <a:gd name="T62" fmla="+- 0 346 346"/>
                  <a:gd name="T63" fmla="*/ 346 h 1591"/>
                  <a:gd name="T64" fmla="+- 0 5449 5018"/>
                  <a:gd name="T65" fmla="*/ T64 w 1928"/>
                  <a:gd name="T66" fmla="+- 0 346 346"/>
                  <a:gd name="T67" fmla="*/ 346 h 1591"/>
                  <a:gd name="T68" fmla="+- 0 6928 5018"/>
                  <a:gd name="T69" fmla="*/ T68 w 1928"/>
                  <a:gd name="T70" fmla="+- 0 1197 346"/>
                  <a:gd name="T71" fmla="*/ 1197 h 1591"/>
                  <a:gd name="T72" fmla="+- 0 6945 5018"/>
                  <a:gd name="T73" fmla="*/ T72 w 1928"/>
                  <a:gd name="T74" fmla="+- 0 1232 346"/>
                  <a:gd name="T75" fmla="*/ 1232 h 1591"/>
                  <a:gd name="T76" fmla="+- 0 6941 5018"/>
                  <a:gd name="T77" fmla="*/ T76 w 1928"/>
                  <a:gd name="T78" fmla="+- 0 1245 346"/>
                  <a:gd name="T79" fmla="*/ 1245 h 1591"/>
                  <a:gd name="T80" fmla="+- 0 6813 5018"/>
                  <a:gd name="T81" fmla="*/ T80 w 1928"/>
                  <a:gd name="T82" fmla="+- 0 1467 346"/>
                  <a:gd name="T83" fmla="*/ 1467 h 1591"/>
                  <a:gd name="T84" fmla="+- 0 6812 5018"/>
                  <a:gd name="T85" fmla="*/ T84 w 1928"/>
                  <a:gd name="T86" fmla="+- 0 1468 346"/>
                  <a:gd name="T87" fmla="*/ 1468 h 1591"/>
                  <a:gd name="T88" fmla="+- 0 6812 5018"/>
                  <a:gd name="T89" fmla="*/ T88 w 1928"/>
                  <a:gd name="T90" fmla="+- 0 1469 346"/>
                  <a:gd name="T91" fmla="*/ 1469 h 1591"/>
                  <a:gd name="T92" fmla="+- 0 6811 5018"/>
                  <a:gd name="T93" fmla="*/ T92 w 1928"/>
                  <a:gd name="T94" fmla="+- 0 1470 346"/>
                  <a:gd name="T95" fmla="*/ 1470 h 1591"/>
                  <a:gd name="T96" fmla="+- 0 6552 5018"/>
                  <a:gd name="T97" fmla="*/ T96 w 1928"/>
                  <a:gd name="T98" fmla="+- 0 1919 346"/>
                  <a:gd name="T99" fmla="*/ 1919 h 1591"/>
                  <a:gd name="T100" fmla="+- 0 6545 5018"/>
                  <a:gd name="T101" fmla="*/ T100 w 1928"/>
                  <a:gd name="T102" fmla="+- 0 1930 346"/>
                  <a:gd name="T103" fmla="*/ 1930 h 1591"/>
                  <a:gd name="T104" fmla="+- 0 6534 5018"/>
                  <a:gd name="T105" fmla="*/ T104 w 1928"/>
                  <a:gd name="T106" fmla="+- 0 1937 346"/>
                  <a:gd name="T107" fmla="*/ 1937 h 1591"/>
                  <a:gd name="T108" fmla="+- 0 6521 5018"/>
                  <a:gd name="T109" fmla="*/ T108 w 1928"/>
                  <a:gd name="T110" fmla="+- 0 1937 346"/>
                  <a:gd name="T111" fmla="*/ 1937 h 1591"/>
                  <a:gd name="T112" fmla="+- 0 5543 5018"/>
                  <a:gd name="T113" fmla="*/ T112 w 1928"/>
                  <a:gd name="T114" fmla="+- 0 1937 346"/>
                  <a:gd name="T115" fmla="*/ 1937 h 1591"/>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Lst>
                <a:rect l="0" t="0" r="r" b="b"/>
                <a:pathLst>
                  <a:path w="1928" h="1591">
                    <a:moveTo>
                      <a:pt x="525" y="1591"/>
                    </a:moveTo>
                    <a:lnTo>
                      <a:pt x="513" y="1591"/>
                    </a:lnTo>
                    <a:lnTo>
                      <a:pt x="501" y="1584"/>
                    </a:lnTo>
                    <a:lnTo>
                      <a:pt x="495" y="1573"/>
                    </a:lnTo>
                    <a:lnTo>
                      <a:pt x="6" y="728"/>
                    </a:lnTo>
                    <a:lnTo>
                      <a:pt x="0" y="717"/>
                    </a:lnTo>
                    <a:lnTo>
                      <a:pt x="0" y="703"/>
                    </a:lnTo>
                    <a:lnTo>
                      <a:pt x="6" y="692"/>
                    </a:lnTo>
                    <a:lnTo>
                      <a:pt x="130" y="477"/>
                    </a:lnTo>
                    <a:lnTo>
                      <a:pt x="131" y="474"/>
                    </a:lnTo>
                    <a:lnTo>
                      <a:pt x="132" y="471"/>
                    </a:lnTo>
                    <a:lnTo>
                      <a:pt x="134" y="468"/>
                    </a:lnTo>
                    <a:lnTo>
                      <a:pt x="394" y="18"/>
                    </a:lnTo>
                    <a:lnTo>
                      <a:pt x="401" y="6"/>
                    </a:lnTo>
                    <a:lnTo>
                      <a:pt x="413" y="0"/>
                    </a:lnTo>
                    <a:lnTo>
                      <a:pt x="425" y="0"/>
                    </a:lnTo>
                    <a:lnTo>
                      <a:pt x="431" y="0"/>
                    </a:lnTo>
                    <a:lnTo>
                      <a:pt x="1910" y="851"/>
                    </a:lnTo>
                    <a:lnTo>
                      <a:pt x="1927" y="886"/>
                    </a:lnTo>
                    <a:lnTo>
                      <a:pt x="1923" y="899"/>
                    </a:lnTo>
                    <a:lnTo>
                      <a:pt x="1795" y="1121"/>
                    </a:lnTo>
                    <a:lnTo>
                      <a:pt x="1794" y="1122"/>
                    </a:lnTo>
                    <a:lnTo>
                      <a:pt x="1794" y="1123"/>
                    </a:lnTo>
                    <a:lnTo>
                      <a:pt x="1793" y="1124"/>
                    </a:lnTo>
                    <a:lnTo>
                      <a:pt x="1534" y="1573"/>
                    </a:lnTo>
                    <a:lnTo>
                      <a:pt x="1527" y="1584"/>
                    </a:lnTo>
                    <a:lnTo>
                      <a:pt x="1516" y="1591"/>
                    </a:lnTo>
                    <a:lnTo>
                      <a:pt x="1503" y="1591"/>
                    </a:lnTo>
                    <a:lnTo>
                      <a:pt x="525" y="1591"/>
                    </a:lnTo>
                    <a:close/>
                  </a:path>
                </a:pathLst>
              </a:cu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bg-BG"/>
              </a:p>
            </p:txBody>
          </p:sp>
          <p:sp>
            <p:nvSpPr>
              <p:cNvPr id="20" name="Freeform 22"/>
              <p:cNvSpPr>
                <a:spLocks/>
              </p:cNvSpPr>
              <p:nvPr/>
            </p:nvSpPr>
            <p:spPr bwMode="auto">
              <a:xfrm>
                <a:off x="5530" y="1107"/>
                <a:ext cx="506" cy="552"/>
              </a:xfrm>
              <a:custGeom>
                <a:avLst/>
                <a:gdLst>
                  <a:gd name="T0" fmla="+- 0 6036 5531"/>
                  <a:gd name="T1" fmla="*/ T0 w 506"/>
                  <a:gd name="T2" fmla="+- 0 1510 1107"/>
                  <a:gd name="T3" fmla="*/ 1510 h 552"/>
                  <a:gd name="T4" fmla="+- 0 6001 5531"/>
                  <a:gd name="T5" fmla="*/ T4 w 506"/>
                  <a:gd name="T6" fmla="+- 0 1486 1107"/>
                  <a:gd name="T7" fmla="*/ 1486 h 552"/>
                  <a:gd name="T8" fmla="+- 0 5960 5531"/>
                  <a:gd name="T9" fmla="*/ T8 w 506"/>
                  <a:gd name="T10" fmla="+- 0 1466 1107"/>
                  <a:gd name="T11" fmla="*/ 1466 h 552"/>
                  <a:gd name="T12" fmla="+- 0 5916 5531"/>
                  <a:gd name="T13" fmla="*/ T12 w 506"/>
                  <a:gd name="T14" fmla="+- 0 1453 1107"/>
                  <a:gd name="T15" fmla="*/ 1453 h 552"/>
                  <a:gd name="T16" fmla="+- 0 5874 5531"/>
                  <a:gd name="T17" fmla="*/ T16 w 506"/>
                  <a:gd name="T18" fmla="+- 0 1449 1107"/>
                  <a:gd name="T19" fmla="*/ 1449 h 552"/>
                  <a:gd name="T20" fmla="+- 0 5859 5531"/>
                  <a:gd name="T21" fmla="*/ T20 w 506"/>
                  <a:gd name="T22" fmla="+- 0 1462 1107"/>
                  <a:gd name="T23" fmla="*/ 1462 h 552"/>
                  <a:gd name="T24" fmla="+- 0 5842 5531"/>
                  <a:gd name="T25" fmla="*/ T24 w 506"/>
                  <a:gd name="T26" fmla="+- 0 1478 1107"/>
                  <a:gd name="T27" fmla="*/ 1478 h 552"/>
                  <a:gd name="T28" fmla="+- 0 5826 5531"/>
                  <a:gd name="T29" fmla="*/ T28 w 506"/>
                  <a:gd name="T30" fmla="+- 0 1496 1107"/>
                  <a:gd name="T31" fmla="*/ 1496 h 552"/>
                  <a:gd name="T32" fmla="+- 0 5815 5531"/>
                  <a:gd name="T33" fmla="*/ T32 w 506"/>
                  <a:gd name="T34" fmla="+- 0 1511 1107"/>
                  <a:gd name="T35" fmla="*/ 1511 h 552"/>
                  <a:gd name="T36" fmla="+- 0 5792 5531"/>
                  <a:gd name="T37" fmla="*/ T36 w 506"/>
                  <a:gd name="T38" fmla="+- 0 1499 1107"/>
                  <a:gd name="T39" fmla="*/ 1499 h 552"/>
                  <a:gd name="T40" fmla="+- 0 5745 5531"/>
                  <a:gd name="T41" fmla="*/ T40 w 506"/>
                  <a:gd name="T42" fmla="+- 0 1458 1107"/>
                  <a:gd name="T43" fmla="*/ 1458 h 552"/>
                  <a:gd name="T44" fmla="+- 0 5701 5531"/>
                  <a:gd name="T45" fmla="*/ T44 w 506"/>
                  <a:gd name="T46" fmla="+- 0 1405 1107"/>
                  <a:gd name="T47" fmla="*/ 1405 h 552"/>
                  <a:gd name="T48" fmla="+- 0 5670 5531"/>
                  <a:gd name="T49" fmla="*/ T48 w 506"/>
                  <a:gd name="T50" fmla="+- 0 1352 1107"/>
                  <a:gd name="T51" fmla="*/ 1352 h 552"/>
                  <a:gd name="T52" fmla="+- 0 5663 5531"/>
                  <a:gd name="T53" fmla="*/ T52 w 506"/>
                  <a:gd name="T54" fmla="+- 0 1327 1107"/>
                  <a:gd name="T55" fmla="*/ 1327 h 552"/>
                  <a:gd name="T56" fmla="+- 0 5680 5531"/>
                  <a:gd name="T57" fmla="*/ T56 w 506"/>
                  <a:gd name="T58" fmla="+- 0 1318 1107"/>
                  <a:gd name="T59" fmla="*/ 1318 h 552"/>
                  <a:gd name="T60" fmla="+- 0 5700 5531"/>
                  <a:gd name="T61" fmla="*/ T60 w 506"/>
                  <a:gd name="T62" fmla="+- 0 1306 1107"/>
                  <a:gd name="T63" fmla="*/ 1306 h 552"/>
                  <a:gd name="T64" fmla="+- 0 5739 5531"/>
                  <a:gd name="T65" fmla="*/ T64 w 506"/>
                  <a:gd name="T66" fmla="+- 0 1239 1107"/>
                  <a:gd name="T67" fmla="*/ 1239 h 552"/>
                  <a:gd name="T68" fmla="+- 0 5724 5531"/>
                  <a:gd name="T69" fmla="*/ T68 w 506"/>
                  <a:gd name="T70" fmla="+- 0 1149 1107"/>
                  <a:gd name="T71" fmla="*/ 1149 h 552"/>
                  <a:gd name="T72" fmla="+- 0 5675 5531"/>
                  <a:gd name="T73" fmla="*/ T72 w 506"/>
                  <a:gd name="T74" fmla="+- 0 1107 1107"/>
                  <a:gd name="T75" fmla="*/ 1107 h 552"/>
                  <a:gd name="T76" fmla="+- 0 5634 5531"/>
                  <a:gd name="T77" fmla="*/ T76 w 506"/>
                  <a:gd name="T78" fmla="+- 0 1109 1107"/>
                  <a:gd name="T79" fmla="*/ 1109 h 552"/>
                  <a:gd name="T80" fmla="+- 0 5587 5531"/>
                  <a:gd name="T81" fmla="*/ T80 w 506"/>
                  <a:gd name="T82" fmla="+- 0 1116 1107"/>
                  <a:gd name="T83" fmla="*/ 1116 h 552"/>
                  <a:gd name="T84" fmla="+- 0 5543 5531"/>
                  <a:gd name="T85" fmla="*/ T84 w 506"/>
                  <a:gd name="T86" fmla="+- 0 1131 1107"/>
                  <a:gd name="T87" fmla="*/ 1131 h 552"/>
                  <a:gd name="T88" fmla="+- 0 5532 5531"/>
                  <a:gd name="T89" fmla="*/ T88 w 506"/>
                  <a:gd name="T90" fmla="+- 0 1181 1107"/>
                  <a:gd name="T91" fmla="*/ 1181 h 552"/>
                  <a:gd name="T92" fmla="+- 0 5531 5531"/>
                  <a:gd name="T93" fmla="*/ T92 w 506"/>
                  <a:gd name="T94" fmla="+- 0 1247 1107"/>
                  <a:gd name="T95" fmla="*/ 1247 h 552"/>
                  <a:gd name="T96" fmla="+- 0 5544 5531"/>
                  <a:gd name="T97" fmla="*/ T96 w 506"/>
                  <a:gd name="T98" fmla="+- 0 1327 1107"/>
                  <a:gd name="T99" fmla="*/ 1327 h 552"/>
                  <a:gd name="T100" fmla="+- 0 5579 5531"/>
                  <a:gd name="T101" fmla="*/ T100 w 506"/>
                  <a:gd name="T102" fmla="+- 0 1415 1107"/>
                  <a:gd name="T103" fmla="*/ 1415 h 552"/>
                  <a:gd name="T104" fmla="+- 0 5639 5531"/>
                  <a:gd name="T105" fmla="*/ T104 w 506"/>
                  <a:gd name="T106" fmla="+- 0 1510 1107"/>
                  <a:gd name="T107" fmla="*/ 1510 h 552"/>
                  <a:gd name="T108" fmla="+- 0 5720 5531"/>
                  <a:gd name="T109" fmla="*/ T108 w 506"/>
                  <a:gd name="T110" fmla="+- 0 1585 1107"/>
                  <a:gd name="T111" fmla="*/ 1585 h 552"/>
                  <a:gd name="T112" fmla="+- 0 5801 5531"/>
                  <a:gd name="T113" fmla="*/ T112 w 506"/>
                  <a:gd name="T114" fmla="+- 0 1630 1107"/>
                  <a:gd name="T115" fmla="*/ 1630 h 552"/>
                  <a:gd name="T116" fmla="+- 0 5877 5531"/>
                  <a:gd name="T117" fmla="*/ T116 w 506"/>
                  <a:gd name="T118" fmla="+- 0 1652 1107"/>
                  <a:gd name="T119" fmla="*/ 1652 h 552"/>
                  <a:gd name="T120" fmla="+- 0 5943 5531"/>
                  <a:gd name="T121" fmla="*/ T120 w 506"/>
                  <a:gd name="T122" fmla="+- 0 1658 1107"/>
                  <a:gd name="T123" fmla="*/ 1658 h 552"/>
                  <a:gd name="T124" fmla="+- 0 5994 5531"/>
                  <a:gd name="T125" fmla="*/ T124 w 506"/>
                  <a:gd name="T126" fmla="+- 0 1655 1107"/>
                  <a:gd name="T127" fmla="*/ 1655 h 552"/>
                  <a:gd name="T128" fmla="+- 0 6016 5531"/>
                  <a:gd name="T129" fmla="*/ T128 w 506"/>
                  <a:gd name="T130" fmla="+- 0 1616 1107"/>
                  <a:gd name="T131" fmla="*/ 1616 h 552"/>
                  <a:gd name="T132" fmla="+- 0 6028 5531"/>
                  <a:gd name="T133" fmla="*/ T132 w 506"/>
                  <a:gd name="T134" fmla="+- 0 1576 1107"/>
                  <a:gd name="T135" fmla="*/ 1576 h 552"/>
                  <a:gd name="T136" fmla="+- 0 6034 5531"/>
                  <a:gd name="T137" fmla="*/ T136 w 506"/>
                  <a:gd name="T138" fmla="+- 0 1540 1107"/>
                  <a:gd name="T139" fmla="*/ 1540 h 552"/>
                  <a:gd name="T140" fmla="+- 0 6036 5531"/>
                  <a:gd name="T141" fmla="*/ T140 w 506"/>
                  <a:gd name="T142" fmla="+- 0 1510 1107"/>
                  <a:gd name="T143" fmla="*/ 1510 h 55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Lst>
                <a:rect l="0" t="0" r="r" b="b"/>
                <a:pathLst>
                  <a:path w="506" h="552">
                    <a:moveTo>
                      <a:pt x="505" y="403"/>
                    </a:moveTo>
                    <a:lnTo>
                      <a:pt x="470" y="379"/>
                    </a:lnTo>
                    <a:lnTo>
                      <a:pt x="429" y="359"/>
                    </a:lnTo>
                    <a:lnTo>
                      <a:pt x="385" y="346"/>
                    </a:lnTo>
                    <a:lnTo>
                      <a:pt x="343" y="342"/>
                    </a:lnTo>
                    <a:lnTo>
                      <a:pt x="328" y="355"/>
                    </a:lnTo>
                    <a:lnTo>
                      <a:pt x="311" y="371"/>
                    </a:lnTo>
                    <a:lnTo>
                      <a:pt x="295" y="389"/>
                    </a:lnTo>
                    <a:lnTo>
                      <a:pt x="284" y="404"/>
                    </a:lnTo>
                    <a:lnTo>
                      <a:pt x="261" y="392"/>
                    </a:lnTo>
                    <a:lnTo>
                      <a:pt x="214" y="351"/>
                    </a:lnTo>
                    <a:lnTo>
                      <a:pt x="170" y="298"/>
                    </a:lnTo>
                    <a:lnTo>
                      <a:pt x="139" y="245"/>
                    </a:lnTo>
                    <a:lnTo>
                      <a:pt x="132" y="220"/>
                    </a:lnTo>
                    <a:lnTo>
                      <a:pt x="149" y="211"/>
                    </a:lnTo>
                    <a:lnTo>
                      <a:pt x="169" y="199"/>
                    </a:lnTo>
                    <a:lnTo>
                      <a:pt x="208" y="132"/>
                    </a:lnTo>
                    <a:lnTo>
                      <a:pt x="193" y="42"/>
                    </a:lnTo>
                    <a:lnTo>
                      <a:pt x="144" y="0"/>
                    </a:lnTo>
                    <a:lnTo>
                      <a:pt x="103" y="2"/>
                    </a:lnTo>
                    <a:lnTo>
                      <a:pt x="56" y="9"/>
                    </a:lnTo>
                    <a:lnTo>
                      <a:pt x="12" y="24"/>
                    </a:lnTo>
                    <a:lnTo>
                      <a:pt x="1" y="74"/>
                    </a:lnTo>
                    <a:lnTo>
                      <a:pt x="0" y="140"/>
                    </a:lnTo>
                    <a:lnTo>
                      <a:pt x="13" y="220"/>
                    </a:lnTo>
                    <a:lnTo>
                      <a:pt x="48" y="308"/>
                    </a:lnTo>
                    <a:lnTo>
                      <a:pt x="108" y="403"/>
                    </a:lnTo>
                    <a:lnTo>
                      <a:pt x="189" y="478"/>
                    </a:lnTo>
                    <a:lnTo>
                      <a:pt x="270" y="523"/>
                    </a:lnTo>
                    <a:lnTo>
                      <a:pt x="346" y="545"/>
                    </a:lnTo>
                    <a:lnTo>
                      <a:pt x="412" y="551"/>
                    </a:lnTo>
                    <a:lnTo>
                      <a:pt x="463" y="548"/>
                    </a:lnTo>
                    <a:lnTo>
                      <a:pt x="485" y="509"/>
                    </a:lnTo>
                    <a:lnTo>
                      <a:pt x="497" y="469"/>
                    </a:lnTo>
                    <a:lnTo>
                      <a:pt x="503" y="433"/>
                    </a:lnTo>
                    <a:lnTo>
                      <a:pt x="505" y="403"/>
                    </a:lnTo>
                    <a:close/>
                  </a:path>
                </a:pathLst>
              </a:cu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bg-BG"/>
              </a:p>
            </p:txBody>
          </p:sp>
          <p:sp>
            <p:nvSpPr>
              <p:cNvPr id="21" name="Freeform 23"/>
              <p:cNvSpPr>
                <a:spLocks/>
              </p:cNvSpPr>
              <p:nvPr/>
            </p:nvSpPr>
            <p:spPr bwMode="auto">
              <a:xfrm>
                <a:off x="5602" y="880"/>
                <a:ext cx="715" cy="767"/>
              </a:xfrm>
              <a:custGeom>
                <a:avLst/>
                <a:gdLst>
                  <a:gd name="T0" fmla="+- 0 5603 5603"/>
                  <a:gd name="T1" fmla="*/ T0 w 715"/>
                  <a:gd name="T2" fmla="+- 0 1042 880"/>
                  <a:gd name="T3" fmla="*/ 1042 h 767"/>
                  <a:gd name="T4" fmla="+- 0 5651 5603"/>
                  <a:gd name="T5" fmla="*/ T4 w 715"/>
                  <a:gd name="T6" fmla="+- 0 987 880"/>
                  <a:gd name="T7" fmla="*/ 987 h 767"/>
                  <a:gd name="T8" fmla="+- 0 5709 5603"/>
                  <a:gd name="T9" fmla="*/ T8 w 715"/>
                  <a:gd name="T10" fmla="+- 0 943 880"/>
                  <a:gd name="T11" fmla="*/ 943 h 767"/>
                  <a:gd name="T12" fmla="+- 0 5774 5603"/>
                  <a:gd name="T13" fmla="*/ T12 w 715"/>
                  <a:gd name="T14" fmla="+- 0 909 880"/>
                  <a:gd name="T15" fmla="*/ 909 h 767"/>
                  <a:gd name="T16" fmla="+- 0 5845 5603"/>
                  <a:gd name="T17" fmla="*/ T16 w 715"/>
                  <a:gd name="T18" fmla="+- 0 888 880"/>
                  <a:gd name="T19" fmla="*/ 888 h 767"/>
                  <a:gd name="T20" fmla="+- 0 5922 5603"/>
                  <a:gd name="T21" fmla="*/ T20 w 715"/>
                  <a:gd name="T22" fmla="+- 0 880 880"/>
                  <a:gd name="T23" fmla="*/ 880 h 767"/>
                  <a:gd name="T24" fmla="+- 0 5993 5603"/>
                  <a:gd name="T25" fmla="*/ T24 w 715"/>
                  <a:gd name="T26" fmla="+- 0 887 880"/>
                  <a:gd name="T27" fmla="*/ 887 h 767"/>
                  <a:gd name="T28" fmla="+- 0 6060 5603"/>
                  <a:gd name="T29" fmla="*/ T28 w 715"/>
                  <a:gd name="T30" fmla="+- 0 905 880"/>
                  <a:gd name="T31" fmla="*/ 905 h 767"/>
                  <a:gd name="T32" fmla="+- 0 6121 5603"/>
                  <a:gd name="T33" fmla="*/ T32 w 715"/>
                  <a:gd name="T34" fmla="+- 0 934 880"/>
                  <a:gd name="T35" fmla="*/ 934 h 767"/>
                  <a:gd name="T36" fmla="+- 0 6176 5603"/>
                  <a:gd name="T37" fmla="*/ T36 w 715"/>
                  <a:gd name="T38" fmla="+- 0 973 880"/>
                  <a:gd name="T39" fmla="*/ 973 h 767"/>
                  <a:gd name="T40" fmla="+- 0 6224 5603"/>
                  <a:gd name="T41" fmla="*/ T40 w 715"/>
                  <a:gd name="T42" fmla="+- 0 1021 880"/>
                  <a:gd name="T43" fmla="*/ 1021 h 767"/>
                  <a:gd name="T44" fmla="+- 0 6263 5603"/>
                  <a:gd name="T45" fmla="*/ T44 w 715"/>
                  <a:gd name="T46" fmla="+- 0 1076 880"/>
                  <a:gd name="T47" fmla="*/ 1076 h 767"/>
                  <a:gd name="T48" fmla="+- 0 6292 5603"/>
                  <a:gd name="T49" fmla="*/ T48 w 715"/>
                  <a:gd name="T50" fmla="+- 0 1138 880"/>
                  <a:gd name="T51" fmla="*/ 1138 h 767"/>
                  <a:gd name="T52" fmla="+- 0 6311 5603"/>
                  <a:gd name="T53" fmla="*/ T52 w 715"/>
                  <a:gd name="T54" fmla="+- 0 1205 880"/>
                  <a:gd name="T55" fmla="*/ 1205 h 767"/>
                  <a:gd name="T56" fmla="+- 0 6317 5603"/>
                  <a:gd name="T57" fmla="*/ T56 w 715"/>
                  <a:gd name="T58" fmla="+- 0 1276 880"/>
                  <a:gd name="T59" fmla="*/ 1276 h 767"/>
                  <a:gd name="T60" fmla="+- 0 6308 5603"/>
                  <a:gd name="T61" fmla="*/ T60 w 715"/>
                  <a:gd name="T62" fmla="+- 0 1358 880"/>
                  <a:gd name="T63" fmla="*/ 1358 h 767"/>
                  <a:gd name="T64" fmla="+- 0 6284 5603"/>
                  <a:gd name="T65" fmla="*/ T64 w 715"/>
                  <a:gd name="T66" fmla="+- 0 1435 880"/>
                  <a:gd name="T67" fmla="*/ 1435 h 767"/>
                  <a:gd name="T68" fmla="+- 0 6244 5603"/>
                  <a:gd name="T69" fmla="*/ T68 w 715"/>
                  <a:gd name="T70" fmla="+- 0 1504 880"/>
                  <a:gd name="T71" fmla="*/ 1504 h 767"/>
                  <a:gd name="T72" fmla="+- 0 6193 5603"/>
                  <a:gd name="T73" fmla="*/ T72 w 715"/>
                  <a:gd name="T74" fmla="+- 0 1563 880"/>
                  <a:gd name="T75" fmla="*/ 1563 h 767"/>
                  <a:gd name="T76" fmla="+- 0 6130 5603"/>
                  <a:gd name="T77" fmla="*/ T76 w 715"/>
                  <a:gd name="T78" fmla="+- 0 1612 880"/>
                  <a:gd name="T79" fmla="*/ 1612 h 767"/>
                  <a:gd name="T80" fmla="+- 0 6059 5603"/>
                  <a:gd name="T81" fmla="*/ T80 w 715"/>
                  <a:gd name="T82" fmla="+- 0 1647 880"/>
                  <a:gd name="T83" fmla="*/ 1647 h 76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715" h="767">
                    <a:moveTo>
                      <a:pt x="0" y="162"/>
                    </a:moveTo>
                    <a:lnTo>
                      <a:pt x="48" y="107"/>
                    </a:lnTo>
                    <a:lnTo>
                      <a:pt x="106" y="63"/>
                    </a:lnTo>
                    <a:lnTo>
                      <a:pt x="171" y="29"/>
                    </a:lnTo>
                    <a:lnTo>
                      <a:pt x="242" y="8"/>
                    </a:lnTo>
                    <a:lnTo>
                      <a:pt x="319" y="0"/>
                    </a:lnTo>
                    <a:lnTo>
                      <a:pt x="390" y="7"/>
                    </a:lnTo>
                    <a:lnTo>
                      <a:pt x="457" y="25"/>
                    </a:lnTo>
                    <a:lnTo>
                      <a:pt x="518" y="54"/>
                    </a:lnTo>
                    <a:lnTo>
                      <a:pt x="573" y="93"/>
                    </a:lnTo>
                    <a:lnTo>
                      <a:pt x="621" y="141"/>
                    </a:lnTo>
                    <a:lnTo>
                      <a:pt x="660" y="196"/>
                    </a:lnTo>
                    <a:lnTo>
                      <a:pt x="689" y="258"/>
                    </a:lnTo>
                    <a:lnTo>
                      <a:pt x="708" y="325"/>
                    </a:lnTo>
                    <a:lnTo>
                      <a:pt x="714" y="396"/>
                    </a:lnTo>
                    <a:lnTo>
                      <a:pt x="705" y="478"/>
                    </a:lnTo>
                    <a:lnTo>
                      <a:pt x="681" y="555"/>
                    </a:lnTo>
                    <a:lnTo>
                      <a:pt x="641" y="624"/>
                    </a:lnTo>
                    <a:lnTo>
                      <a:pt x="590" y="683"/>
                    </a:lnTo>
                    <a:lnTo>
                      <a:pt x="527" y="732"/>
                    </a:lnTo>
                    <a:lnTo>
                      <a:pt x="456" y="767"/>
                    </a:lnTo>
                  </a:path>
                </a:pathLst>
              </a:cu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bg-BG"/>
              </a:p>
            </p:txBody>
          </p:sp>
        </p:grpSp>
        <p:sp>
          <p:nvSpPr>
            <p:cNvPr id="32" name="TextBox 31"/>
            <p:cNvSpPr txBox="1"/>
            <p:nvPr/>
          </p:nvSpPr>
          <p:spPr>
            <a:xfrm>
              <a:off x="5273405" y="6378110"/>
              <a:ext cx="833883" cy="338554"/>
            </a:xfrm>
            <a:prstGeom prst="rect">
              <a:avLst/>
            </a:prstGeom>
            <a:noFill/>
            <a:ln>
              <a:solidFill>
                <a:schemeClr val="bg1"/>
              </a:solidFill>
            </a:ln>
          </p:spPr>
          <p:txBody>
            <a:bodyPr wrap="none" rtlCol="0">
              <a:spAutoFit/>
            </a:bodyPr>
            <a:lstStyle/>
            <a:p>
              <a:r>
                <a:rPr lang="en-US" sz="1600" dirty="0">
                  <a:latin typeface="Leksa Sans" panose="020E0602020302020204" pitchFamily="34" charset="-52"/>
                </a:rPr>
                <a:t>Phone </a:t>
              </a:r>
              <a:endParaRPr lang="bg-BG" sz="1600" dirty="0">
                <a:latin typeface="Leksa Sans" panose="020E0602020302020204" pitchFamily="34" charset="-52"/>
              </a:endParaRPr>
            </a:p>
          </p:txBody>
        </p:sp>
      </p:grpSp>
    </p:spTree>
    <p:extLst>
      <p:ext uri="{BB962C8B-B14F-4D97-AF65-F5344CB8AC3E}">
        <p14:creationId xmlns:p14="http://schemas.microsoft.com/office/powerpoint/2010/main" val="1890796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6974" y="433863"/>
            <a:ext cx="6999514" cy="1325563"/>
          </a:xfrm>
        </p:spPr>
        <p:txBody>
          <a:bodyPr>
            <a:normAutofit/>
          </a:bodyPr>
          <a:lstStyle/>
          <a:p>
            <a:pPr algn="ctr"/>
            <a:r>
              <a:rPr lang="en-US" dirty="0">
                <a:solidFill>
                  <a:srgbClr val="D60000"/>
                </a:solidFill>
              </a:rPr>
              <a:t>Our results so far</a:t>
            </a:r>
            <a:endParaRPr lang="bg-BG" dirty="0">
              <a:solidFill>
                <a:srgbClr val="D60000"/>
              </a:solidFill>
            </a:endParaRPr>
          </a:p>
        </p:txBody>
      </p:sp>
      <p:graphicFrame>
        <p:nvGraphicFramePr>
          <p:cNvPr id="4" name="Chart 3"/>
          <p:cNvGraphicFramePr>
            <a:graphicFrameLocks/>
          </p:cNvGraphicFramePr>
          <p:nvPr>
            <p:extLst>
              <p:ext uri="{D42A27DB-BD31-4B8C-83A1-F6EECF244321}">
                <p14:modId xmlns:p14="http://schemas.microsoft.com/office/powerpoint/2010/main" val="2382291041"/>
              </p:ext>
            </p:extLst>
          </p:nvPr>
        </p:nvGraphicFramePr>
        <p:xfrm>
          <a:off x="561833" y="2518865"/>
          <a:ext cx="4572000" cy="28575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561833" y="2211088"/>
            <a:ext cx="936475" cy="338554"/>
          </a:xfrm>
          <a:prstGeom prst="rect">
            <a:avLst/>
          </a:prstGeom>
          <a:noFill/>
        </p:spPr>
        <p:txBody>
          <a:bodyPr wrap="none" rtlCol="0">
            <a:spAutoFit/>
          </a:bodyPr>
          <a:lstStyle/>
          <a:p>
            <a:r>
              <a:rPr lang="en-US" sz="1600" dirty="0">
                <a:solidFill>
                  <a:srgbClr val="D60000"/>
                </a:solidFill>
                <a:latin typeface="Leksa Sans" panose="020E0602020302020204" pitchFamily="34" charset="-52"/>
              </a:rPr>
              <a:t>Portfolio</a:t>
            </a:r>
            <a:endParaRPr lang="bg-BG" sz="1600" dirty="0">
              <a:solidFill>
                <a:srgbClr val="D60000"/>
              </a:solidFill>
              <a:latin typeface="Leksa Sans" panose="020E0602020302020204" pitchFamily="34" charset="-52"/>
            </a:endParaRPr>
          </a:p>
        </p:txBody>
      </p:sp>
      <p:sp>
        <p:nvSpPr>
          <p:cNvPr id="6" name="TextBox 5"/>
          <p:cNvSpPr txBox="1"/>
          <p:nvPr/>
        </p:nvSpPr>
        <p:spPr>
          <a:xfrm>
            <a:off x="988399" y="5222476"/>
            <a:ext cx="1808508" cy="338554"/>
          </a:xfrm>
          <a:prstGeom prst="rect">
            <a:avLst/>
          </a:prstGeom>
          <a:noFill/>
        </p:spPr>
        <p:txBody>
          <a:bodyPr wrap="none" rtlCol="0">
            <a:spAutoFit/>
          </a:bodyPr>
          <a:lstStyle/>
          <a:p>
            <a:r>
              <a:rPr lang="bg-BG" sz="1400" dirty="0">
                <a:latin typeface="Leksa Sans" panose="020E0602020302020204" pitchFamily="34" charset="-52"/>
              </a:rPr>
              <a:t>* </a:t>
            </a:r>
            <a:r>
              <a:rPr lang="en-US" sz="1600" dirty="0">
                <a:latin typeface="Leksa Sans" panose="020E0602020302020204" pitchFamily="34" charset="-52"/>
              </a:rPr>
              <a:t>In millions Euros</a:t>
            </a:r>
            <a:endParaRPr lang="bg-BG" sz="1600" dirty="0">
              <a:latin typeface="Leksa Sans" panose="020E0602020302020204" pitchFamily="34" charset="-52"/>
            </a:endParaRPr>
          </a:p>
        </p:txBody>
      </p:sp>
      <p:graphicFrame>
        <p:nvGraphicFramePr>
          <p:cNvPr id="7" name="Chart 6"/>
          <p:cNvGraphicFramePr>
            <a:graphicFrameLocks/>
          </p:cNvGraphicFramePr>
          <p:nvPr>
            <p:extLst>
              <p:ext uri="{D42A27DB-BD31-4B8C-83A1-F6EECF244321}">
                <p14:modId xmlns:p14="http://schemas.microsoft.com/office/powerpoint/2010/main" val="824378255"/>
              </p:ext>
            </p:extLst>
          </p:nvPr>
        </p:nvGraphicFramePr>
        <p:xfrm>
          <a:off x="5782528" y="2211088"/>
          <a:ext cx="4857750" cy="2857500"/>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p:cNvSpPr txBox="1"/>
          <p:nvPr/>
        </p:nvSpPr>
        <p:spPr>
          <a:xfrm>
            <a:off x="5782528" y="2149533"/>
            <a:ext cx="1483098" cy="338554"/>
          </a:xfrm>
          <a:prstGeom prst="rect">
            <a:avLst/>
          </a:prstGeom>
          <a:noFill/>
        </p:spPr>
        <p:txBody>
          <a:bodyPr wrap="none" rtlCol="0">
            <a:spAutoFit/>
          </a:bodyPr>
          <a:lstStyle/>
          <a:p>
            <a:r>
              <a:rPr lang="en-US" sz="1600" dirty="0">
                <a:solidFill>
                  <a:srgbClr val="D60000"/>
                </a:solidFill>
                <a:latin typeface="Leksa Sans" panose="020E0602020302020204" pitchFamily="34" charset="-52"/>
              </a:rPr>
              <a:t>Active Clients </a:t>
            </a:r>
            <a:endParaRPr lang="bg-BG" sz="1600" dirty="0">
              <a:solidFill>
                <a:srgbClr val="D60000"/>
              </a:solidFill>
              <a:latin typeface="Leksa Sans" panose="020E0602020302020204" pitchFamily="34" charset="-52"/>
            </a:endParaRPr>
          </a:p>
        </p:txBody>
      </p:sp>
      <p:sp>
        <p:nvSpPr>
          <p:cNvPr id="12" name="TextBox 11"/>
          <p:cNvSpPr txBox="1"/>
          <p:nvPr/>
        </p:nvSpPr>
        <p:spPr>
          <a:xfrm>
            <a:off x="5782528" y="5222476"/>
            <a:ext cx="1537600" cy="338554"/>
          </a:xfrm>
          <a:prstGeom prst="rect">
            <a:avLst/>
          </a:prstGeom>
          <a:noFill/>
        </p:spPr>
        <p:txBody>
          <a:bodyPr wrap="none" rtlCol="0">
            <a:spAutoFit/>
          </a:bodyPr>
          <a:lstStyle/>
          <a:p>
            <a:r>
              <a:rPr lang="bg-BG" sz="1400" dirty="0">
                <a:latin typeface="Leksa Sans" panose="020E0602020302020204" pitchFamily="34" charset="-52"/>
              </a:rPr>
              <a:t>* </a:t>
            </a:r>
            <a:r>
              <a:rPr lang="en-US" sz="1600" dirty="0">
                <a:latin typeface="Leksa Sans" panose="020E0602020302020204" pitchFamily="34" charset="-52"/>
              </a:rPr>
              <a:t>In thousands </a:t>
            </a:r>
            <a:endParaRPr lang="bg-BG" sz="1600" dirty="0">
              <a:latin typeface="Leksa Sans" panose="020E0602020302020204" pitchFamily="34" charset="-52"/>
            </a:endParaRPr>
          </a:p>
        </p:txBody>
      </p:sp>
    </p:spTree>
    <p:extLst>
      <p:ext uri="{BB962C8B-B14F-4D97-AF65-F5344CB8AC3E}">
        <p14:creationId xmlns:p14="http://schemas.microsoft.com/office/powerpoint/2010/main" val="1980639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533885" y="3193575"/>
            <a:ext cx="5241586" cy="1080361"/>
          </a:xfrm>
        </p:spPr>
        <p:txBody>
          <a:bodyPr>
            <a:noAutofit/>
          </a:bodyPr>
          <a:lstStyle/>
          <a:p>
            <a:pPr algn="l"/>
            <a:r>
              <a:rPr lang="bg-BG" sz="3600" dirty="0"/>
              <a:t/>
            </a:r>
            <a:br>
              <a:rPr lang="bg-BG" sz="3600" dirty="0"/>
            </a:br>
            <a:r>
              <a:rPr lang="en-US" sz="4800" b="1" dirty="0"/>
              <a:t>Contact us</a:t>
            </a:r>
            <a:r>
              <a:rPr lang="bg-BG" sz="4800" b="1" dirty="0"/>
              <a:t>:</a:t>
            </a:r>
            <a:endParaRPr lang="bg-BG" sz="4800" dirty="0"/>
          </a:p>
        </p:txBody>
      </p:sp>
      <p:sp>
        <p:nvSpPr>
          <p:cNvPr id="6" name="TextBox 5"/>
          <p:cNvSpPr txBox="1"/>
          <p:nvPr/>
        </p:nvSpPr>
        <p:spPr>
          <a:xfrm>
            <a:off x="7259020" y="5179574"/>
            <a:ext cx="2261196" cy="923330"/>
          </a:xfrm>
          <a:prstGeom prst="rect">
            <a:avLst/>
          </a:prstGeom>
          <a:noFill/>
        </p:spPr>
        <p:txBody>
          <a:bodyPr wrap="none" rtlCol="0">
            <a:spAutoFit/>
          </a:bodyPr>
          <a:lstStyle/>
          <a:p>
            <a:pPr algn="just"/>
            <a:r>
              <a:rPr lang="en-US" dirty="0">
                <a:solidFill>
                  <a:schemeClr val="bg1"/>
                </a:solidFill>
                <a:latin typeface="Leksa Sans" panose="020E0602020302020204"/>
                <a:cs typeface="Arial" panose="020B0604020202020204" pitchFamily="34" charset="0"/>
              </a:rPr>
              <a:t>office@vivacredit.bg</a:t>
            </a:r>
          </a:p>
          <a:p>
            <a:pPr algn="just"/>
            <a:r>
              <a:rPr lang="en-US" dirty="0">
                <a:solidFill>
                  <a:schemeClr val="bg1"/>
                </a:solidFill>
                <a:latin typeface="Leksa Sans"/>
              </a:rPr>
              <a:t>www.vivacredit.bg</a:t>
            </a:r>
            <a:endParaRPr lang="bg-BG" dirty="0">
              <a:solidFill>
                <a:schemeClr val="bg1"/>
              </a:solidFill>
              <a:latin typeface="Leksa Sans" panose="020E0602020302020204"/>
            </a:endParaRPr>
          </a:p>
          <a:p>
            <a:pPr algn="just"/>
            <a:r>
              <a:rPr lang="en-US" dirty="0">
                <a:solidFill>
                  <a:schemeClr val="bg1"/>
                </a:solidFill>
                <a:latin typeface="Leksa Sans" panose="020E0602020302020204"/>
                <a:cs typeface="Arial" panose="020B0604020202020204" pitchFamily="34" charset="0"/>
              </a:rPr>
              <a:t>0700 45 245</a:t>
            </a:r>
            <a:endParaRPr lang="bg-BG" dirty="0">
              <a:solidFill>
                <a:schemeClr val="bg1"/>
              </a:solidFill>
              <a:latin typeface="Leksa Sans" panose="020E0602020302020204"/>
              <a:cs typeface="Arial" panose="020B0604020202020204" pitchFamily="34" charset="0"/>
            </a:endParaRPr>
          </a:p>
        </p:txBody>
      </p:sp>
      <p:cxnSp>
        <p:nvCxnSpPr>
          <p:cNvPr id="11" name="Straight Connector 10"/>
          <p:cNvCxnSpPr/>
          <p:nvPr/>
        </p:nvCxnSpPr>
        <p:spPr>
          <a:xfrm>
            <a:off x="7401961" y="5041075"/>
            <a:ext cx="1173707"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163497" y="5023639"/>
            <a:ext cx="1173707"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811256" y="5179574"/>
            <a:ext cx="4601012" cy="646331"/>
          </a:xfrm>
          <a:prstGeom prst="rect">
            <a:avLst/>
          </a:prstGeom>
          <a:noFill/>
        </p:spPr>
        <p:txBody>
          <a:bodyPr wrap="square" rtlCol="0">
            <a:spAutoFit/>
          </a:bodyPr>
          <a:lstStyle/>
          <a:p>
            <a:pPr algn="just"/>
            <a:r>
              <a:rPr lang="en-US" dirty="0">
                <a:solidFill>
                  <a:schemeClr val="bg1"/>
                </a:solidFill>
                <a:latin typeface="Leksa Sans" panose="020E0602020302020204" pitchFamily="34" charset="-52"/>
              </a:rPr>
              <a:t>Central Office, Sofia city ,Bull Jawaharlal Neru28, Office 73 D</a:t>
            </a:r>
            <a:endParaRPr lang="bg-BG" dirty="0">
              <a:solidFill>
                <a:schemeClr val="bg1"/>
              </a:solidFill>
              <a:latin typeface="Leksa Sans" panose="020E0602020302020204" pitchFamily="34" charset="-52"/>
            </a:endParaRPr>
          </a:p>
        </p:txBody>
      </p:sp>
    </p:spTree>
    <p:extLst>
      <p:ext uri="{BB962C8B-B14F-4D97-AF65-F5344CB8AC3E}">
        <p14:creationId xmlns:p14="http://schemas.microsoft.com/office/powerpoint/2010/main" val="3144627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76" y="-17237"/>
            <a:ext cx="12192000" cy="6858000"/>
          </a:xfrm>
          <a:prstGeom prst="rect">
            <a:avLst/>
          </a:prstGeom>
        </p:spPr>
      </p:pic>
      <p:sp>
        <p:nvSpPr>
          <p:cNvPr id="2" name="TextBox 1"/>
          <p:cNvSpPr txBox="1"/>
          <p:nvPr/>
        </p:nvSpPr>
        <p:spPr>
          <a:xfrm>
            <a:off x="1876875" y="576566"/>
            <a:ext cx="4203715" cy="1446550"/>
          </a:xfrm>
          <a:prstGeom prst="rect">
            <a:avLst/>
          </a:prstGeom>
          <a:noFill/>
        </p:spPr>
        <p:txBody>
          <a:bodyPr wrap="none" rtlCol="0">
            <a:spAutoFit/>
          </a:bodyPr>
          <a:lstStyle/>
          <a:p>
            <a:r>
              <a:rPr lang="en-US" sz="4400" dirty="0"/>
              <a:t>About Viva Credit</a:t>
            </a:r>
            <a:endParaRPr lang="bg-BG" sz="4400" dirty="0"/>
          </a:p>
          <a:p>
            <a:endParaRPr lang="bg-BG" sz="4400" dirty="0">
              <a:solidFill>
                <a:srgbClr val="D60000"/>
              </a:solidFill>
              <a:latin typeface="Leksa Sans" panose="020E0602020302020204" pitchFamily="34" charset="-52"/>
              <a:cs typeface="Arial" panose="020B0604020202020204" pitchFamily="34" charset="0"/>
            </a:endParaRPr>
          </a:p>
        </p:txBody>
      </p:sp>
      <p:grpSp>
        <p:nvGrpSpPr>
          <p:cNvPr id="19" name="Group 18"/>
          <p:cNvGrpSpPr/>
          <p:nvPr/>
        </p:nvGrpSpPr>
        <p:grpSpPr>
          <a:xfrm>
            <a:off x="1207724" y="2570276"/>
            <a:ext cx="9744600" cy="2552098"/>
            <a:chOff x="274099" y="2210337"/>
            <a:chExt cx="11607474" cy="2552098"/>
          </a:xfrm>
        </p:grpSpPr>
        <p:sp>
          <p:nvSpPr>
            <p:cNvPr id="5" name="Rectangle 4"/>
            <p:cNvSpPr/>
            <p:nvPr/>
          </p:nvSpPr>
          <p:spPr>
            <a:xfrm>
              <a:off x="944878" y="2210337"/>
              <a:ext cx="9140209" cy="584775"/>
            </a:xfrm>
            <a:prstGeom prst="rect">
              <a:avLst/>
            </a:prstGeom>
          </p:spPr>
          <p:txBody>
            <a:bodyPr wrap="square">
              <a:spAutoFit/>
            </a:bodyPr>
            <a:lstStyle/>
            <a:p>
              <a:r>
                <a:rPr lang="en-US" sz="1600" dirty="0">
                  <a:latin typeface="Leksa Sans" panose="020E0602020302020204"/>
                </a:rPr>
                <a:t>Viva Credit is Part of the International financial group MFG with more than 11 years of experience in the consumer lending.</a:t>
              </a:r>
              <a:endParaRPr lang="bg-BG" sz="1600" dirty="0">
                <a:latin typeface="Leksa Sans" panose="020E0602020302020204"/>
              </a:endParaRPr>
            </a:p>
          </p:txBody>
        </p:sp>
        <p:sp>
          <p:nvSpPr>
            <p:cNvPr id="6" name="Rectangle 5"/>
            <p:cNvSpPr/>
            <p:nvPr/>
          </p:nvSpPr>
          <p:spPr>
            <a:xfrm>
              <a:off x="274099" y="2812218"/>
              <a:ext cx="9606679" cy="338554"/>
            </a:xfrm>
            <a:prstGeom prst="rect">
              <a:avLst/>
            </a:prstGeom>
          </p:spPr>
          <p:txBody>
            <a:bodyPr wrap="square">
              <a:spAutoFit/>
            </a:bodyPr>
            <a:lstStyle/>
            <a:p>
              <a:pPr marL="570865">
                <a:spcAft>
                  <a:spcPts val="0"/>
                </a:spcAft>
              </a:pPr>
              <a:r>
                <a:rPr lang="en-US" sz="1600" dirty="0">
                  <a:latin typeface="Leksa Sans" panose="020E0602020302020204"/>
                  <a:ea typeface="Trebuchet MS" panose="020B0603020202020204" pitchFamily="34" charset="0"/>
                  <a:cs typeface="Trebuchet MS" panose="020B0603020202020204" pitchFamily="34" charset="0"/>
                </a:rPr>
                <a:t>A Leading  non-banking financial institution,</a:t>
              </a:r>
              <a:r>
                <a:rPr lang="en-US" sz="1600" dirty="0">
                  <a:latin typeface="Leksa Sans" panose="020E0602020302020204"/>
                </a:rPr>
                <a:t> licensed by BNB .</a:t>
              </a:r>
              <a:endParaRPr lang="bg-BG" sz="1600" dirty="0">
                <a:effectLst/>
                <a:latin typeface="Leksa Sans" panose="020E0602020302020204"/>
                <a:ea typeface="Trebuchet MS" panose="020B0603020202020204" pitchFamily="34" charset="0"/>
                <a:cs typeface="Trebuchet MS" panose="020B0603020202020204" pitchFamily="34" charset="0"/>
              </a:endParaRPr>
            </a:p>
          </p:txBody>
        </p:sp>
        <p:sp>
          <p:nvSpPr>
            <p:cNvPr id="7" name="Rectangle 6"/>
            <p:cNvSpPr/>
            <p:nvPr/>
          </p:nvSpPr>
          <p:spPr>
            <a:xfrm>
              <a:off x="274099" y="3174853"/>
              <a:ext cx="10778377" cy="594650"/>
            </a:xfrm>
            <a:prstGeom prst="rect">
              <a:avLst/>
            </a:prstGeom>
          </p:spPr>
          <p:txBody>
            <a:bodyPr wrap="square">
              <a:spAutoFit/>
            </a:bodyPr>
            <a:lstStyle/>
            <a:p>
              <a:pPr marL="567055" marR="777875" indent="1270">
                <a:lnSpc>
                  <a:spcPct val="102000"/>
                </a:lnSpc>
                <a:spcAft>
                  <a:spcPts val="0"/>
                </a:spcAft>
              </a:pPr>
              <a:r>
                <a:rPr lang="en-US" sz="1600" dirty="0">
                  <a:latin typeface="Leksa Sans" panose="020E0602020302020204"/>
                </a:rPr>
                <a:t>Dynamically developing company offering a wide range of financial products to individuals in more than 52 own locations across the country.</a:t>
              </a:r>
              <a:endParaRPr lang="bg-BG" sz="1600" dirty="0">
                <a:effectLst/>
                <a:latin typeface="Leksa Sans" panose="020E0602020302020204"/>
                <a:ea typeface="Trebuchet MS" panose="020B0603020202020204" pitchFamily="34" charset="0"/>
                <a:cs typeface="Trebuchet MS" panose="020B0603020202020204" pitchFamily="34" charset="0"/>
              </a:endParaRPr>
            </a:p>
          </p:txBody>
        </p:sp>
        <p:sp>
          <p:nvSpPr>
            <p:cNvPr id="8" name="Rectangle 7"/>
            <p:cNvSpPr/>
            <p:nvPr/>
          </p:nvSpPr>
          <p:spPr>
            <a:xfrm>
              <a:off x="274099" y="3793584"/>
              <a:ext cx="11607474" cy="343492"/>
            </a:xfrm>
            <a:prstGeom prst="rect">
              <a:avLst/>
            </a:prstGeom>
          </p:spPr>
          <p:txBody>
            <a:bodyPr wrap="square">
              <a:spAutoFit/>
            </a:bodyPr>
            <a:lstStyle/>
            <a:p>
              <a:pPr marL="570230" marR="777875">
                <a:lnSpc>
                  <a:spcPct val="102000"/>
                </a:lnSpc>
                <a:spcAft>
                  <a:spcPts val="0"/>
                </a:spcAft>
              </a:pPr>
              <a:r>
                <a:rPr lang="en-US" sz="1600" dirty="0">
                  <a:latin typeface="Leksa Sans" panose="020E0602020302020204"/>
                </a:rPr>
                <a:t>Flexible and modern company that puts customer care as main priority for its success.</a:t>
              </a:r>
              <a:endParaRPr lang="bg-BG" sz="1600" dirty="0">
                <a:effectLst/>
                <a:latin typeface="Leksa Sans" panose="020E0602020302020204"/>
                <a:ea typeface="Trebuchet MS" panose="020B0603020202020204" pitchFamily="34" charset="0"/>
                <a:cs typeface="Trebuchet MS" panose="020B0603020202020204" pitchFamily="34" charset="0"/>
              </a:endParaRPr>
            </a:p>
          </p:txBody>
        </p:sp>
        <p:sp>
          <p:nvSpPr>
            <p:cNvPr id="9" name="Rectangle 8"/>
            <p:cNvSpPr/>
            <p:nvPr/>
          </p:nvSpPr>
          <p:spPr>
            <a:xfrm>
              <a:off x="998011" y="4177660"/>
              <a:ext cx="2278354" cy="584775"/>
            </a:xfrm>
            <a:prstGeom prst="rect">
              <a:avLst/>
            </a:prstGeom>
          </p:spPr>
          <p:txBody>
            <a:bodyPr wrap="none">
              <a:spAutoFit/>
            </a:bodyPr>
            <a:lstStyle/>
            <a:p>
              <a:r>
                <a:rPr lang="en-US" sz="1600" dirty="0">
                  <a:latin typeface="Leksa Sans" panose="020E0602020302020204"/>
                </a:rPr>
                <a:t>Established in 2012.  </a:t>
              </a:r>
            </a:p>
            <a:p>
              <a:endParaRPr lang="bg-BG" sz="1600" dirty="0">
                <a:latin typeface="Leksa Sans" panose="020E0602020302020204"/>
              </a:endParaRPr>
            </a:p>
          </p:txBody>
        </p:sp>
      </p:grpSp>
      <p:cxnSp>
        <p:nvCxnSpPr>
          <p:cNvPr id="20" name="Straight Connector 19"/>
          <p:cNvCxnSpPr/>
          <p:nvPr/>
        </p:nvCxnSpPr>
        <p:spPr>
          <a:xfrm flipH="1">
            <a:off x="1177712" y="2755428"/>
            <a:ext cx="549038" cy="0"/>
          </a:xfrm>
          <a:prstGeom prst="line">
            <a:avLst/>
          </a:prstGeom>
          <a:ln w="28575">
            <a:solidFill>
              <a:srgbClr val="D6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a:off x="1177712" y="3341434"/>
            <a:ext cx="549038" cy="0"/>
          </a:xfrm>
          <a:prstGeom prst="line">
            <a:avLst/>
          </a:prstGeom>
          <a:ln w="28575">
            <a:solidFill>
              <a:srgbClr val="D6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1177712" y="3789431"/>
            <a:ext cx="549038" cy="0"/>
          </a:xfrm>
          <a:prstGeom prst="line">
            <a:avLst/>
          </a:prstGeom>
          <a:ln w="28575">
            <a:solidFill>
              <a:srgbClr val="D6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a:off x="1207724" y="4322897"/>
            <a:ext cx="549038" cy="0"/>
          </a:xfrm>
          <a:prstGeom prst="line">
            <a:avLst/>
          </a:prstGeom>
          <a:ln w="28575">
            <a:solidFill>
              <a:srgbClr val="D6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1207724" y="4719355"/>
            <a:ext cx="549038" cy="0"/>
          </a:xfrm>
          <a:prstGeom prst="line">
            <a:avLst/>
          </a:prstGeom>
          <a:ln w="28575">
            <a:solidFill>
              <a:srgbClr val="D6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2677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6974" y="433863"/>
            <a:ext cx="6999514" cy="1325563"/>
          </a:xfrm>
        </p:spPr>
        <p:txBody>
          <a:bodyPr>
            <a:normAutofit/>
          </a:bodyPr>
          <a:lstStyle/>
          <a:p>
            <a:r>
              <a:rPr lang="en-US" sz="4400" dirty="0">
                <a:solidFill>
                  <a:srgbClr val="D60000"/>
                </a:solidFill>
              </a:rPr>
              <a:t>Mission, Vision and Values</a:t>
            </a:r>
            <a:endParaRPr lang="bg-BG" sz="4400" dirty="0">
              <a:solidFill>
                <a:srgbClr val="D60000"/>
              </a:solidFill>
            </a:endParaRPr>
          </a:p>
        </p:txBody>
      </p:sp>
      <p:sp>
        <p:nvSpPr>
          <p:cNvPr id="5" name="Content Placeholder 4"/>
          <p:cNvSpPr>
            <a:spLocks noGrp="1"/>
          </p:cNvSpPr>
          <p:nvPr>
            <p:ph idx="1"/>
          </p:nvPr>
        </p:nvSpPr>
        <p:spPr>
          <a:xfrm>
            <a:off x="3868549" y="2065374"/>
            <a:ext cx="7509453" cy="763273"/>
          </a:xfrm>
        </p:spPr>
        <p:txBody>
          <a:bodyPr>
            <a:noAutofit/>
          </a:bodyPr>
          <a:lstStyle/>
          <a:p>
            <a:pPr marL="0" indent="0">
              <a:spcBef>
                <a:spcPts val="0"/>
              </a:spcBef>
              <a:buNone/>
            </a:pPr>
            <a:r>
              <a:rPr lang="en-US" sz="1800" dirty="0">
                <a:solidFill>
                  <a:srgbClr val="FF0000"/>
                </a:solidFill>
              </a:rPr>
              <a:t>WE CREATE POSSIBILITIES</a:t>
            </a:r>
          </a:p>
          <a:p>
            <a:pPr marL="0" indent="0">
              <a:spcBef>
                <a:spcPts val="0"/>
              </a:spcBef>
              <a:buNone/>
            </a:pPr>
            <a:r>
              <a:rPr lang="en-US" sz="1400" dirty="0"/>
              <a:t> </a:t>
            </a:r>
            <a:r>
              <a:rPr lang="en-US" dirty="0"/>
              <a:t>for our costumers, by financing their plans at every stage in their life.</a:t>
            </a:r>
            <a:endParaRPr lang="bg-BG" dirty="0"/>
          </a:p>
          <a:p>
            <a:pPr marL="0" indent="0">
              <a:spcBef>
                <a:spcPts val="0"/>
              </a:spcBef>
              <a:buNone/>
            </a:pPr>
            <a:endParaRPr lang="bg-BG" sz="1800" dirty="0"/>
          </a:p>
          <a:p>
            <a:pPr marL="0" indent="0">
              <a:buNone/>
            </a:pPr>
            <a:endParaRPr lang="bg-BG" sz="1400" dirty="0"/>
          </a:p>
        </p:txBody>
      </p:sp>
      <p:sp>
        <p:nvSpPr>
          <p:cNvPr id="6" name="Rectangle 5"/>
          <p:cNvSpPr/>
          <p:nvPr/>
        </p:nvSpPr>
        <p:spPr>
          <a:xfrm>
            <a:off x="1146411" y="1925683"/>
            <a:ext cx="2702257" cy="893876"/>
          </a:xfrm>
          <a:prstGeom prst="rect">
            <a:avLst/>
          </a:prstGeom>
          <a:solidFill>
            <a:schemeClr val="bg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eksa Sans" panose="020E0602020302020204"/>
              </a:rPr>
              <a:t> OUR MISSION</a:t>
            </a:r>
            <a:endParaRPr lang="bg-BG" sz="2800" dirty="0">
              <a:latin typeface="Leksa Sans" panose="020E0602020302020204"/>
            </a:endParaRPr>
          </a:p>
        </p:txBody>
      </p:sp>
      <p:sp>
        <p:nvSpPr>
          <p:cNvPr id="7" name="Content Placeholder 4"/>
          <p:cNvSpPr txBox="1">
            <a:spLocks/>
          </p:cNvSpPr>
          <p:nvPr/>
        </p:nvSpPr>
        <p:spPr>
          <a:xfrm>
            <a:off x="3848670" y="2847039"/>
            <a:ext cx="7252099" cy="12495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1600" kern="1200">
                <a:solidFill>
                  <a:schemeClr val="tx1"/>
                </a:solidFill>
                <a:latin typeface="Leksa Sans" charset="0"/>
                <a:ea typeface="Leksa Sans" charset="0"/>
                <a:cs typeface="Leksa Sans" charset="0"/>
              </a:defRPr>
            </a:lvl1pPr>
            <a:lvl2pPr marL="685800" indent="-228600" algn="l" defTabSz="914400" rtl="0" eaLnBrk="1" latinLnBrk="0" hangingPunct="1">
              <a:lnSpc>
                <a:spcPct val="90000"/>
              </a:lnSpc>
              <a:spcBef>
                <a:spcPts val="500"/>
              </a:spcBef>
              <a:buFont typeface="Arial"/>
              <a:buChar char="•"/>
              <a:defRPr sz="1600" kern="1200">
                <a:solidFill>
                  <a:schemeClr val="tx1"/>
                </a:solidFill>
                <a:latin typeface="Leksa Sans" charset="0"/>
                <a:ea typeface="Leksa Sans" charset="0"/>
                <a:cs typeface="Leksa Sans" charset="0"/>
              </a:defRPr>
            </a:lvl2pPr>
            <a:lvl3pPr marL="1143000" indent="-228600" algn="l" defTabSz="914400" rtl="0" eaLnBrk="1" latinLnBrk="0" hangingPunct="1">
              <a:lnSpc>
                <a:spcPct val="90000"/>
              </a:lnSpc>
              <a:spcBef>
                <a:spcPts val="500"/>
              </a:spcBef>
              <a:buFont typeface="Arial"/>
              <a:buChar char="•"/>
              <a:defRPr sz="1600" kern="1200">
                <a:solidFill>
                  <a:schemeClr val="tx1"/>
                </a:solidFill>
                <a:latin typeface="Leksa Sans" charset="0"/>
                <a:ea typeface="Leksa Sans" charset="0"/>
                <a:cs typeface="Leksa Sans" charset="0"/>
              </a:defRPr>
            </a:lvl3pPr>
            <a:lvl4pPr marL="1600200" indent="-228600" algn="l" defTabSz="914400" rtl="0" eaLnBrk="1" latinLnBrk="0" hangingPunct="1">
              <a:lnSpc>
                <a:spcPct val="90000"/>
              </a:lnSpc>
              <a:spcBef>
                <a:spcPts val="500"/>
              </a:spcBef>
              <a:buFont typeface="Arial"/>
              <a:buChar char="•"/>
              <a:defRPr sz="1600" kern="1200">
                <a:solidFill>
                  <a:schemeClr val="tx1"/>
                </a:solidFill>
                <a:latin typeface="Leksa Sans" charset="0"/>
                <a:ea typeface="Leksa Sans" charset="0"/>
                <a:cs typeface="Leksa Sans" charset="0"/>
              </a:defRPr>
            </a:lvl4pPr>
            <a:lvl5pPr marL="2057400" indent="-228600" algn="l" defTabSz="914400" rtl="0" eaLnBrk="1" latinLnBrk="0" hangingPunct="1">
              <a:lnSpc>
                <a:spcPct val="90000"/>
              </a:lnSpc>
              <a:spcBef>
                <a:spcPts val="500"/>
              </a:spcBef>
              <a:buFont typeface="Arial"/>
              <a:buChar char="•"/>
              <a:defRPr sz="1600" kern="1200">
                <a:solidFill>
                  <a:schemeClr val="tx1"/>
                </a:solidFill>
                <a:latin typeface="Leksa Sans" charset="0"/>
                <a:ea typeface="Leksa Sans" charset="0"/>
                <a:cs typeface="Leksa Sans"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spcBef>
                <a:spcPts val="0"/>
              </a:spcBef>
              <a:buNone/>
            </a:pPr>
            <a:r>
              <a:rPr lang="en-US" sz="1800" dirty="0">
                <a:solidFill>
                  <a:srgbClr val="FF0000"/>
                </a:solidFill>
                <a:latin typeface="Leksa Sans" panose="020E0602020302020204"/>
              </a:rPr>
              <a:t>LEADER POSITION </a:t>
            </a:r>
          </a:p>
          <a:p>
            <a:pPr marL="0" indent="0">
              <a:buNone/>
            </a:pPr>
            <a:r>
              <a:rPr lang="en-US" dirty="0"/>
              <a:t>in consumer lending as a technology company with appearance of humans; MORE AND BETTER products and services.</a:t>
            </a:r>
            <a:endParaRPr lang="bg-BG" dirty="0"/>
          </a:p>
          <a:p>
            <a:pPr marL="0" indent="0">
              <a:spcBef>
                <a:spcPts val="0"/>
              </a:spcBef>
              <a:buNone/>
            </a:pPr>
            <a:endParaRPr lang="ru-RU" dirty="0"/>
          </a:p>
          <a:p>
            <a:pPr marL="0" indent="0">
              <a:buFont typeface="Arial"/>
              <a:buNone/>
            </a:pPr>
            <a:endParaRPr lang="bg-BG" dirty="0">
              <a:solidFill>
                <a:schemeClr val="tx2">
                  <a:lumMod val="75000"/>
                </a:schemeClr>
              </a:solidFill>
            </a:endParaRPr>
          </a:p>
        </p:txBody>
      </p:sp>
      <p:sp>
        <p:nvSpPr>
          <p:cNvPr id="18" name="Rectangle 17"/>
          <p:cNvSpPr/>
          <p:nvPr/>
        </p:nvSpPr>
        <p:spPr>
          <a:xfrm>
            <a:off x="3848669" y="3782039"/>
            <a:ext cx="6387151" cy="954107"/>
          </a:xfrm>
          <a:prstGeom prst="rect">
            <a:avLst/>
          </a:prstGeom>
        </p:spPr>
        <p:txBody>
          <a:bodyPr wrap="square">
            <a:spAutoFit/>
          </a:bodyPr>
          <a:lstStyle/>
          <a:p>
            <a:r>
              <a:rPr lang="en-US" dirty="0">
                <a:solidFill>
                  <a:srgbClr val="FF0000"/>
                </a:solidFill>
                <a:latin typeface="Leksa Sans" panose="020E0602020302020204"/>
              </a:rPr>
              <a:t>EMPATHY</a:t>
            </a:r>
            <a:r>
              <a:rPr lang="en-US" sz="2400" dirty="0"/>
              <a:t> </a:t>
            </a:r>
          </a:p>
          <a:p>
            <a:r>
              <a:rPr lang="en-US" sz="1600" dirty="0">
                <a:latin typeface="Leksa Sans" panose="020E0602020302020204"/>
              </a:rPr>
              <a:t>on which the whole communication</a:t>
            </a:r>
            <a:r>
              <a:rPr lang="bg-BG" sz="1600" dirty="0">
                <a:latin typeface="Leksa Sans" panose="020E0602020302020204"/>
              </a:rPr>
              <a:t> </a:t>
            </a:r>
            <a:r>
              <a:rPr lang="en-US" sz="1600" dirty="0">
                <a:latin typeface="Leksa Sans" panose="020E0602020302020204"/>
              </a:rPr>
              <a:t>is subordinated, both inside and outside the company. </a:t>
            </a:r>
            <a:endParaRPr lang="bg-BG" sz="1600" dirty="0">
              <a:latin typeface="Leksa Sans" panose="020E0602020302020204"/>
            </a:endParaRPr>
          </a:p>
        </p:txBody>
      </p:sp>
      <p:sp>
        <p:nvSpPr>
          <p:cNvPr id="19" name="Rectangle 18"/>
          <p:cNvSpPr/>
          <p:nvPr/>
        </p:nvSpPr>
        <p:spPr>
          <a:xfrm>
            <a:off x="3848670" y="4586100"/>
            <a:ext cx="7592703" cy="769441"/>
          </a:xfrm>
          <a:prstGeom prst="rect">
            <a:avLst/>
          </a:prstGeom>
        </p:spPr>
        <p:txBody>
          <a:bodyPr wrap="square">
            <a:spAutoFit/>
          </a:bodyPr>
          <a:lstStyle/>
          <a:p>
            <a:r>
              <a:rPr lang="en-US" dirty="0">
                <a:solidFill>
                  <a:srgbClr val="FF0000"/>
                </a:solidFill>
                <a:latin typeface="Leksa Sans" panose="020E0602020302020204"/>
              </a:rPr>
              <a:t>RESPONSIBILITY</a:t>
            </a:r>
            <a:r>
              <a:rPr lang="en-US" sz="2400" spc="-15" dirty="0">
                <a:solidFill>
                  <a:srgbClr val="FF0000"/>
                </a:solidFill>
                <a:latin typeface="Leksa Sans" panose="020E0602020302020204" pitchFamily="34" charset="-52"/>
                <a:ea typeface="Trebuchet MS" panose="020B0603020202020204" pitchFamily="34" charset="0"/>
                <a:cs typeface="Trebuchet MS" panose="020B0603020202020204" pitchFamily="34" charset="0"/>
              </a:rPr>
              <a:t> </a:t>
            </a:r>
            <a:endParaRPr lang="en-US" sz="2400" dirty="0">
              <a:solidFill>
                <a:srgbClr val="FF0000"/>
              </a:solidFill>
              <a:latin typeface="Leksa Sans" panose="020E0602020302020204" pitchFamily="34" charset="-52"/>
              <a:ea typeface="Trebuchet MS" panose="020B0603020202020204" pitchFamily="34" charset="0"/>
              <a:cs typeface="Trebuchet MS" panose="020B0603020202020204" pitchFamily="34" charset="0"/>
            </a:endParaRPr>
          </a:p>
          <a:p>
            <a:r>
              <a:rPr lang="en-US" sz="1600" dirty="0">
                <a:latin typeface="Leksa Sans" panose="020E0602020302020204"/>
              </a:rPr>
              <a:t>building brand loyalty with our customers, clients and employees</a:t>
            </a:r>
            <a:r>
              <a:rPr lang="en-US" sz="2000" dirty="0">
                <a:latin typeface="Leksa Sans" panose="020E0602020302020204"/>
              </a:rPr>
              <a:t>. </a:t>
            </a:r>
            <a:endParaRPr lang="bg-BG" sz="2000" dirty="0">
              <a:latin typeface="Leksa Sans" panose="020E0602020302020204"/>
            </a:endParaRPr>
          </a:p>
        </p:txBody>
      </p:sp>
      <p:sp>
        <p:nvSpPr>
          <p:cNvPr id="21" name="Rectangle 20"/>
          <p:cNvSpPr/>
          <p:nvPr/>
        </p:nvSpPr>
        <p:spPr>
          <a:xfrm>
            <a:off x="3848669" y="5473031"/>
            <a:ext cx="7592704" cy="1107996"/>
          </a:xfrm>
          <a:prstGeom prst="rect">
            <a:avLst/>
          </a:prstGeom>
        </p:spPr>
        <p:txBody>
          <a:bodyPr wrap="square">
            <a:spAutoFit/>
          </a:bodyPr>
          <a:lstStyle/>
          <a:p>
            <a:r>
              <a:rPr lang="bg-BG" dirty="0">
                <a:solidFill>
                  <a:srgbClr val="FF0000"/>
                </a:solidFill>
                <a:latin typeface="Leksa Sans" panose="020E0602020302020204"/>
              </a:rPr>
              <a:t>TECHNOLOGY</a:t>
            </a:r>
            <a:r>
              <a:rPr lang="en-US" dirty="0">
                <a:latin typeface="Leksa Sans" panose="020E0602020302020204"/>
              </a:rPr>
              <a:t> </a:t>
            </a:r>
            <a:endParaRPr lang="bg-BG" dirty="0">
              <a:solidFill>
                <a:schemeClr val="accent5"/>
              </a:solidFill>
              <a:latin typeface="Leksa Sans" panose="020E0602020302020204"/>
            </a:endParaRPr>
          </a:p>
          <a:p>
            <a:r>
              <a:rPr lang="en-US" sz="1600" dirty="0">
                <a:latin typeface="Leksa Sans" panose="020E0602020302020204"/>
              </a:rPr>
              <a:t>We are constantly improving the working technology to keep up with the latest trends.</a:t>
            </a:r>
            <a:endParaRPr lang="bg-BG" sz="1600" dirty="0">
              <a:latin typeface="Leksa Sans" panose="020E0602020302020204"/>
            </a:endParaRPr>
          </a:p>
          <a:p>
            <a:r>
              <a:rPr lang="en-US" sz="1600" dirty="0"/>
              <a:t> </a:t>
            </a:r>
            <a:endParaRPr lang="bg-BG" sz="1600" dirty="0"/>
          </a:p>
        </p:txBody>
      </p:sp>
      <p:sp>
        <p:nvSpPr>
          <p:cNvPr id="11" name="Rectangle 10"/>
          <p:cNvSpPr/>
          <p:nvPr/>
        </p:nvSpPr>
        <p:spPr>
          <a:xfrm>
            <a:off x="1146412" y="2895322"/>
            <a:ext cx="2702258" cy="807545"/>
          </a:xfrm>
          <a:prstGeom prst="rect">
            <a:avLst/>
          </a:prstGeom>
          <a:solidFill>
            <a:schemeClr val="bg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eksa Sans" panose="020E0602020302020204"/>
              </a:rPr>
              <a:t>OUR VISION </a:t>
            </a:r>
            <a:endParaRPr lang="bg-BG" sz="2800" dirty="0">
              <a:latin typeface="Leksa Sans" panose="020E0602020302020204"/>
            </a:endParaRPr>
          </a:p>
        </p:txBody>
      </p:sp>
      <p:sp>
        <p:nvSpPr>
          <p:cNvPr id="12" name="Rectangle 11"/>
          <p:cNvSpPr/>
          <p:nvPr/>
        </p:nvSpPr>
        <p:spPr>
          <a:xfrm>
            <a:off x="1146412" y="3782039"/>
            <a:ext cx="2702258" cy="2491225"/>
          </a:xfrm>
          <a:prstGeom prst="rect">
            <a:avLst/>
          </a:prstGeom>
          <a:solidFill>
            <a:schemeClr val="bg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eksa Sans" panose="020E0602020302020204"/>
              </a:rPr>
              <a:t>OUR VALUES</a:t>
            </a:r>
            <a:endParaRPr lang="bg-BG" sz="2800" dirty="0">
              <a:latin typeface="Leksa Sans" panose="020E0602020302020204"/>
            </a:endParaRPr>
          </a:p>
        </p:txBody>
      </p:sp>
    </p:spTree>
    <p:extLst>
      <p:ext uri="{BB962C8B-B14F-4D97-AF65-F5344CB8AC3E}">
        <p14:creationId xmlns:p14="http://schemas.microsoft.com/office/powerpoint/2010/main" val="3339388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4145" y="433863"/>
            <a:ext cx="6999514" cy="1325563"/>
          </a:xfrm>
        </p:spPr>
        <p:txBody>
          <a:bodyPr>
            <a:normAutofit/>
          </a:bodyPr>
          <a:lstStyle/>
          <a:p>
            <a:r>
              <a:rPr lang="en-US" dirty="0">
                <a:solidFill>
                  <a:srgbClr val="FF0000"/>
                </a:solidFill>
              </a:rPr>
              <a:t>What makes us different? </a:t>
            </a:r>
            <a:endParaRPr lang="bg-BG" dirty="0">
              <a:solidFill>
                <a:srgbClr val="FF0000"/>
              </a:solidFill>
            </a:endParaRPr>
          </a:p>
        </p:txBody>
      </p:sp>
      <p:sp>
        <p:nvSpPr>
          <p:cNvPr id="3" name="Content Placeholder 2"/>
          <p:cNvSpPr>
            <a:spLocks noGrp="1"/>
          </p:cNvSpPr>
          <p:nvPr>
            <p:ph idx="1"/>
          </p:nvPr>
        </p:nvSpPr>
        <p:spPr>
          <a:xfrm>
            <a:off x="1848732" y="1515201"/>
            <a:ext cx="9110420" cy="832513"/>
          </a:xfrm>
        </p:spPr>
        <p:txBody>
          <a:bodyPr/>
          <a:lstStyle/>
          <a:p>
            <a:pPr marL="0" indent="0">
              <a:buNone/>
            </a:pPr>
            <a:r>
              <a:rPr lang="en-US" sz="1800" dirty="0"/>
              <a:t>The image of Visa Credit is extremely positive, due to long-term socially committed initiatives</a:t>
            </a:r>
            <a:r>
              <a:rPr lang="bg-BG" sz="1800" dirty="0"/>
              <a:t>, </a:t>
            </a:r>
            <a:r>
              <a:rPr lang="en-US" sz="1800" dirty="0"/>
              <a:t> responsible lending, transparency and individual attitude to each customer, as well as a response with the products it needs.</a:t>
            </a:r>
            <a:endParaRPr lang="bg-BG" sz="1800" dirty="0"/>
          </a:p>
          <a:p>
            <a:endParaRPr lang="bg-BG" dirty="0"/>
          </a:p>
        </p:txBody>
      </p:sp>
      <p:grpSp>
        <p:nvGrpSpPr>
          <p:cNvPr id="60" name="Group 59"/>
          <p:cNvGrpSpPr/>
          <p:nvPr/>
        </p:nvGrpSpPr>
        <p:grpSpPr>
          <a:xfrm>
            <a:off x="2162561" y="2694179"/>
            <a:ext cx="8727943" cy="3908502"/>
            <a:chOff x="1234513" y="2434918"/>
            <a:chExt cx="8727943" cy="3351379"/>
          </a:xfrm>
        </p:grpSpPr>
        <p:sp>
          <p:nvSpPr>
            <p:cNvPr id="24" name="Rectangle 23"/>
            <p:cNvSpPr/>
            <p:nvPr/>
          </p:nvSpPr>
          <p:spPr>
            <a:xfrm>
              <a:off x="1835084" y="2434918"/>
              <a:ext cx="8127372" cy="338554"/>
            </a:xfrm>
            <a:prstGeom prst="rect">
              <a:avLst/>
            </a:prstGeom>
          </p:spPr>
          <p:txBody>
            <a:bodyPr wrap="square">
              <a:spAutoFit/>
            </a:bodyPr>
            <a:lstStyle/>
            <a:p>
              <a:r>
                <a:rPr lang="en-US" sz="1600" dirty="0">
                  <a:latin typeface="Leksa Sans" panose="020E0602020302020204"/>
                </a:rPr>
                <a:t>Rich portfolio of products.</a:t>
              </a:r>
              <a:endParaRPr lang="bg-BG" sz="1600" dirty="0">
                <a:latin typeface="Leksa Sans" panose="020E0602020302020204"/>
              </a:endParaRPr>
            </a:p>
          </p:txBody>
        </p:sp>
        <p:sp>
          <p:nvSpPr>
            <p:cNvPr id="25" name="Rectangle 24"/>
            <p:cNvSpPr/>
            <p:nvPr/>
          </p:nvSpPr>
          <p:spPr>
            <a:xfrm>
              <a:off x="1783551" y="2744814"/>
              <a:ext cx="7718345" cy="338554"/>
            </a:xfrm>
            <a:prstGeom prst="rect">
              <a:avLst/>
            </a:prstGeom>
          </p:spPr>
          <p:txBody>
            <a:bodyPr wrap="square">
              <a:spAutoFit/>
            </a:bodyPr>
            <a:lstStyle/>
            <a:p>
              <a:r>
                <a:rPr lang="en-US" sz="1600" dirty="0">
                  <a:latin typeface="Leksa Sans" panose="020E0602020302020204"/>
                </a:rPr>
                <a:t>Continuously improve the applying options.</a:t>
              </a:r>
              <a:endParaRPr lang="bg-BG" sz="1600" dirty="0">
                <a:latin typeface="Leksa Sans" panose="020E0602020302020204"/>
              </a:endParaRPr>
            </a:p>
          </p:txBody>
        </p:sp>
        <p:sp>
          <p:nvSpPr>
            <p:cNvPr id="26" name="Rectangle 25"/>
            <p:cNvSpPr/>
            <p:nvPr/>
          </p:nvSpPr>
          <p:spPr>
            <a:xfrm>
              <a:off x="1794144" y="3086859"/>
              <a:ext cx="4684447" cy="584775"/>
            </a:xfrm>
            <a:prstGeom prst="rect">
              <a:avLst/>
            </a:prstGeom>
          </p:spPr>
          <p:txBody>
            <a:bodyPr wrap="square">
              <a:spAutoFit/>
            </a:bodyPr>
            <a:lstStyle/>
            <a:p>
              <a:r>
                <a:rPr lang="en-US" sz="1600" dirty="0">
                  <a:latin typeface="Leksa Sans" panose="020E0602020302020204"/>
                </a:rPr>
                <a:t>Continuous expanding of the portfolio.</a:t>
              </a:r>
              <a:endParaRPr lang="bg-BG" sz="1600" dirty="0">
                <a:latin typeface="Leksa Sans" panose="020E0602020302020204"/>
              </a:endParaRPr>
            </a:p>
            <a:p>
              <a:endParaRPr lang="bg-BG" sz="1600" dirty="0">
                <a:latin typeface="Leksa Sans" panose="020E0602020302020204" pitchFamily="34" charset="-52"/>
              </a:endParaRPr>
            </a:p>
          </p:txBody>
        </p:sp>
        <p:sp>
          <p:nvSpPr>
            <p:cNvPr id="27" name="Rectangle 26"/>
            <p:cNvSpPr/>
            <p:nvPr/>
          </p:nvSpPr>
          <p:spPr>
            <a:xfrm>
              <a:off x="1794145" y="3429362"/>
              <a:ext cx="2864887" cy="338554"/>
            </a:xfrm>
            <a:prstGeom prst="rect">
              <a:avLst/>
            </a:prstGeom>
          </p:spPr>
          <p:txBody>
            <a:bodyPr wrap="none">
              <a:spAutoFit/>
            </a:bodyPr>
            <a:lstStyle/>
            <a:p>
              <a:r>
                <a:rPr lang="en-US" sz="1600" dirty="0">
                  <a:latin typeface="Leksa Sans" panose="020E0602020302020204" pitchFamily="34" charset="-52"/>
                  <a:ea typeface="Trebuchet MS" panose="020B0603020202020204" pitchFamily="34" charset="0"/>
                  <a:cs typeface="Trebuchet MS" panose="020B0603020202020204" pitchFamily="34" charset="0"/>
                </a:rPr>
                <a:t>Individual approach, attitude. </a:t>
              </a:r>
              <a:endParaRPr lang="bg-BG" sz="1600" dirty="0">
                <a:latin typeface="Leksa Sans" panose="020E0602020302020204" pitchFamily="34" charset="-52"/>
              </a:endParaRPr>
            </a:p>
          </p:txBody>
        </p:sp>
        <p:sp>
          <p:nvSpPr>
            <p:cNvPr id="28" name="Rectangle 27"/>
            <p:cNvSpPr/>
            <p:nvPr/>
          </p:nvSpPr>
          <p:spPr>
            <a:xfrm>
              <a:off x="1783551" y="3771407"/>
              <a:ext cx="2491722" cy="338554"/>
            </a:xfrm>
            <a:prstGeom prst="rect">
              <a:avLst/>
            </a:prstGeom>
          </p:spPr>
          <p:txBody>
            <a:bodyPr wrap="square">
              <a:spAutoFit/>
            </a:bodyPr>
            <a:lstStyle/>
            <a:p>
              <a:r>
                <a:rPr lang="en-US" sz="1600" spc="-15" dirty="0">
                  <a:latin typeface="Leksa Sans" panose="020E0602020302020204" pitchFamily="34" charset="-52"/>
                  <a:ea typeface="Trebuchet MS" panose="020B0603020202020204" pitchFamily="34" charset="0"/>
                  <a:cs typeface="Trebuchet MS" panose="020B0603020202020204" pitchFamily="34" charset="0"/>
                </a:rPr>
                <a:t>Positive image.  </a:t>
              </a:r>
              <a:endParaRPr lang="bg-BG" sz="1600" dirty="0">
                <a:latin typeface="Leksa Sans" panose="020E0602020302020204" pitchFamily="34" charset="-52"/>
              </a:endParaRPr>
            </a:p>
          </p:txBody>
        </p:sp>
        <p:sp>
          <p:nvSpPr>
            <p:cNvPr id="29" name="Rectangle 28"/>
            <p:cNvSpPr/>
            <p:nvPr/>
          </p:nvSpPr>
          <p:spPr>
            <a:xfrm>
              <a:off x="1794143" y="4138058"/>
              <a:ext cx="3809237" cy="290296"/>
            </a:xfrm>
            <a:prstGeom prst="rect">
              <a:avLst/>
            </a:prstGeom>
          </p:spPr>
          <p:txBody>
            <a:bodyPr wrap="square">
              <a:spAutoFit/>
            </a:bodyPr>
            <a:lstStyle/>
            <a:p>
              <a:r>
                <a:rPr lang="en-US" sz="1600" spc="-15" dirty="0">
                  <a:latin typeface="Leksa Sans" panose="020E0602020302020204" pitchFamily="34" charset="-52"/>
                  <a:ea typeface="Trebuchet MS" panose="020B0603020202020204" pitchFamily="34" charset="0"/>
                  <a:cs typeface="Trebuchet MS" panose="020B0603020202020204" pitchFamily="34" charset="0"/>
                </a:rPr>
                <a:t>Credibility in the company and services. </a:t>
              </a:r>
              <a:endParaRPr lang="bg-BG" sz="1600" dirty="0">
                <a:latin typeface="Leksa Sans" panose="020E0602020302020204" pitchFamily="34" charset="-52"/>
              </a:endParaRPr>
            </a:p>
          </p:txBody>
        </p:sp>
        <p:sp>
          <p:nvSpPr>
            <p:cNvPr id="30" name="Rectangle 29"/>
            <p:cNvSpPr/>
            <p:nvPr/>
          </p:nvSpPr>
          <p:spPr>
            <a:xfrm>
              <a:off x="1794145" y="4487675"/>
              <a:ext cx="1726755" cy="338554"/>
            </a:xfrm>
            <a:prstGeom prst="rect">
              <a:avLst/>
            </a:prstGeom>
          </p:spPr>
          <p:txBody>
            <a:bodyPr wrap="none">
              <a:spAutoFit/>
            </a:bodyPr>
            <a:lstStyle/>
            <a:p>
              <a:r>
                <a:rPr lang="en-US" sz="1600" dirty="0">
                  <a:latin typeface="Leksa Sans" panose="020E0602020302020204"/>
                </a:rPr>
                <a:t>Loyal program.   </a:t>
              </a:r>
              <a:endParaRPr lang="bg-BG" sz="1600" dirty="0">
                <a:latin typeface="Leksa Sans" panose="020E0602020302020204"/>
              </a:endParaRPr>
            </a:p>
          </p:txBody>
        </p:sp>
        <p:sp>
          <p:nvSpPr>
            <p:cNvPr id="31" name="Rectangle 30"/>
            <p:cNvSpPr/>
            <p:nvPr/>
          </p:nvSpPr>
          <p:spPr>
            <a:xfrm>
              <a:off x="1797199" y="4811461"/>
              <a:ext cx="4845985" cy="338554"/>
            </a:xfrm>
            <a:prstGeom prst="rect">
              <a:avLst/>
            </a:prstGeom>
          </p:spPr>
          <p:txBody>
            <a:bodyPr wrap="square">
              <a:spAutoFit/>
            </a:bodyPr>
            <a:lstStyle/>
            <a:p>
              <a:r>
                <a:rPr lang="en-US" sz="1600" dirty="0">
                  <a:latin typeface="Leksa Sans" panose="020E0602020302020204"/>
                </a:rPr>
                <a:t>Special offers for new and current customers.</a:t>
              </a:r>
              <a:endParaRPr lang="bg-BG" sz="1600" dirty="0">
                <a:latin typeface="Leksa Sans" panose="020E0602020302020204"/>
              </a:endParaRPr>
            </a:p>
          </p:txBody>
        </p:sp>
        <p:sp>
          <p:nvSpPr>
            <p:cNvPr id="32" name="Rectangle 31"/>
            <p:cNvSpPr/>
            <p:nvPr/>
          </p:nvSpPr>
          <p:spPr>
            <a:xfrm>
              <a:off x="1790984" y="5123957"/>
              <a:ext cx="2936638" cy="290296"/>
            </a:xfrm>
            <a:prstGeom prst="rect">
              <a:avLst/>
            </a:prstGeom>
          </p:spPr>
          <p:txBody>
            <a:bodyPr wrap="none">
              <a:spAutoFit/>
            </a:bodyPr>
            <a:lstStyle/>
            <a:p>
              <a:r>
                <a:rPr lang="en-US" sz="1600" dirty="0">
                  <a:latin typeface="Leksa Sans" panose="020E0602020302020204"/>
                </a:rPr>
                <a:t>Attractive advertising campaigns.</a:t>
              </a:r>
              <a:endParaRPr lang="bg-BG" sz="1600" dirty="0">
                <a:latin typeface="Leksa Sans" panose="020E0602020302020204"/>
              </a:endParaRPr>
            </a:p>
          </p:txBody>
        </p:sp>
        <p:sp>
          <p:nvSpPr>
            <p:cNvPr id="36" name="Rectangle 35"/>
            <p:cNvSpPr/>
            <p:nvPr/>
          </p:nvSpPr>
          <p:spPr>
            <a:xfrm>
              <a:off x="1783551" y="5447743"/>
              <a:ext cx="7622811" cy="338554"/>
            </a:xfrm>
            <a:prstGeom prst="rect">
              <a:avLst/>
            </a:prstGeom>
          </p:spPr>
          <p:txBody>
            <a:bodyPr wrap="square">
              <a:spAutoFit/>
            </a:bodyPr>
            <a:lstStyle/>
            <a:p>
              <a:r>
                <a:rPr lang="en-US" sz="1600" dirty="0">
                  <a:latin typeface="Leksa Sans" panose="020E0602020302020204"/>
                </a:rPr>
                <a:t>Preferred lender, employer and business partner.</a:t>
              </a:r>
              <a:endParaRPr lang="bg-BG" sz="1600" dirty="0">
                <a:latin typeface="Leksa Sans" panose="020E0602020302020204"/>
              </a:endParaRPr>
            </a:p>
          </p:txBody>
        </p:sp>
        <p:grpSp>
          <p:nvGrpSpPr>
            <p:cNvPr id="59" name="Group 58"/>
            <p:cNvGrpSpPr/>
            <p:nvPr/>
          </p:nvGrpSpPr>
          <p:grpSpPr>
            <a:xfrm>
              <a:off x="1234513" y="2586977"/>
              <a:ext cx="562686" cy="3016153"/>
              <a:chOff x="1234513" y="2586977"/>
              <a:chExt cx="562686" cy="3016153"/>
            </a:xfrm>
          </p:grpSpPr>
          <p:cxnSp>
            <p:nvCxnSpPr>
              <p:cNvPr id="49" name="Straight Connector 48"/>
              <p:cNvCxnSpPr/>
              <p:nvPr/>
            </p:nvCxnSpPr>
            <p:spPr>
              <a:xfrm flipH="1">
                <a:off x="1241946" y="2586977"/>
                <a:ext cx="549038" cy="0"/>
              </a:xfrm>
              <a:prstGeom prst="line">
                <a:avLst/>
              </a:prstGeom>
              <a:ln w="28575">
                <a:solidFill>
                  <a:srgbClr val="D600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H="1">
                <a:off x="1248161" y="2930443"/>
                <a:ext cx="549038" cy="0"/>
              </a:xfrm>
              <a:prstGeom prst="line">
                <a:avLst/>
              </a:prstGeom>
              <a:ln w="28575">
                <a:solidFill>
                  <a:srgbClr val="D6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H="1">
                <a:off x="1241946" y="3283011"/>
                <a:ext cx="549038" cy="0"/>
              </a:xfrm>
              <a:prstGeom prst="line">
                <a:avLst/>
              </a:prstGeom>
              <a:ln w="28575">
                <a:solidFill>
                  <a:srgbClr val="D6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H="1">
                <a:off x="1241946" y="3596909"/>
                <a:ext cx="549038" cy="0"/>
              </a:xfrm>
              <a:prstGeom prst="line">
                <a:avLst/>
              </a:prstGeom>
              <a:ln w="28575">
                <a:solidFill>
                  <a:srgbClr val="D60000"/>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H="1">
                <a:off x="1248161" y="3951751"/>
                <a:ext cx="549038" cy="0"/>
              </a:xfrm>
              <a:prstGeom prst="line">
                <a:avLst/>
              </a:prstGeom>
              <a:ln w="28575">
                <a:solidFill>
                  <a:srgbClr val="D60000"/>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a:off x="1241946" y="4292946"/>
                <a:ext cx="549038" cy="0"/>
              </a:xfrm>
              <a:prstGeom prst="line">
                <a:avLst/>
              </a:prstGeom>
              <a:ln w="28575">
                <a:solidFill>
                  <a:srgbClr val="D60000"/>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flipH="1">
                <a:off x="1248161" y="4675083"/>
                <a:ext cx="549038" cy="0"/>
              </a:xfrm>
              <a:prstGeom prst="line">
                <a:avLst/>
              </a:prstGeom>
              <a:ln w="28575">
                <a:solidFill>
                  <a:srgbClr val="D60000"/>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H="1">
                <a:off x="1234513" y="5002628"/>
                <a:ext cx="549038" cy="0"/>
              </a:xfrm>
              <a:prstGeom prst="line">
                <a:avLst/>
              </a:prstGeom>
              <a:ln w="28575">
                <a:solidFill>
                  <a:srgbClr val="D60000"/>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flipH="1">
                <a:off x="1234513" y="5316528"/>
                <a:ext cx="549038" cy="0"/>
              </a:xfrm>
              <a:prstGeom prst="line">
                <a:avLst/>
              </a:prstGeom>
              <a:ln w="28575">
                <a:solidFill>
                  <a:srgbClr val="D60000"/>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flipH="1">
                <a:off x="1248161" y="5603130"/>
                <a:ext cx="549038" cy="0"/>
              </a:xfrm>
              <a:prstGeom prst="line">
                <a:avLst/>
              </a:prstGeom>
              <a:ln w="28575">
                <a:solidFill>
                  <a:srgbClr val="D60000"/>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810749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6975" y="433863"/>
            <a:ext cx="6999514" cy="1325563"/>
          </a:xfrm>
        </p:spPr>
        <p:txBody>
          <a:bodyPr/>
          <a:lstStyle/>
          <a:p>
            <a:r>
              <a:rPr lang="en-US" dirty="0">
                <a:solidFill>
                  <a:srgbClr val="D60000"/>
                </a:solidFill>
              </a:rPr>
              <a:t>How do we take care about society?</a:t>
            </a:r>
            <a:endParaRPr lang="bg-BG" dirty="0">
              <a:solidFill>
                <a:srgbClr val="D60000"/>
              </a:solidFill>
            </a:endParaRPr>
          </a:p>
        </p:txBody>
      </p:sp>
      <p:sp>
        <p:nvSpPr>
          <p:cNvPr id="4" name="Rectangle 3"/>
          <p:cNvSpPr/>
          <p:nvPr/>
        </p:nvSpPr>
        <p:spPr>
          <a:xfrm>
            <a:off x="999169" y="1665200"/>
            <a:ext cx="9057564" cy="923330"/>
          </a:xfrm>
          <a:prstGeom prst="rect">
            <a:avLst/>
          </a:prstGeom>
        </p:spPr>
        <p:txBody>
          <a:bodyPr wrap="square">
            <a:spAutoFit/>
          </a:bodyPr>
          <a:lstStyle/>
          <a:p>
            <a:r>
              <a:rPr lang="en-US" dirty="0">
                <a:latin typeface="Leksa Sans" panose="020E0602020302020204"/>
              </a:rPr>
              <a:t>Every day we invest and support social responsible causes, by following one main purpose -to support society and contribute to its bright future and long well-being. We have a clear idea, that our activities could be the engine to a positive change.   </a:t>
            </a:r>
            <a:endParaRPr lang="bg-BG" dirty="0">
              <a:latin typeface="Leksa Sans" panose="020E0602020302020204"/>
            </a:endParaRPr>
          </a:p>
        </p:txBody>
      </p:sp>
      <p:grpSp>
        <p:nvGrpSpPr>
          <p:cNvPr id="32" name="Group 31"/>
          <p:cNvGrpSpPr/>
          <p:nvPr/>
        </p:nvGrpSpPr>
        <p:grpSpPr>
          <a:xfrm>
            <a:off x="1059078" y="3108959"/>
            <a:ext cx="9548763" cy="2713809"/>
            <a:chOff x="566122" y="3211389"/>
            <a:chExt cx="9492972" cy="1033329"/>
          </a:xfrm>
        </p:grpSpPr>
        <p:grpSp>
          <p:nvGrpSpPr>
            <p:cNvPr id="14" name="Group 13"/>
            <p:cNvGrpSpPr/>
            <p:nvPr/>
          </p:nvGrpSpPr>
          <p:grpSpPr>
            <a:xfrm>
              <a:off x="1164438" y="3282125"/>
              <a:ext cx="555253" cy="931783"/>
              <a:chOff x="1241946" y="2599914"/>
              <a:chExt cx="555253" cy="931783"/>
            </a:xfrm>
          </p:grpSpPr>
          <p:cxnSp>
            <p:nvCxnSpPr>
              <p:cNvPr id="15" name="Straight Connector 14"/>
              <p:cNvCxnSpPr/>
              <p:nvPr/>
            </p:nvCxnSpPr>
            <p:spPr>
              <a:xfrm flipH="1">
                <a:off x="1241946" y="2599914"/>
                <a:ext cx="549038" cy="0"/>
              </a:xfrm>
              <a:prstGeom prst="line">
                <a:avLst/>
              </a:prstGeom>
              <a:ln w="28575">
                <a:solidFill>
                  <a:srgbClr val="D6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1248161" y="2889331"/>
                <a:ext cx="549038" cy="0"/>
              </a:xfrm>
              <a:prstGeom prst="line">
                <a:avLst/>
              </a:prstGeom>
              <a:ln w="28575">
                <a:solidFill>
                  <a:srgbClr val="D6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1241946" y="3210835"/>
                <a:ext cx="549038" cy="0"/>
              </a:xfrm>
              <a:prstGeom prst="line">
                <a:avLst/>
              </a:prstGeom>
              <a:ln w="28575">
                <a:solidFill>
                  <a:srgbClr val="D6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a:off x="1248161" y="3531697"/>
                <a:ext cx="549038" cy="0"/>
              </a:xfrm>
              <a:prstGeom prst="line">
                <a:avLst/>
              </a:prstGeom>
              <a:ln w="28575">
                <a:solidFill>
                  <a:srgbClr val="D60000"/>
                </a:solidFill>
              </a:ln>
            </p:spPr>
            <p:style>
              <a:lnRef idx="1">
                <a:schemeClr val="accent1"/>
              </a:lnRef>
              <a:fillRef idx="0">
                <a:schemeClr val="accent1"/>
              </a:fillRef>
              <a:effectRef idx="0">
                <a:schemeClr val="accent1"/>
              </a:effectRef>
              <a:fontRef idx="minor">
                <a:schemeClr val="tx1"/>
              </a:fontRef>
            </p:style>
          </p:cxnSp>
        </p:grpSp>
        <p:sp>
          <p:nvSpPr>
            <p:cNvPr id="26" name="Rectangle 25"/>
            <p:cNvSpPr/>
            <p:nvPr/>
          </p:nvSpPr>
          <p:spPr>
            <a:xfrm>
              <a:off x="1788080" y="3211389"/>
              <a:ext cx="8196016" cy="123530"/>
            </a:xfrm>
            <a:prstGeom prst="rect">
              <a:avLst/>
            </a:prstGeom>
          </p:spPr>
          <p:txBody>
            <a:bodyPr wrap="square">
              <a:spAutoFit/>
            </a:bodyPr>
            <a:lstStyle/>
            <a:p>
              <a:r>
                <a:rPr lang="en-US" sz="1600" dirty="0">
                  <a:latin typeface="Leksa Sans" panose="020E0602020302020204"/>
                </a:rPr>
                <a:t>We stand behind clear and purposeful nature conservation efforts together with BSPB.</a:t>
              </a:r>
              <a:endParaRPr lang="bg-BG" sz="1600" dirty="0">
                <a:latin typeface="Leksa Sans" panose="020E0602020302020204"/>
              </a:endParaRPr>
            </a:p>
          </p:txBody>
        </p:sp>
        <p:sp>
          <p:nvSpPr>
            <p:cNvPr id="28" name="Rectangle 27"/>
            <p:cNvSpPr/>
            <p:nvPr/>
          </p:nvSpPr>
          <p:spPr>
            <a:xfrm>
              <a:off x="1863078" y="3453162"/>
              <a:ext cx="8196016" cy="123530"/>
            </a:xfrm>
            <a:prstGeom prst="rect">
              <a:avLst/>
            </a:prstGeom>
          </p:spPr>
          <p:txBody>
            <a:bodyPr wrap="square">
              <a:spAutoFit/>
            </a:bodyPr>
            <a:lstStyle/>
            <a:p>
              <a:endParaRPr lang="bg-BG" sz="1600" dirty="0">
                <a:latin typeface="Leksa Sans" panose="020E0602020302020204" pitchFamily="34" charset="-52"/>
              </a:endParaRPr>
            </a:p>
          </p:txBody>
        </p:sp>
        <p:sp>
          <p:nvSpPr>
            <p:cNvPr id="30" name="Rectangle 29"/>
            <p:cNvSpPr/>
            <p:nvPr/>
          </p:nvSpPr>
          <p:spPr>
            <a:xfrm>
              <a:off x="1781800" y="3829269"/>
              <a:ext cx="8011162" cy="123530"/>
            </a:xfrm>
            <a:prstGeom prst="rect">
              <a:avLst/>
            </a:prstGeom>
          </p:spPr>
          <p:txBody>
            <a:bodyPr wrap="square">
              <a:spAutoFit/>
            </a:bodyPr>
            <a:lstStyle/>
            <a:p>
              <a:r>
                <a:rPr lang="en-US" sz="1600" dirty="0">
                  <a:latin typeface="Leksa Sans" panose="020E0602020302020204"/>
                </a:rPr>
                <a:t>We encourage volunteering as a personal social responsibility of our employees.</a:t>
              </a:r>
              <a:endParaRPr lang="bg-BG" sz="1600" dirty="0">
                <a:latin typeface="Leksa Sans" panose="020E0602020302020204"/>
              </a:endParaRPr>
            </a:p>
          </p:txBody>
        </p:sp>
        <p:sp>
          <p:nvSpPr>
            <p:cNvPr id="31" name="Rectangle 30"/>
            <p:cNvSpPr/>
            <p:nvPr/>
          </p:nvSpPr>
          <p:spPr>
            <a:xfrm>
              <a:off x="566122" y="4044631"/>
              <a:ext cx="3706448" cy="200087"/>
            </a:xfrm>
            <a:prstGeom prst="rect">
              <a:avLst/>
            </a:prstGeom>
          </p:spPr>
          <p:txBody>
            <a:bodyPr wrap="square">
              <a:spAutoFit/>
            </a:bodyPr>
            <a:lstStyle/>
            <a:p>
              <a:pPr marL="1306195">
                <a:spcAft>
                  <a:spcPts val="0"/>
                </a:spcAft>
              </a:pPr>
              <a:endParaRPr lang="bg-BG" sz="1600" dirty="0">
                <a:effectLst/>
                <a:latin typeface="Leksa Sans" panose="020E0602020302020204" pitchFamily="34" charset="-52"/>
                <a:ea typeface="Trebuchet MS" panose="020B0603020202020204" pitchFamily="34" charset="0"/>
                <a:cs typeface="Trebuchet MS" panose="020B0603020202020204" pitchFamily="34" charset="0"/>
              </a:endParaRPr>
            </a:p>
          </p:txBody>
        </p:sp>
      </p:grpSp>
      <p:sp>
        <p:nvSpPr>
          <p:cNvPr id="3" name="Rectangle 2"/>
          <p:cNvSpPr/>
          <p:nvPr/>
        </p:nvSpPr>
        <p:spPr>
          <a:xfrm>
            <a:off x="2276918" y="3393491"/>
            <a:ext cx="6072451" cy="1006494"/>
          </a:xfrm>
          <a:prstGeom prst="rect">
            <a:avLst/>
          </a:prstGeom>
        </p:spPr>
        <p:txBody>
          <a:bodyPr wrap="square">
            <a:spAutoFit/>
          </a:bodyPr>
          <a:lstStyle/>
          <a:p>
            <a:pPr>
              <a:lnSpc>
                <a:spcPct val="107000"/>
              </a:lnSpc>
              <a:spcAft>
                <a:spcPts val="800"/>
              </a:spcAft>
            </a:pPr>
            <a:r>
              <a:rPr lang="en-US" dirty="0">
                <a:solidFill>
                  <a:srgbClr val="222222"/>
                </a:solidFill>
                <a:latin typeface="Arial" panose="020B0604020202020204" pitchFamily="34" charset="0"/>
                <a:ea typeface="Calibri" panose="020F0502020204030204" pitchFamily="34" charset="0"/>
                <a:cs typeface="Times New Roman" panose="02020603050405020304" pitchFamily="18" charset="0"/>
              </a:rPr>
              <a:t> </a:t>
            </a:r>
            <a:endParaRPr lang="bg-BG"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dirty="0">
                <a:solidFill>
                  <a:srgbClr val="222222"/>
                </a:solidFill>
                <a:latin typeface="Leksa Sans" panose="020E0602020302020204"/>
                <a:ea typeface="Calibri" panose="020F0502020204030204" pitchFamily="34" charset="0"/>
                <a:cs typeface="Times New Roman" panose="02020603050405020304" pitchFamily="18" charset="0"/>
              </a:rPr>
              <a:t>We take a part and support of Holidays Heroes to support families in needs.</a:t>
            </a:r>
            <a:endParaRPr lang="bg-BG" sz="1600" dirty="0">
              <a:effectLst/>
              <a:latin typeface="Leksa Sans" panose="020E0602020302020204"/>
              <a:ea typeface="Calibri" panose="020F0502020204030204" pitchFamily="34" charset="0"/>
              <a:cs typeface="Times New Roman" panose="02020603050405020304" pitchFamily="18" charset="0"/>
            </a:endParaRPr>
          </a:p>
        </p:txBody>
      </p:sp>
      <p:sp>
        <p:nvSpPr>
          <p:cNvPr id="5" name="Rectangle 4"/>
          <p:cNvSpPr/>
          <p:nvPr/>
        </p:nvSpPr>
        <p:spPr>
          <a:xfrm>
            <a:off x="2306152" y="5560427"/>
            <a:ext cx="3482043" cy="355803"/>
          </a:xfrm>
          <a:prstGeom prst="rect">
            <a:avLst/>
          </a:prstGeom>
        </p:spPr>
        <p:txBody>
          <a:bodyPr wrap="none">
            <a:spAutoFit/>
          </a:bodyPr>
          <a:lstStyle/>
          <a:p>
            <a:pPr>
              <a:lnSpc>
                <a:spcPct val="107000"/>
              </a:lnSpc>
              <a:spcAft>
                <a:spcPts val="800"/>
              </a:spcAft>
            </a:pPr>
            <a:r>
              <a:rPr lang="en-US" sz="1600" dirty="0">
                <a:solidFill>
                  <a:srgbClr val="222222"/>
                </a:solidFill>
                <a:latin typeface="Leksa Sans" panose="020E0602020302020204"/>
                <a:ea typeface="Calibri" panose="020F0502020204030204" pitchFamily="34" charset="0"/>
                <a:cs typeface="Times New Roman" panose="02020603050405020304" pitchFamily="18" charset="0"/>
              </a:rPr>
              <a:t>Project for environmental protection.</a:t>
            </a:r>
            <a:endParaRPr lang="bg-BG" sz="1600" dirty="0">
              <a:effectLst/>
              <a:latin typeface="Leksa Sans" panose="020E060202030202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7387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6974" y="318723"/>
            <a:ext cx="6999514" cy="1325563"/>
          </a:xfrm>
        </p:spPr>
        <p:txBody>
          <a:bodyPr/>
          <a:lstStyle/>
          <a:p>
            <a:r>
              <a:rPr lang="en-US" dirty="0">
                <a:solidFill>
                  <a:srgbClr val="D60000"/>
                </a:solidFill>
              </a:rPr>
              <a:t>Our Products </a:t>
            </a:r>
            <a:endParaRPr lang="bg-BG" dirty="0">
              <a:solidFill>
                <a:srgbClr val="D60000"/>
              </a:solidFill>
            </a:endParaRPr>
          </a:p>
        </p:txBody>
      </p:sp>
      <p:sp>
        <p:nvSpPr>
          <p:cNvPr id="3" name="Content Placeholder 2"/>
          <p:cNvSpPr>
            <a:spLocks noGrp="1"/>
          </p:cNvSpPr>
          <p:nvPr>
            <p:ph idx="1"/>
          </p:nvPr>
        </p:nvSpPr>
        <p:spPr>
          <a:xfrm>
            <a:off x="1709928" y="1466866"/>
            <a:ext cx="8962621" cy="1228296"/>
          </a:xfrm>
        </p:spPr>
        <p:txBody>
          <a:bodyPr>
            <a:noAutofit/>
          </a:bodyPr>
          <a:lstStyle/>
          <a:p>
            <a:pPr marL="0" indent="0">
              <a:buNone/>
            </a:pPr>
            <a:r>
              <a:rPr lang="en-US" sz="1800" dirty="0"/>
              <a:t>The product portfolio of the company is continuously expanding and changing so that we can meet all customer needs in a timely manner. Viva Credit is the company with the largest product assortment of all companies in the MFG Group. We continuously modify and improve  the approval algorithm to allow more people to get the desired funding.</a:t>
            </a:r>
            <a:endParaRPr lang="bg-BG" sz="1800" dirty="0"/>
          </a:p>
          <a:p>
            <a:endParaRPr lang="bg-BG" dirty="0"/>
          </a:p>
        </p:txBody>
      </p:sp>
      <p:grpSp>
        <p:nvGrpSpPr>
          <p:cNvPr id="30" name="Group 29"/>
          <p:cNvGrpSpPr/>
          <p:nvPr/>
        </p:nvGrpSpPr>
        <p:grpSpPr>
          <a:xfrm>
            <a:off x="1789985" y="3147257"/>
            <a:ext cx="10168727" cy="2792546"/>
            <a:chOff x="1213505" y="2745777"/>
            <a:chExt cx="10168727" cy="2792546"/>
          </a:xfrm>
        </p:grpSpPr>
        <p:grpSp>
          <p:nvGrpSpPr>
            <p:cNvPr id="4" name="Group 3"/>
            <p:cNvGrpSpPr/>
            <p:nvPr/>
          </p:nvGrpSpPr>
          <p:grpSpPr>
            <a:xfrm>
              <a:off x="1213505" y="2930443"/>
              <a:ext cx="562686" cy="2415651"/>
              <a:chOff x="1234513" y="2586977"/>
              <a:chExt cx="562686" cy="2415651"/>
            </a:xfrm>
          </p:grpSpPr>
          <p:cxnSp>
            <p:nvCxnSpPr>
              <p:cNvPr id="5" name="Straight Connector 4"/>
              <p:cNvCxnSpPr/>
              <p:nvPr/>
            </p:nvCxnSpPr>
            <p:spPr>
              <a:xfrm flipH="1">
                <a:off x="1241946" y="2586977"/>
                <a:ext cx="549038" cy="0"/>
              </a:xfrm>
              <a:prstGeom prst="line">
                <a:avLst/>
              </a:prstGeom>
              <a:ln w="28575">
                <a:solidFill>
                  <a:srgbClr val="D6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1248161" y="2930443"/>
                <a:ext cx="549038" cy="0"/>
              </a:xfrm>
              <a:prstGeom prst="line">
                <a:avLst/>
              </a:prstGeom>
              <a:ln w="28575">
                <a:solidFill>
                  <a:srgbClr val="D6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1241946" y="3283011"/>
                <a:ext cx="549038" cy="0"/>
              </a:xfrm>
              <a:prstGeom prst="line">
                <a:avLst/>
              </a:prstGeom>
              <a:ln w="28575">
                <a:solidFill>
                  <a:srgbClr val="D6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1241946" y="3596909"/>
                <a:ext cx="549038" cy="0"/>
              </a:xfrm>
              <a:prstGeom prst="line">
                <a:avLst/>
              </a:prstGeom>
              <a:ln w="28575">
                <a:solidFill>
                  <a:srgbClr val="D6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1248161" y="3951751"/>
                <a:ext cx="549038" cy="0"/>
              </a:xfrm>
              <a:prstGeom prst="line">
                <a:avLst/>
              </a:prstGeom>
              <a:ln w="28575">
                <a:solidFill>
                  <a:srgbClr val="D6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1241946" y="4292946"/>
                <a:ext cx="549038" cy="0"/>
              </a:xfrm>
              <a:prstGeom prst="line">
                <a:avLst/>
              </a:prstGeom>
              <a:ln w="28575">
                <a:solidFill>
                  <a:srgbClr val="D6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1248161" y="4675083"/>
                <a:ext cx="549038" cy="0"/>
              </a:xfrm>
              <a:prstGeom prst="line">
                <a:avLst/>
              </a:prstGeom>
              <a:ln w="28575">
                <a:solidFill>
                  <a:srgbClr val="D6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1234513" y="5002628"/>
                <a:ext cx="549038" cy="0"/>
              </a:xfrm>
              <a:prstGeom prst="line">
                <a:avLst/>
              </a:prstGeom>
              <a:ln w="28575">
                <a:solidFill>
                  <a:srgbClr val="D60000"/>
                </a:solidFill>
              </a:ln>
            </p:spPr>
            <p:style>
              <a:lnRef idx="1">
                <a:schemeClr val="accent1"/>
              </a:lnRef>
              <a:fillRef idx="0">
                <a:schemeClr val="accent1"/>
              </a:fillRef>
              <a:effectRef idx="0">
                <a:schemeClr val="accent1"/>
              </a:effectRef>
              <a:fontRef idx="minor">
                <a:schemeClr val="tx1"/>
              </a:fontRef>
            </p:style>
          </p:cxnSp>
        </p:grpSp>
        <p:sp>
          <p:nvSpPr>
            <p:cNvPr id="15" name="TextBox 14"/>
            <p:cNvSpPr txBox="1"/>
            <p:nvPr/>
          </p:nvSpPr>
          <p:spPr>
            <a:xfrm>
              <a:off x="1918212" y="2745777"/>
              <a:ext cx="1609736" cy="338554"/>
            </a:xfrm>
            <a:prstGeom prst="rect">
              <a:avLst/>
            </a:prstGeom>
            <a:noFill/>
          </p:spPr>
          <p:txBody>
            <a:bodyPr wrap="none" rtlCol="0">
              <a:spAutoFit/>
            </a:bodyPr>
            <a:lstStyle/>
            <a:p>
              <a:r>
                <a:rPr lang="en-US" sz="1600" dirty="0">
                  <a:latin typeface="Leksa Sans" panose="020E0602020302020204"/>
                </a:rPr>
                <a:t>Quick approval.</a:t>
              </a:r>
              <a:endParaRPr lang="bg-BG" sz="1600" dirty="0">
                <a:latin typeface="Leksa Sans" panose="020E0602020302020204"/>
              </a:endParaRPr>
            </a:p>
          </p:txBody>
        </p:sp>
        <p:sp>
          <p:nvSpPr>
            <p:cNvPr id="17" name="Rectangle 16"/>
            <p:cNvSpPr/>
            <p:nvPr/>
          </p:nvSpPr>
          <p:spPr>
            <a:xfrm>
              <a:off x="1916974" y="3104632"/>
              <a:ext cx="7406185" cy="338554"/>
            </a:xfrm>
            <a:prstGeom prst="rect">
              <a:avLst/>
            </a:prstGeom>
          </p:spPr>
          <p:txBody>
            <a:bodyPr wrap="square">
              <a:spAutoFit/>
            </a:bodyPr>
            <a:lstStyle/>
            <a:p>
              <a:r>
                <a:rPr lang="en-US" sz="1600" dirty="0">
                  <a:latin typeface="Leksa Sans" panose="020E0602020302020204"/>
                </a:rPr>
                <a:t>Repayment schedule in accordance with periodicity of earnings.</a:t>
              </a:r>
              <a:endParaRPr lang="bg-BG" sz="1600" dirty="0">
                <a:latin typeface="Leksa Sans" panose="020E0602020302020204"/>
              </a:endParaRPr>
            </a:p>
          </p:txBody>
        </p:sp>
        <p:sp>
          <p:nvSpPr>
            <p:cNvPr id="19" name="Rectangle 18"/>
            <p:cNvSpPr/>
            <p:nvPr/>
          </p:nvSpPr>
          <p:spPr>
            <a:xfrm>
              <a:off x="1916974" y="3463487"/>
              <a:ext cx="4451890" cy="338554"/>
            </a:xfrm>
            <a:prstGeom prst="rect">
              <a:avLst/>
            </a:prstGeom>
          </p:spPr>
          <p:txBody>
            <a:bodyPr wrap="square">
              <a:spAutoFit/>
            </a:bodyPr>
            <a:lstStyle/>
            <a:p>
              <a:r>
                <a:rPr lang="en-US" sz="1600" dirty="0">
                  <a:latin typeface="Leksa Sans" panose="020E0602020302020204"/>
                </a:rPr>
                <a:t>Opportunity to pay on installments.</a:t>
              </a:r>
              <a:endParaRPr lang="bg-BG" sz="1600" dirty="0">
                <a:latin typeface="Leksa Sans" panose="020E0602020302020204"/>
              </a:endParaRPr>
            </a:p>
          </p:txBody>
        </p:sp>
        <p:sp>
          <p:nvSpPr>
            <p:cNvPr id="21" name="Rectangle 20"/>
            <p:cNvSpPr/>
            <p:nvPr/>
          </p:nvSpPr>
          <p:spPr>
            <a:xfrm>
              <a:off x="1903326" y="3800868"/>
              <a:ext cx="8063770" cy="338554"/>
            </a:xfrm>
            <a:prstGeom prst="rect">
              <a:avLst/>
            </a:prstGeom>
          </p:spPr>
          <p:txBody>
            <a:bodyPr wrap="square">
              <a:spAutoFit/>
            </a:bodyPr>
            <a:lstStyle/>
            <a:p>
              <a:r>
                <a:rPr lang="en-US" sz="1600" dirty="0">
                  <a:latin typeface="Leksa Sans" panose="020E0602020302020204"/>
                </a:rPr>
                <a:t>Opportunity to pay the amount  “to salary”.</a:t>
              </a:r>
              <a:endParaRPr lang="bg-BG" sz="1600" dirty="0">
                <a:latin typeface="Leksa Sans" panose="020E0602020302020204"/>
              </a:endParaRPr>
            </a:p>
          </p:txBody>
        </p:sp>
        <p:sp>
          <p:nvSpPr>
            <p:cNvPr id="24" name="Rectangle 23"/>
            <p:cNvSpPr/>
            <p:nvPr/>
          </p:nvSpPr>
          <p:spPr>
            <a:xfrm>
              <a:off x="1918212" y="4150076"/>
              <a:ext cx="3080290" cy="338554"/>
            </a:xfrm>
            <a:prstGeom prst="rect">
              <a:avLst/>
            </a:prstGeom>
          </p:spPr>
          <p:txBody>
            <a:bodyPr wrap="square">
              <a:spAutoFit/>
            </a:bodyPr>
            <a:lstStyle/>
            <a:p>
              <a:r>
                <a:rPr lang="en-US" sz="1600" dirty="0">
                  <a:latin typeface="Leksa Sans" panose="020E0602020302020204" pitchFamily="34" charset="-52"/>
                </a:rPr>
                <a:t>Flexible Conditions. </a:t>
              </a:r>
              <a:endParaRPr lang="bg-BG" sz="1600" dirty="0">
                <a:latin typeface="Leksa Sans" panose="020E0602020302020204" pitchFamily="34" charset="-52"/>
              </a:endParaRPr>
            </a:p>
          </p:txBody>
        </p:sp>
        <p:sp>
          <p:nvSpPr>
            <p:cNvPr id="26" name="Rectangle 25"/>
            <p:cNvSpPr/>
            <p:nvPr/>
          </p:nvSpPr>
          <p:spPr>
            <a:xfrm>
              <a:off x="1916974" y="4478984"/>
              <a:ext cx="3244882" cy="338554"/>
            </a:xfrm>
            <a:prstGeom prst="rect">
              <a:avLst/>
            </a:prstGeom>
          </p:spPr>
          <p:txBody>
            <a:bodyPr wrap="square">
              <a:spAutoFit/>
            </a:bodyPr>
            <a:lstStyle/>
            <a:p>
              <a:r>
                <a:rPr lang="en-US" sz="1600" dirty="0">
                  <a:latin typeface="Leksa Sans" panose="020E0602020302020204"/>
                </a:rPr>
                <a:t>Individual offers.</a:t>
              </a:r>
              <a:endParaRPr lang="bg-BG" sz="1600" dirty="0">
                <a:latin typeface="Leksa Sans" panose="020E0602020302020204"/>
              </a:endParaRPr>
            </a:p>
          </p:txBody>
        </p:sp>
        <p:sp>
          <p:nvSpPr>
            <p:cNvPr id="27" name="Rectangle 26"/>
            <p:cNvSpPr/>
            <p:nvPr/>
          </p:nvSpPr>
          <p:spPr>
            <a:xfrm>
              <a:off x="1916974" y="4837839"/>
              <a:ext cx="3072636" cy="338554"/>
            </a:xfrm>
            <a:prstGeom prst="rect">
              <a:avLst/>
            </a:prstGeom>
          </p:spPr>
          <p:txBody>
            <a:bodyPr wrap="none">
              <a:spAutoFit/>
            </a:bodyPr>
            <a:lstStyle/>
            <a:p>
              <a:r>
                <a:rPr lang="en-US" sz="1600" dirty="0">
                  <a:latin typeface="Leksa Sans" panose="020E0602020302020204"/>
                </a:rPr>
                <a:t>Products similar to bank products. </a:t>
              </a:r>
              <a:endParaRPr lang="bg-BG" sz="1600" dirty="0">
                <a:latin typeface="Leksa Sans" panose="020E0602020302020204"/>
              </a:endParaRPr>
            </a:p>
          </p:txBody>
        </p:sp>
        <p:sp>
          <p:nvSpPr>
            <p:cNvPr id="29" name="Rectangle 28"/>
            <p:cNvSpPr/>
            <p:nvPr/>
          </p:nvSpPr>
          <p:spPr>
            <a:xfrm>
              <a:off x="1916973" y="5199769"/>
              <a:ext cx="9465259" cy="338554"/>
            </a:xfrm>
            <a:prstGeom prst="rect">
              <a:avLst/>
            </a:prstGeom>
          </p:spPr>
          <p:txBody>
            <a:bodyPr wrap="square">
              <a:spAutoFit/>
            </a:bodyPr>
            <a:lstStyle/>
            <a:p>
              <a:r>
                <a:rPr lang="en-US" sz="1600" dirty="0">
                  <a:latin typeface="Leksa Sans" panose="020E0602020302020204"/>
                </a:rPr>
                <a:t>Products in connecting customer's goals.</a:t>
              </a:r>
              <a:endParaRPr lang="bg-BG" sz="1600" dirty="0">
                <a:latin typeface="Leksa Sans" panose="020E0602020302020204"/>
              </a:endParaRPr>
            </a:p>
          </p:txBody>
        </p:sp>
      </p:grpSp>
    </p:spTree>
    <p:extLst>
      <p:ext uri="{BB962C8B-B14F-4D97-AF65-F5344CB8AC3E}">
        <p14:creationId xmlns:p14="http://schemas.microsoft.com/office/powerpoint/2010/main" val="3293329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21776" y="3883326"/>
            <a:ext cx="2518857" cy="2556267"/>
          </a:xfrm>
        </p:spPr>
      </p:pic>
      <p:sp>
        <p:nvSpPr>
          <p:cNvPr id="4" name="Title 1"/>
          <p:cNvSpPr>
            <a:spLocks noGrp="1"/>
          </p:cNvSpPr>
          <p:nvPr>
            <p:ph type="title"/>
          </p:nvPr>
        </p:nvSpPr>
        <p:spPr>
          <a:xfrm>
            <a:off x="1916975" y="433863"/>
            <a:ext cx="6999514" cy="1325563"/>
          </a:xfrm>
        </p:spPr>
        <p:txBody>
          <a:bodyPr>
            <a:normAutofit/>
          </a:bodyPr>
          <a:lstStyle/>
          <a:p>
            <a:r>
              <a:rPr lang="en-US" sz="4400" dirty="0">
                <a:solidFill>
                  <a:srgbClr val="C00000"/>
                </a:solidFill>
              </a:rPr>
              <a:t>Our Products </a:t>
            </a:r>
            <a:endParaRPr lang="bg-BG" sz="2800" dirty="0"/>
          </a:p>
        </p:txBody>
      </p:sp>
      <p:grpSp>
        <p:nvGrpSpPr>
          <p:cNvPr id="15" name="Group 14"/>
          <p:cNvGrpSpPr/>
          <p:nvPr/>
        </p:nvGrpSpPr>
        <p:grpSpPr>
          <a:xfrm>
            <a:off x="227735" y="1587764"/>
            <a:ext cx="3420857" cy="2219907"/>
            <a:chOff x="1726007" y="1974877"/>
            <a:chExt cx="5312647" cy="3166488"/>
          </a:xfrm>
        </p:grpSpPr>
        <p:sp>
          <p:nvSpPr>
            <p:cNvPr id="6" name="Rectangle 5"/>
            <p:cNvSpPr/>
            <p:nvPr/>
          </p:nvSpPr>
          <p:spPr>
            <a:xfrm>
              <a:off x="1844457" y="1974877"/>
              <a:ext cx="4175183" cy="3166488"/>
            </a:xfrm>
            <a:prstGeom prst="rect">
              <a:avLst/>
            </a:prstGeom>
            <a:solidFill>
              <a:srgbClr val="D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sz="1100" dirty="0"/>
            </a:p>
          </p:txBody>
        </p:sp>
        <p:sp>
          <p:nvSpPr>
            <p:cNvPr id="9" name="TextBox 8"/>
            <p:cNvSpPr txBox="1"/>
            <p:nvPr/>
          </p:nvSpPr>
          <p:spPr>
            <a:xfrm>
              <a:off x="2098139" y="2830347"/>
              <a:ext cx="3676647" cy="482915"/>
            </a:xfrm>
            <a:prstGeom prst="rect">
              <a:avLst/>
            </a:prstGeom>
            <a:noFill/>
          </p:spPr>
          <p:txBody>
            <a:bodyPr wrap="square" rtlCol="0">
              <a:spAutoFit/>
            </a:bodyPr>
            <a:lstStyle/>
            <a:p>
              <a:pPr algn="ctr"/>
              <a:r>
                <a:rPr lang="en-US" sz="1600" dirty="0">
                  <a:solidFill>
                    <a:schemeClr val="bg1"/>
                  </a:solidFill>
                  <a:latin typeface="Leksa Sans" panose="020E0602020302020204" pitchFamily="34" charset="-52"/>
                </a:rPr>
                <a:t>Money to salary </a:t>
              </a:r>
              <a:endParaRPr lang="bg-BG" sz="1600" dirty="0">
                <a:solidFill>
                  <a:schemeClr val="bg1"/>
                </a:solidFill>
                <a:latin typeface="Leksa Sans" panose="020E0602020302020204" pitchFamily="34" charset="-52"/>
              </a:endParaRPr>
            </a:p>
          </p:txBody>
        </p:sp>
        <p:sp>
          <p:nvSpPr>
            <p:cNvPr id="10" name="TextBox 9"/>
            <p:cNvSpPr txBox="1"/>
            <p:nvPr/>
          </p:nvSpPr>
          <p:spPr>
            <a:xfrm>
              <a:off x="1916978" y="2020743"/>
              <a:ext cx="5121676" cy="658522"/>
            </a:xfrm>
            <a:prstGeom prst="rect">
              <a:avLst/>
            </a:prstGeom>
            <a:noFill/>
          </p:spPr>
          <p:txBody>
            <a:bodyPr wrap="square" rtlCol="0">
              <a:spAutoFit/>
            </a:bodyPr>
            <a:lstStyle/>
            <a:p>
              <a:pPr algn="just"/>
              <a:r>
                <a:rPr lang="en-US" sz="2400" b="1" dirty="0">
                  <a:solidFill>
                    <a:schemeClr val="bg1"/>
                  </a:solidFill>
                  <a:latin typeface="Leksa Sans" panose="020E0602020302020204" pitchFamily="34" charset="-52"/>
                </a:rPr>
                <a:t>VIVACREDIT SE</a:t>
              </a:r>
              <a:endParaRPr lang="bg-BG" sz="2400" b="1" dirty="0">
                <a:solidFill>
                  <a:schemeClr val="bg1"/>
                </a:solidFill>
                <a:latin typeface="Leksa Sans" panose="020E0602020302020204" pitchFamily="34" charset="-52"/>
              </a:endParaRPr>
            </a:p>
          </p:txBody>
        </p:sp>
        <p:cxnSp>
          <p:nvCxnSpPr>
            <p:cNvPr id="12" name="Straight Connector 11"/>
            <p:cNvCxnSpPr/>
            <p:nvPr/>
          </p:nvCxnSpPr>
          <p:spPr>
            <a:xfrm>
              <a:off x="2098139" y="2772822"/>
              <a:ext cx="350321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726007" y="3450720"/>
              <a:ext cx="4346011" cy="834126"/>
            </a:xfrm>
            <a:prstGeom prst="rect">
              <a:avLst/>
            </a:prstGeom>
            <a:noFill/>
          </p:spPr>
          <p:txBody>
            <a:bodyPr wrap="square" rtlCol="0">
              <a:spAutoFit/>
            </a:bodyPr>
            <a:lstStyle/>
            <a:p>
              <a:pPr algn="ctr" fontAlgn="base"/>
              <a:r>
                <a:rPr lang="en-US" sz="1600" dirty="0">
                  <a:solidFill>
                    <a:schemeClr val="bg1"/>
                  </a:solidFill>
                  <a:latin typeface="Leksa Sans" panose="020E0602020302020204" pitchFamily="34" charset="-52"/>
                </a:rPr>
                <a:t>From </a:t>
              </a:r>
              <a:r>
                <a:rPr lang="ru-RU" sz="1600" dirty="0">
                  <a:solidFill>
                    <a:schemeClr val="bg1"/>
                  </a:solidFill>
                  <a:latin typeface="Leksa Sans" panose="020E0602020302020204" pitchFamily="34" charset="-52"/>
                </a:rPr>
                <a:t>100</a:t>
              </a:r>
              <a:r>
                <a:rPr lang="en-US" sz="1600" dirty="0">
                  <a:solidFill>
                    <a:schemeClr val="bg1"/>
                  </a:solidFill>
                  <a:latin typeface="Leksa Sans" panose="020E0602020302020204" pitchFamily="34" charset="-52"/>
                </a:rPr>
                <a:t> BGN </a:t>
              </a:r>
              <a:r>
                <a:rPr lang="ru-RU" sz="1600" dirty="0">
                  <a:solidFill>
                    <a:schemeClr val="bg1"/>
                  </a:solidFill>
                  <a:latin typeface="Leksa Sans" panose="020E0602020302020204" pitchFamily="34" charset="-52"/>
                </a:rPr>
                <a:t> </a:t>
              </a:r>
              <a:r>
                <a:rPr lang="en-US" sz="1600" dirty="0">
                  <a:solidFill>
                    <a:schemeClr val="bg1"/>
                  </a:solidFill>
                  <a:latin typeface="Leksa Sans" panose="020E0602020302020204" pitchFamily="34" charset="-52"/>
                </a:rPr>
                <a:t>to</a:t>
              </a:r>
              <a:r>
                <a:rPr lang="ru-RU" sz="1600" dirty="0">
                  <a:solidFill>
                    <a:schemeClr val="bg1"/>
                  </a:solidFill>
                  <a:latin typeface="Leksa Sans" panose="020E0602020302020204" pitchFamily="34" charset="-52"/>
                </a:rPr>
                <a:t> 350 </a:t>
              </a:r>
              <a:r>
                <a:rPr lang="en-US" sz="1600" dirty="0">
                  <a:solidFill>
                    <a:schemeClr val="bg1"/>
                  </a:solidFill>
                  <a:latin typeface="Leksa Sans" panose="020E0602020302020204" pitchFamily="34" charset="-52"/>
                </a:rPr>
                <a:t>BGN</a:t>
              </a:r>
              <a:endParaRPr lang="ru-RU" sz="1600" dirty="0">
                <a:solidFill>
                  <a:schemeClr val="bg1"/>
                </a:solidFill>
                <a:latin typeface="Leksa Sans" panose="020E0602020302020204" pitchFamily="34" charset="-52"/>
              </a:endParaRPr>
            </a:p>
            <a:p>
              <a:pPr algn="ctr" fontAlgn="base"/>
              <a:r>
                <a:rPr lang="en-US" sz="1600" dirty="0">
                  <a:solidFill>
                    <a:schemeClr val="bg1"/>
                  </a:solidFill>
                  <a:latin typeface="Leksa Sans" panose="020E0602020302020204" pitchFamily="34" charset="-52"/>
                </a:rPr>
                <a:t>Only ID required </a:t>
              </a:r>
              <a:endParaRPr lang="ru-RU" sz="1600" dirty="0">
                <a:solidFill>
                  <a:schemeClr val="bg1"/>
                </a:solidFill>
                <a:latin typeface="Leksa Sans" panose="020E0602020302020204" pitchFamily="34" charset="-52"/>
              </a:endParaRPr>
            </a:p>
          </p:txBody>
        </p:sp>
      </p:grpSp>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76242" y="3950695"/>
            <a:ext cx="2535014" cy="2535014"/>
          </a:xfrm>
          <a:prstGeom prst="rect">
            <a:avLst/>
          </a:prstGeom>
        </p:spPr>
      </p:pic>
      <p:grpSp>
        <p:nvGrpSpPr>
          <p:cNvPr id="17" name="Group 16"/>
          <p:cNvGrpSpPr/>
          <p:nvPr/>
        </p:nvGrpSpPr>
        <p:grpSpPr>
          <a:xfrm>
            <a:off x="5494376" y="1587764"/>
            <a:ext cx="3076302" cy="2362931"/>
            <a:chOff x="1722088" y="1881460"/>
            <a:chExt cx="5393407" cy="3503731"/>
          </a:xfrm>
        </p:grpSpPr>
        <p:sp>
          <p:nvSpPr>
            <p:cNvPr id="18" name="Rectangle 17"/>
            <p:cNvSpPr/>
            <p:nvPr/>
          </p:nvSpPr>
          <p:spPr>
            <a:xfrm>
              <a:off x="1841165" y="1881460"/>
              <a:ext cx="5274330" cy="3503731"/>
            </a:xfrm>
            <a:prstGeom prst="rect">
              <a:avLst/>
            </a:prstGeom>
            <a:solidFill>
              <a:srgbClr val="D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sz="1200" dirty="0"/>
            </a:p>
          </p:txBody>
        </p:sp>
        <p:sp>
          <p:nvSpPr>
            <p:cNvPr id="19" name="TextBox 18"/>
            <p:cNvSpPr txBox="1"/>
            <p:nvPr/>
          </p:nvSpPr>
          <p:spPr>
            <a:xfrm>
              <a:off x="1722088" y="3213750"/>
              <a:ext cx="4667609" cy="502005"/>
            </a:xfrm>
            <a:prstGeom prst="rect">
              <a:avLst/>
            </a:prstGeom>
            <a:noFill/>
          </p:spPr>
          <p:txBody>
            <a:bodyPr wrap="square" rtlCol="0">
              <a:spAutoFit/>
            </a:bodyPr>
            <a:lstStyle/>
            <a:p>
              <a:pPr algn="ctr"/>
              <a:r>
                <a:rPr lang="en-US" sz="1600" dirty="0">
                  <a:latin typeface="Leksa Sans" panose="020E0602020302020204"/>
                </a:rPr>
                <a:t>   </a:t>
              </a:r>
              <a:r>
                <a:rPr lang="en-US" sz="1600" dirty="0">
                  <a:solidFill>
                    <a:schemeClr val="bg1"/>
                  </a:solidFill>
                  <a:latin typeface="Leksa Sans" panose="020E0602020302020204"/>
                </a:rPr>
                <a:t>For Planed Expenditures</a:t>
              </a:r>
            </a:p>
          </p:txBody>
        </p:sp>
        <p:sp>
          <p:nvSpPr>
            <p:cNvPr id="20" name="TextBox 19"/>
            <p:cNvSpPr txBox="1"/>
            <p:nvPr/>
          </p:nvSpPr>
          <p:spPr>
            <a:xfrm>
              <a:off x="2205987" y="1895456"/>
              <a:ext cx="3875432" cy="1280813"/>
            </a:xfrm>
            <a:prstGeom prst="rect">
              <a:avLst/>
            </a:prstGeom>
            <a:noFill/>
          </p:spPr>
          <p:txBody>
            <a:bodyPr wrap="none" rtlCol="0">
              <a:spAutoFit/>
            </a:bodyPr>
            <a:lstStyle/>
            <a:p>
              <a:pPr algn="ctr"/>
              <a:r>
                <a:rPr lang="en-US" sz="2800" b="1" dirty="0">
                  <a:solidFill>
                    <a:schemeClr val="bg1"/>
                  </a:solidFill>
                  <a:latin typeface="Leksa Sans" panose="020E0602020302020204" pitchFamily="34" charset="-52"/>
                </a:rPr>
                <a:t> </a:t>
              </a:r>
              <a:r>
                <a:rPr lang="en-US" sz="2400" b="1" dirty="0">
                  <a:solidFill>
                    <a:schemeClr val="bg1"/>
                  </a:solidFill>
                  <a:latin typeface="Leksa Sans" panose="020E0602020302020204" pitchFamily="34" charset="-52"/>
                </a:rPr>
                <a:t>VIVACREDIT </a:t>
              </a:r>
            </a:p>
            <a:p>
              <a:pPr algn="ctr"/>
              <a:r>
                <a:rPr lang="en-US" sz="2400" b="1" dirty="0">
                  <a:solidFill>
                    <a:schemeClr val="bg1"/>
                  </a:solidFill>
                  <a:latin typeface="Leksa Sans" panose="020E0602020302020204" pitchFamily="34" charset="-52"/>
                </a:rPr>
                <a:t>STANDART</a:t>
              </a:r>
              <a:endParaRPr lang="bg-BG" sz="2400" b="1" dirty="0">
                <a:solidFill>
                  <a:schemeClr val="bg1"/>
                </a:solidFill>
                <a:latin typeface="Leksa Sans" panose="020E0602020302020204" pitchFamily="34" charset="-52"/>
              </a:endParaRPr>
            </a:p>
          </p:txBody>
        </p:sp>
        <p:cxnSp>
          <p:nvCxnSpPr>
            <p:cNvPr id="21" name="Straight Connector 20"/>
            <p:cNvCxnSpPr/>
            <p:nvPr/>
          </p:nvCxnSpPr>
          <p:spPr>
            <a:xfrm>
              <a:off x="2098138" y="3231337"/>
              <a:ext cx="429155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2017779" y="3726460"/>
              <a:ext cx="3855739" cy="1232194"/>
            </a:xfrm>
            <a:prstGeom prst="rect">
              <a:avLst/>
            </a:prstGeom>
            <a:noFill/>
          </p:spPr>
          <p:txBody>
            <a:bodyPr wrap="square" rtlCol="0">
              <a:spAutoFit/>
            </a:bodyPr>
            <a:lstStyle/>
            <a:p>
              <a:pPr algn="ctr" fontAlgn="base"/>
              <a:r>
                <a:rPr lang="en-US" sz="1600" dirty="0">
                  <a:solidFill>
                    <a:schemeClr val="bg1"/>
                  </a:solidFill>
                  <a:latin typeface="Leksa Sans" panose="020E0602020302020204" pitchFamily="34" charset="-52"/>
                </a:rPr>
                <a:t>From </a:t>
              </a:r>
              <a:r>
                <a:rPr lang="ru-RU" sz="1600" dirty="0">
                  <a:solidFill>
                    <a:schemeClr val="bg1"/>
                  </a:solidFill>
                  <a:latin typeface="Leksa Sans" panose="020E0602020302020204" pitchFamily="34" charset="-52"/>
                </a:rPr>
                <a:t> </a:t>
              </a:r>
              <a:endParaRPr lang="en-US" sz="1600" dirty="0">
                <a:solidFill>
                  <a:schemeClr val="bg1"/>
                </a:solidFill>
                <a:latin typeface="Leksa Sans" panose="020E0602020302020204" pitchFamily="34" charset="-52"/>
              </a:endParaRPr>
            </a:p>
            <a:p>
              <a:pPr algn="ctr" fontAlgn="base"/>
              <a:r>
                <a:rPr lang="ru-RU" sz="1600" dirty="0">
                  <a:solidFill>
                    <a:schemeClr val="bg1"/>
                  </a:solidFill>
                  <a:latin typeface="Leksa Sans" panose="020E0602020302020204" pitchFamily="34" charset="-52"/>
                </a:rPr>
                <a:t>100</a:t>
              </a:r>
              <a:r>
                <a:rPr lang="en-US" sz="1600" dirty="0">
                  <a:solidFill>
                    <a:schemeClr val="bg1"/>
                  </a:solidFill>
                  <a:latin typeface="Leksa Sans" panose="020E0602020302020204" pitchFamily="34" charset="-52"/>
                </a:rPr>
                <a:t> BGN</a:t>
              </a:r>
              <a:r>
                <a:rPr lang="ru-RU" sz="1600" dirty="0">
                  <a:solidFill>
                    <a:schemeClr val="bg1"/>
                  </a:solidFill>
                  <a:latin typeface="Leksa Sans" panose="020E0602020302020204" pitchFamily="34" charset="-52"/>
                </a:rPr>
                <a:t> </a:t>
              </a:r>
              <a:r>
                <a:rPr lang="en-US" sz="1600" dirty="0">
                  <a:solidFill>
                    <a:schemeClr val="bg1"/>
                  </a:solidFill>
                  <a:latin typeface="Leksa Sans" panose="020E0602020302020204" pitchFamily="34" charset="-52"/>
                </a:rPr>
                <a:t>to </a:t>
              </a:r>
              <a:r>
                <a:rPr lang="ru-RU" sz="1600" dirty="0">
                  <a:solidFill>
                    <a:schemeClr val="bg1"/>
                  </a:solidFill>
                  <a:latin typeface="Leksa Sans" panose="020E0602020302020204" pitchFamily="34" charset="-52"/>
                </a:rPr>
                <a:t> 3 000 </a:t>
              </a:r>
              <a:r>
                <a:rPr lang="en-US" sz="1600" dirty="0">
                  <a:solidFill>
                    <a:schemeClr val="bg1"/>
                  </a:solidFill>
                  <a:latin typeface="Leksa Sans" panose="020E0602020302020204" pitchFamily="34" charset="-52"/>
                </a:rPr>
                <a:t>BGN</a:t>
              </a:r>
            </a:p>
            <a:p>
              <a:pPr algn="ctr" fontAlgn="base"/>
              <a:r>
                <a:rPr lang="en-US" sz="1600" dirty="0">
                  <a:solidFill>
                    <a:schemeClr val="bg1"/>
                  </a:solidFill>
                  <a:latin typeface="Leksa Sans" panose="020E0602020302020204" pitchFamily="34" charset="-52"/>
                </a:rPr>
                <a:t>Paid by contributions</a:t>
              </a:r>
              <a:endParaRPr lang="ru-RU" sz="1600" dirty="0">
                <a:solidFill>
                  <a:schemeClr val="bg1"/>
                </a:solidFill>
                <a:latin typeface="Leksa Sans" panose="020E0602020302020204" pitchFamily="34" charset="-52"/>
              </a:endParaRPr>
            </a:p>
          </p:txBody>
        </p:sp>
      </p:grpSp>
    </p:spTree>
    <p:extLst>
      <p:ext uri="{BB962C8B-B14F-4D97-AF65-F5344CB8AC3E}">
        <p14:creationId xmlns:p14="http://schemas.microsoft.com/office/powerpoint/2010/main" val="769405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916975" y="433863"/>
            <a:ext cx="6999514" cy="1325563"/>
          </a:xfrm>
        </p:spPr>
        <p:txBody>
          <a:bodyPr>
            <a:normAutofit/>
          </a:bodyPr>
          <a:lstStyle/>
          <a:p>
            <a:r>
              <a:rPr lang="en-US" dirty="0">
                <a:solidFill>
                  <a:srgbClr val="C00000"/>
                </a:solidFill>
              </a:rPr>
              <a:t>Our Products </a:t>
            </a:r>
            <a:endParaRPr lang="bg-BG" dirty="0"/>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22119" r="24508"/>
          <a:stretch/>
        </p:blipFill>
        <p:spPr>
          <a:xfrm>
            <a:off x="2616375" y="3296379"/>
            <a:ext cx="2881662" cy="2699544"/>
          </a:xfrm>
          <a:prstGeom prst="rect">
            <a:avLst/>
          </a:prstGeom>
        </p:spPr>
      </p:pic>
      <p:grpSp>
        <p:nvGrpSpPr>
          <p:cNvPr id="11" name="Group 10"/>
          <p:cNvGrpSpPr/>
          <p:nvPr/>
        </p:nvGrpSpPr>
        <p:grpSpPr>
          <a:xfrm>
            <a:off x="368294" y="2376327"/>
            <a:ext cx="3147016" cy="2239643"/>
            <a:chOff x="1628375" y="1759426"/>
            <a:chExt cx="5231083" cy="3421031"/>
          </a:xfrm>
        </p:grpSpPr>
        <p:sp>
          <p:nvSpPr>
            <p:cNvPr id="12" name="Rectangle 11"/>
            <p:cNvSpPr/>
            <p:nvPr/>
          </p:nvSpPr>
          <p:spPr>
            <a:xfrm>
              <a:off x="1745759" y="1759426"/>
              <a:ext cx="4825103" cy="3421031"/>
            </a:xfrm>
            <a:prstGeom prst="rect">
              <a:avLst/>
            </a:prstGeom>
            <a:solidFill>
              <a:srgbClr val="D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sz="1100" dirty="0"/>
            </a:p>
          </p:txBody>
        </p:sp>
        <p:sp>
          <p:nvSpPr>
            <p:cNvPr id="14" name="TextBox 13"/>
            <p:cNvSpPr txBox="1"/>
            <p:nvPr/>
          </p:nvSpPr>
          <p:spPr>
            <a:xfrm>
              <a:off x="2069166" y="2911949"/>
              <a:ext cx="4058672" cy="940251"/>
            </a:xfrm>
            <a:prstGeom prst="rect">
              <a:avLst/>
            </a:prstGeom>
            <a:noFill/>
          </p:spPr>
          <p:txBody>
            <a:bodyPr wrap="none" rtlCol="0">
              <a:spAutoFit/>
            </a:bodyPr>
            <a:lstStyle/>
            <a:p>
              <a:r>
                <a:rPr lang="en-US" sz="1600" dirty="0"/>
                <a:t/>
              </a:r>
              <a:br>
                <a:rPr lang="en-US" sz="1600" dirty="0"/>
              </a:br>
              <a:r>
                <a:rPr lang="en-US" dirty="0">
                  <a:solidFill>
                    <a:schemeClr val="bg1"/>
                  </a:solidFill>
                  <a:latin typeface="Leksa Sans" panose="020E0602020302020204"/>
                </a:rPr>
                <a:t>For uniting obligations</a:t>
              </a:r>
              <a:endParaRPr lang="bg-BG" dirty="0">
                <a:solidFill>
                  <a:schemeClr val="bg1"/>
                </a:solidFill>
                <a:latin typeface="Leksa Sans" panose="020E0602020302020204"/>
              </a:endParaRPr>
            </a:p>
          </p:txBody>
        </p:sp>
        <p:sp>
          <p:nvSpPr>
            <p:cNvPr id="15" name="TextBox 14"/>
            <p:cNvSpPr txBox="1"/>
            <p:nvPr/>
          </p:nvSpPr>
          <p:spPr>
            <a:xfrm>
              <a:off x="2389128" y="1895457"/>
              <a:ext cx="3509133" cy="1269339"/>
            </a:xfrm>
            <a:prstGeom prst="rect">
              <a:avLst/>
            </a:prstGeom>
            <a:noFill/>
          </p:spPr>
          <p:txBody>
            <a:bodyPr wrap="none" rtlCol="0">
              <a:spAutoFit/>
            </a:bodyPr>
            <a:lstStyle/>
            <a:p>
              <a:pPr algn="ctr"/>
              <a:r>
                <a:rPr lang="en-US" sz="2400" b="1" dirty="0">
                  <a:solidFill>
                    <a:schemeClr val="bg1"/>
                  </a:solidFill>
                  <a:latin typeface="Leksa Sans" panose="020E0602020302020204" pitchFamily="34" charset="-52"/>
                </a:rPr>
                <a:t>VIVACREDIT </a:t>
              </a:r>
              <a:endParaRPr lang="bg-BG" sz="2400" b="1" dirty="0">
                <a:solidFill>
                  <a:schemeClr val="bg1"/>
                </a:solidFill>
                <a:latin typeface="Leksa Sans" panose="020E0602020302020204" pitchFamily="34" charset="-52"/>
              </a:endParaRPr>
            </a:p>
            <a:p>
              <a:pPr algn="ctr"/>
              <a:r>
                <a:rPr lang="en-US" sz="2400" b="1" dirty="0">
                  <a:solidFill>
                    <a:schemeClr val="bg1"/>
                  </a:solidFill>
                  <a:latin typeface="Leksa Sans" panose="020E0602020302020204" pitchFamily="34" charset="-52"/>
                </a:rPr>
                <a:t>OPTIMA</a:t>
              </a:r>
            </a:p>
          </p:txBody>
        </p:sp>
        <p:cxnSp>
          <p:nvCxnSpPr>
            <p:cNvPr id="21" name="Straight Connector 20"/>
            <p:cNvCxnSpPr/>
            <p:nvPr/>
          </p:nvCxnSpPr>
          <p:spPr>
            <a:xfrm>
              <a:off x="2098138" y="3231337"/>
              <a:ext cx="429155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628375" y="3939027"/>
              <a:ext cx="5231083" cy="987264"/>
            </a:xfrm>
            <a:prstGeom prst="rect">
              <a:avLst/>
            </a:prstGeom>
            <a:noFill/>
          </p:spPr>
          <p:txBody>
            <a:bodyPr wrap="none" rtlCol="0">
              <a:spAutoFit/>
            </a:bodyPr>
            <a:lstStyle/>
            <a:p>
              <a:pPr algn="ctr" fontAlgn="base"/>
              <a:r>
                <a:rPr lang="en-US" dirty="0">
                  <a:solidFill>
                    <a:schemeClr val="bg1"/>
                  </a:solidFill>
                  <a:latin typeface="Leksa Sans" panose="020E0602020302020204" pitchFamily="34" charset="-52"/>
                </a:rPr>
                <a:t>Form </a:t>
              </a:r>
              <a:r>
                <a:rPr lang="ru-RU" dirty="0">
                  <a:solidFill>
                    <a:schemeClr val="bg1"/>
                  </a:solidFill>
                  <a:latin typeface="Leksa Sans" panose="020E0602020302020204" pitchFamily="34" charset="-52"/>
                </a:rPr>
                <a:t> 5 000 </a:t>
              </a:r>
              <a:r>
                <a:rPr lang="en-US" dirty="0">
                  <a:solidFill>
                    <a:schemeClr val="bg1"/>
                  </a:solidFill>
                  <a:latin typeface="Leksa Sans" panose="020E0602020302020204" pitchFamily="34" charset="-52"/>
                </a:rPr>
                <a:t>to </a:t>
              </a:r>
              <a:r>
                <a:rPr lang="ru-RU" dirty="0">
                  <a:solidFill>
                    <a:schemeClr val="bg1"/>
                  </a:solidFill>
                  <a:latin typeface="Leksa Sans" panose="020E0602020302020204" pitchFamily="34" charset="-52"/>
                </a:rPr>
                <a:t> 90 000 </a:t>
              </a:r>
              <a:r>
                <a:rPr lang="en-US" dirty="0">
                  <a:solidFill>
                    <a:schemeClr val="bg1"/>
                  </a:solidFill>
                  <a:latin typeface="Leksa Sans" panose="020E0602020302020204" pitchFamily="34" charset="-52"/>
                </a:rPr>
                <a:t>BNG</a:t>
              </a:r>
              <a:r>
                <a:rPr lang="ru-RU" dirty="0">
                  <a:solidFill>
                    <a:schemeClr val="bg1"/>
                  </a:solidFill>
                  <a:latin typeface="Leksa Sans" panose="020E0602020302020204" pitchFamily="34" charset="-52"/>
                </a:rPr>
                <a:t>.</a:t>
              </a:r>
            </a:p>
            <a:p>
              <a:pPr algn="ctr" fontAlgn="base"/>
              <a:r>
                <a:rPr lang="en-US" dirty="0">
                  <a:solidFill>
                    <a:schemeClr val="bg1"/>
                  </a:solidFill>
                  <a:latin typeface="Leksa Sans" panose="020E0602020302020204" pitchFamily="34" charset="-52"/>
                </a:rPr>
                <a:t>Approval within 24 hours </a:t>
              </a:r>
              <a:endParaRPr lang="ru-RU" dirty="0">
                <a:solidFill>
                  <a:schemeClr val="bg1"/>
                </a:solidFill>
                <a:latin typeface="Leksa Sans" panose="020E0602020302020204" pitchFamily="34" charset="-52"/>
              </a:endParaRPr>
            </a:p>
          </p:txBody>
        </p:sp>
      </p:grpSp>
      <p:pic>
        <p:nvPicPr>
          <p:cNvPr id="23" name="Picture 22"/>
          <p:cNvPicPr>
            <a:picLocks noChangeAspect="1"/>
          </p:cNvPicPr>
          <p:nvPr/>
        </p:nvPicPr>
        <p:blipFill rotWithShape="1">
          <a:blip r:embed="rId3">
            <a:extLst>
              <a:ext uri="{28A0092B-C50C-407E-A947-70E740481C1C}">
                <a14:useLocalDpi xmlns:a14="http://schemas.microsoft.com/office/drawing/2010/main" val="0"/>
              </a:ext>
            </a:extLst>
          </a:blip>
          <a:srcRect l="19792" r="19662"/>
          <a:stretch/>
        </p:blipFill>
        <p:spPr>
          <a:xfrm>
            <a:off x="7939548" y="3296379"/>
            <a:ext cx="2916332" cy="2408385"/>
          </a:xfrm>
          <a:prstGeom prst="rect">
            <a:avLst/>
          </a:prstGeom>
        </p:spPr>
      </p:pic>
      <p:grpSp>
        <p:nvGrpSpPr>
          <p:cNvPr id="24" name="Group 23"/>
          <p:cNvGrpSpPr/>
          <p:nvPr/>
        </p:nvGrpSpPr>
        <p:grpSpPr>
          <a:xfrm>
            <a:off x="5437866" y="2405856"/>
            <a:ext cx="3070072" cy="2266219"/>
            <a:chOff x="1774887" y="1844234"/>
            <a:chExt cx="4966125" cy="3425588"/>
          </a:xfrm>
        </p:grpSpPr>
        <p:sp>
          <p:nvSpPr>
            <p:cNvPr id="25" name="Rectangle 24"/>
            <p:cNvSpPr/>
            <p:nvPr/>
          </p:nvSpPr>
          <p:spPr>
            <a:xfrm>
              <a:off x="1884129" y="1844234"/>
              <a:ext cx="4856881" cy="3425588"/>
            </a:xfrm>
            <a:prstGeom prst="rect">
              <a:avLst/>
            </a:prstGeom>
            <a:solidFill>
              <a:srgbClr val="D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bg-BG" sz="1100" dirty="0"/>
            </a:p>
          </p:txBody>
        </p:sp>
        <p:sp>
          <p:nvSpPr>
            <p:cNvPr id="26" name="TextBox 25"/>
            <p:cNvSpPr txBox="1"/>
            <p:nvPr/>
          </p:nvSpPr>
          <p:spPr>
            <a:xfrm>
              <a:off x="2187223" y="2835921"/>
              <a:ext cx="4197261" cy="1442216"/>
            </a:xfrm>
            <a:prstGeom prst="rect">
              <a:avLst/>
            </a:prstGeom>
            <a:noFill/>
          </p:spPr>
          <p:txBody>
            <a:bodyPr wrap="square" rtlCol="0">
              <a:spAutoFit/>
            </a:bodyPr>
            <a:lstStyle/>
            <a:p>
              <a:pPr algn="ctr"/>
              <a:r>
                <a:rPr lang="en-US" sz="1600" dirty="0"/>
                <a:t/>
              </a:r>
              <a:br>
                <a:rPr lang="en-US" sz="1600" dirty="0"/>
              </a:br>
              <a:r>
                <a:rPr lang="en-US" sz="2000" dirty="0">
                  <a:solidFill>
                    <a:schemeClr val="bg1"/>
                  </a:solidFill>
                  <a:latin typeface="Leksa Sans" panose="020E0602020302020204"/>
                </a:rPr>
                <a:t>Car credit and Reverse lease</a:t>
              </a:r>
              <a:endParaRPr lang="bg-BG" sz="2000" dirty="0">
                <a:solidFill>
                  <a:schemeClr val="bg1"/>
                </a:solidFill>
                <a:latin typeface="Leksa Sans" panose="020E0602020302020204"/>
              </a:endParaRPr>
            </a:p>
          </p:txBody>
        </p:sp>
        <p:sp>
          <p:nvSpPr>
            <p:cNvPr id="27" name="TextBox 26"/>
            <p:cNvSpPr txBox="1"/>
            <p:nvPr/>
          </p:nvSpPr>
          <p:spPr>
            <a:xfrm>
              <a:off x="2257687" y="1960655"/>
              <a:ext cx="4000516" cy="1256125"/>
            </a:xfrm>
            <a:prstGeom prst="rect">
              <a:avLst/>
            </a:prstGeom>
            <a:noFill/>
          </p:spPr>
          <p:txBody>
            <a:bodyPr wrap="square" rtlCol="0">
              <a:spAutoFit/>
            </a:bodyPr>
            <a:lstStyle/>
            <a:p>
              <a:pPr algn="ctr"/>
              <a:r>
                <a:rPr lang="en-US" sz="2400" b="1" dirty="0">
                  <a:solidFill>
                    <a:schemeClr val="bg1"/>
                  </a:solidFill>
                  <a:latin typeface="Leksa Sans" panose="020E0602020302020204" pitchFamily="34" charset="-52"/>
                </a:rPr>
                <a:t>VIVACREDIT AUTO</a:t>
              </a:r>
              <a:endParaRPr lang="bg-BG" sz="2400" b="1" dirty="0">
                <a:solidFill>
                  <a:schemeClr val="bg1"/>
                </a:solidFill>
                <a:latin typeface="Leksa Sans" panose="020E0602020302020204" pitchFamily="34" charset="-52"/>
              </a:endParaRPr>
            </a:p>
          </p:txBody>
        </p:sp>
        <p:cxnSp>
          <p:nvCxnSpPr>
            <p:cNvPr id="28" name="Straight Connector 27"/>
            <p:cNvCxnSpPr/>
            <p:nvPr/>
          </p:nvCxnSpPr>
          <p:spPr>
            <a:xfrm>
              <a:off x="2112167" y="3243232"/>
              <a:ext cx="429155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1774887" y="4176419"/>
              <a:ext cx="4966125" cy="976986"/>
            </a:xfrm>
            <a:prstGeom prst="rect">
              <a:avLst/>
            </a:prstGeom>
            <a:noFill/>
          </p:spPr>
          <p:txBody>
            <a:bodyPr wrap="none" rtlCol="0">
              <a:spAutoFit/>
            </a:bodyPr>
            <a:lstStyle/>
            <a:p>
              <a:pPr algn="ctr" fontAlgn="base"/>
              <a:r>
                <a:rPr lang="en-US" dirty="0">
                  <a:solidFill>
                    <a:schemeClr val="bg1"/>
                  </a:solidFill>
                  <a:latin typeface="Leksa Sans" panose="020E0602020302020204" pitchFamily="34" charset="-52"/>
                </a:rPr>
                <a:t>From </a:t>
              </a:r>
              <a:r>
                <a:rPr lang="ru-RU" dirty="0">
                  <a:solidFill>
                    <a:schemeClr val="bg1"/>
                  </a:solidFill>
                  <a:latin typeface="Leksa Sans" panose="020E0602020302020204" pitchFamily="34" charset="-52"/>
                </a:rPr>
                <a:t>1250 </a:t>
              </a:r>
              <a:r>
                <a:rPr lang="en-US" dirty="0">
                  <a:solidFill>
                    <a:schemeClr val="bg1"/>
                  </a:solidFill>
                  <a:latin typeface="Leksa Sans" panose="020E0602020302020204" pitchFamily="34" charset="-52"/>
                </a:rPr>
                <a:t>t</a:t>
              </a:r>
              <a:r>
                <a:rPr lang="ru-RU" dirty="0">
                  <a:solidFill>
                    <a:schemeClr val="bg1"/>
                  </a:solidFill>
                  <a:latin typeface="Leksa Sans" panose="020E0602020302020204" pitchFamily="34" charset="-52"/>
                </a:rPr>
                <a:t>о 30 000 </a:t>
              </a:r>
              <a:r>
                <a:rPr lang="en-US" dirty="0">
                  <a:solidFill>
                    <a:schemeClr val="bg1"/>
                  </a:solidFill>
                  <a:latin typeface="Leksa Sans" panose="020E0602020302020204" pitchFamily="34" charset="-52"/>
                </a:rPr>
                <a:t>BGN</a:t>
              </a:r>
              <a:endParaRPr lang="ru-RU" dirty="0">
                <a:solidFill>
                  <a:schemeClr val="bg1"/>
                </a:solidFill>
                <a:latin typeface="Leksa Sans" panose="020E0602020302020204" pitchFamily="34" charset="-52"/>
              </a:endParaRPr>
            </a:p>
            <a:p>
              <a:pPr algn="ctr" fontAlgn="base"/>
              <a:r>
                <a:rPr lang="en-US" dirty="0">
                  <a:solidFill>
                    <a:schemeClr val="bg1"/>
                  </a:solidFill>
                  <a:latin typeface="Leksa Sans" panose="020E0602020302020204" pitchFamily="34" charset="-52"/>
                </a:rPr>
                <a:t>Approval within </a:t>
              </a:r>
              <a:r>
                <a:rPr lang="ru-RU" dirty="0">
                  <a:solidFill>
                    <a:schemeClr val="bg1"/>
                  </a:solidFill>
                  <a:latin typeface="Leksa Sans" panose="020E0602020302020204" pitchFamily="34" charset="-52"/>
                </a:rPr>
                <a:t>30 </a:t>
              </a:r>
              <a:r>
                <a:rPr lang="en-US" dirty="0">
                  <a:solidFill>
                    <a:schemeClr val="bg1"/>
                  </a:solidFill>
                  <a:latin typeface="Leksa Sans" panose="020E0602020302020204" pitchFamily="34" charset="-52"/>
                </a:rPr>
                <a:t>minutes</a:t>
              </a:r>
              <a:r>
                <a:rPr lang="ru-RU" dirty="0">
                  <a:solidFill>
                    <a:schemeClr val="bg1"/>
                  </a:solidFill>
                  <a:latin typeface="Leksa Sans" panose="020E0602020302020204" pitchFamily="34" charset="-52"/>
                </a:rPr>
                <a:t>.</a:t>
              </a:r>
            </a:p>
          </p:txBody>
        </p:sp>
      </p:grpSp>
    </p:spTree>
    <p:extLst>
      <p:ext uri="{BB962C8B-B14F-4D97-AF65-F5344CB8AC3E}">
        <p14:creationId xmlns:p14="http://schemas.microsoft.com/office/powerpoint/2010/main" val="1458778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6975" y="618974"/>
            <a:ext cx="6999514" cy="1325563"/>
          </a:xfrm>
        </p:spPr>
        <p:txBody>
          <a:bodyPr/>
          <a:lstStyle/>
          <a:p>
            <a:r>
              <a:rPr lang="en-US" b="1" dirty="0">
                <a:solidFill>
                  <a:srgbClr val="D60000"/>
                </a:solidFill>
              </a:rPr>
              <a:t>Application process for credit in an office.</a:t>
            </a:r>
            <a:endParaRPr lang="bg-BG" dirty="0">
              <a:solidFill>
                <a:srgbClr val="D60000"/>
              </a:solidFill>
            </a:endParaRPr>
          </a:p>
        </p:txBody>
      </p:sp>
      <p:grpSp>
        <p:nvGrpSpPr>
          <p:cNvPr id="4096" name="Group 4095"/>
          <p:cNvGrpSpPr/>
          <p:nvPr/>
        </p:nvGrpSpPr>
        <p:grpSpPr>
          <a:xfrm>
            <a:off x="1726432" y="1615083"/>
            <a:ext cx="7706436" cy="4409220"/>
            <a:chOff x="1095729" y="1870123"/>
            <a:chExt cx="7706436" cy="4409220"/>
          </a:xfrm>
        </p:grpSpPr>
        <p:grpSp>
          <p:nvGrpSpPr>
            <p:cNvPr id="4" name="Group 2"/>
            <p:cNvGrpSpPr>
              <a:grpSpLocks/>
            </p:cNvGrpSpPr>
            <p:nvPr/>
          </p:nvGrpSpPr>
          <p:grpSpPr bwMode="auto">
            <a:xfrm>
              <a:off x="1095729" y="1870123"/>
              <a:ext cx="1959195" cy="2023176"/>
              <a:chOff x="1786" y="-196"/>
              <a:chExt cx="2009" cy="2106"/>
            </a:xfrm>
          </p:grpSpPr>
          <p:sp>
            <p:nvSpPr>
              <p:cNvPr id="5" name="Freeform 3"/>
              <p:cNvSpPr>
                <a:spLocks/>
              </p:cNvSpPr>
              <p:nvPr/>
            </p:nvSpPr>
            <p:spPr bwMode="auto">
              <a:xfrm>
                <a:off x="1800" y="278"/>
                <a:ext cx="1978" cy="1632"/>
              </a:xfrm>
              <a:custGeom>
                <a:avLst/>
                <a:gdLst>
                  <a:gd name="T0" fmla="+- 0 2340 1801"/>
                  <a:gd name="T1" fmla="*/ T0 w 1978"/>
                  <a:gd name="T2" fmla="+- 0 1910 278"/>
                  <a:gd name="T3" fmla="*/ 1910 h 1632"/>
                  <a:gd name="T4" fmla="+- 0 2327 1801"/>
                  <a:gd name="T5" fmla="*/ T4 w 1978"/>
                  <a:gd name="T6" fmla="+- 0 1910 278"/>
                  <a:gd name="T7" fmla="*/ 1910 h 1632"/>
                  <a:gd name="T8" fmla="+- 0 2315 1801"/>
                  <a:gd name="T9" fmla="*/ T8 w 1978"/>
                  <a:gd name="T10" fmla="+- 0 1903 278"/>
                  <a:gd name="T11" fmla="*/ 1903 h 1632"/>
                  <a:gd name="T12" fmla="+- 0 2309 1801"/>
                  <a:gd name="T13" fmla="*/ T12 w 1978"/>
                  <a:gd name="T14" fmla="+- 0 1892 278"/>
                  <a:gd name="T15" fmla="*/ 1892 h 1632"/>
                  <a:gd name="T16" fmla="+- 0 1807 1801"/>
                  <a:gd name="T17" fmla="*/ T16 w 1978"/>
                  <a:gd name="T18" fmla="+- 0 1024 278"/>
                  <a:gd name="T19" fmla="*/ 1024 h 1632"/>
                  <a:gd name="T20" fmla="+- 0 1801 1801"/>
                  <a:gd name="T21" fmla="*/ T20 w 1978"/>
                  <a:gd name="T22" fmla="+- 0 1013 278"/>
                  <a:gd name="T23" fmla="*/ 1013 h 1632"/>
                  <a:gd name="T24" fmla="+- 0 1801 1801"/>
                  <a:gd name="T25" fmla="*/ T24 w 1978"/>
                  <a:gd name="T26" fmla="+- 0 999 278"/>
                  <a:gd name="T27" fmla="*/ 999 h 1632"/>
                  <a:gd name="T28" fmla="+- 0 1807 1801"/>
                  <a:gd name="T29" fmla="*/ T28 w 1978"/>
                  <a:gd name="T30" fmla="+- 0 988 278"/>
                  <a:gd name="T31" fmla="*/ 988 h 1632"/>
                  <a:gd name="T32" fmla="+- 0 1935 1801"/>
                  <a:gd name="T33" fmla="*/ T32 w 1978"/>
                  <a:gd name="T34" fmla="+- 0 768 278"/>
                  <a:gd name="T35" fmla="*/ 768 h 1632"/>
                  <a:gd name="T36" fmla="+- 0 1936 1801"/>
                  <a:gd name="T37" fmla="*/ T36 w 1978"/>
                  <a:gd name="T38" fmla="+- 0 764 278"/>
                  <a:gd name="T39" fmla="*/ 764 h 1632"/>
                  <a:gd name="T40" fmla="+- 0 1937 1801"/>
                  <a:gd name="T41" fmla="*/ T40 w 1978"/>
                  <a:gd name="T42" fmla="+- 0 761 278"/>
                  <a:gd name="T43" fmla="*/ 761 h 1632"/>
                  <a:gd name="T44" fmla="+- 0 1939 1801"/>
                  <a:gd name="T45" fmla="*/ T44 w 1978"/>
                  <a:gd name="T46" fmla="+- 0 758 278"/>
                  <a:gd name="T47" fmla="*/ 758 h 1632"/>
                  <a:gd name="T48" fmla="+- 0 2206 1801"/>
                  <a:gd name="T49" fmla="*/ T48 w 1978"/>
                  <a:gd name="T50" fmla="+- 0 296 278"/>
                  <a:gd name="T51" fmla="*/ 296 h 1632"/>
                  <a:gd name="T52" fmla="+- 0 2212 1801"/>
                  <a:gd name="T53" fmla="*/ T52 w 1978"/>
                  <a:gd name="T54" fmla="+- 0 285 278"/>
                  <a:gd name="T55" fmla="*/ 285 h 1632"/>
                  <a:gd name="T56" fmla="+- 0 2224 1801"/>
                  <a:gd name="T57" fmla="*/ T56 w 1978"/>
                  <a:gd name="T58" fmla="+- 0 278 278"/>
                  <a:gd name="T59" fmla="*/ 278 h 1632"/>
                  <a:gd name="T60" fmla="+- 0 2237 1801"/>
                  <a:gd name="T61" fmla="*/ T60 w 1978"/>
                  <a:gd name="T62" fmla="+- 0 278 278"/>
                  <a:gd name="T63" fmla="*/ 278 h 1632"/>
                  <a:gd name="T64" fmla="+- 0 2243 1801"/>
                  <a:gd name="T65" fmla="*/ T64 w 1978"/>
                  <a:gd name="T66" fmla="+- 0 278 278"/>
                  <a:gd name="T67" fmla="*/ 278 h 1632"/>
                  <a:gd name="T68" fmla="+- 0 3760 1801"/>
                  <a:gd name="T69" fmla="*/ T68 w 1978"/>
                  <a:gd name="T70" fmla="+- 0 1151 278"/>
                  <a:gd name="T71" fmla="*/ 1151 h 1632"/>
                  <a:gd name="T72" fmla="+- 0 3778 1801"/>
                  <a:gd name="T73" fmla="*/ T72 w 1978"/>
                  <a:gd name="T74" fmla="+- 0 1187 278"/>
                  <a:gd name="T75" fmla="*/ 1187 h 1632"/>
                  <a:gd name="T76" fmla="+- 0 3774 1801"/>
                  <a:gd name="T77" fmla="*/ T76 w 1978"/>
                  <a:gd name="T78" fmla="+- 0 1201 278"/>
                  <a:gd name="T79" fmla="*/ 1201 h 1632"/>
                  <a:gd name="T80" fmla="+- 0 3642 1801"/>
                  <a:gd name="T81" fmla="*/ T80 w 1978"/>
                  <a:gd name="T82" fmla="+- 0 1428 278"/>
                  <a:gd name="T83" fmla="*/ 1428 h 1632"/>
                  <a:gd name="T84" fmla="+- 0 3642 1801"/>
                  <a:gd name="T85" fmla="*/ T84 w 1978"/>
                  <a:gd name="T86" fmla="+- 0 1429 278"/>
                  <a:gd name="T87" fmla="*/ 1429 h 1632"/>
                  <a:gd name="T88" fmla="+- 0 3641 1801"/>
                  <a:gd name="T89" fmla="*/ T88 w 1978"/>
                  <a:gd name="T90" fmla="+- 0 1430 278"/>
                  <a:gd name="T91" fmla="*/ 1430 h 1632"/>
                  <a:gd name="T92" fmla="+- 0 3640 1801"/>
                  <a:gd name="T93" fmla="*/ T92 w 1978"/>
                  <a:gd name="T94" fmla="+- 0 1431 278"/>
                  <a:gd name="T95" fmla="*/ 1431 h 1632"/>
                  <a:gd name="T96" fmla="+- 0 3374 1801"/>
                  <a:gd name="T97" fmla="*/ T96 w 1978"/>
                  <a:gd name="T98" fmla="+- 0 1892 278"/>
                  <a:gd name="T99" fmla="*/ 1892 h 1632"/>
                  <a:gd name="T100" fmla="+- 0 3368 1801"/>
                  <a:gd name="T101" fmla="*/ T100 w 1978"/>
                  <a:gd name="T102" fmla="+- 0 1903 278"/>
                  <a:gd name="T103" fmla="*/ 1903 h 1632"/>
                  <a:gd name="T104" fmla="+- 0 3356 1801"/>
                  <a:gd name="T105" fmla="*/ T104 w 1978"/>
                  <a:gd name="T106" fmla="+- 0 1910 278"/>
                  <a:gd name="T107" fmla="*/ 1910 h 1632"/>
                  <a:gd name="T108" fmla="+- 0 3343 1801"/>
                  <a:gd name="T109" fmla="*/ T108 w 1978"/>
                  <a:gd name="T110" fmla="+- 0 1910 278"/>
                  <a:gd name="T111" fmla="*/ 1910 h 1632"/>
                  <a:gd name="T112" fmla="+- 0 2340 1801"/>
                  <a:gd name="T113" fmla="*/ T112 w 1978"/>
                  <a:gd name="T114" fmla="+- 0 1910 278"/>
                  <a:gd name="T115" fmla="*/ 1910 h 163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Lst>
                <a:rect l="0" t="0" r="r" b="b"/>
                <a:pathLst>
                  <a:path w="1978" h="1632">
                    <a:moveTo>
                      <a:pt x="539" y="1632"/>
                    </a:moveTo>
                    <a:lnTo>
                      <a:pt x="526" y="1632"/>
                    </a:lnTo>
                    <a:lnTo>
                      <a:pt x="514" y="1625"/>
                    </a:lnTo>
                    <a:lnTo>
                      <a:pt x="508" y="1614"/>
                    </a:lnTo>
                    <a:lnTo>
                      <a:pt x="6" y="746"/>
                    </a:lnTo>
                    <a:lnTo>
                      <a:pt x="0" y="735"/>
                    </a:lnTo>
                    <a:lnTo>
                      <a:pt x="0" y="721"/>
                    </a:lnTo>
                    <a:lnTo>
                      <a:pt x="6" y="710"/>
                    </a:lnTo>
                    <a:lnTo>
                      <a:pt x="134" y="490"/>
                    </a:lnTo>
                    <a:lnTo>
                      <a:pt x="135" y="486"/>
                    </a:lnTo>
                    <a:lnTo>
                      <a:pt x="136" y="483"/>
                    </a:lnTo>
                    <a:lnTo>
                      <a:pt x="138" y="480"/>
                    </a:lnTo>
                    <a:lnTo>
                      <a:pt x="405" y="18"/>
                    </a:lnTo>
                    <a:lnTo>
                      <a:pt x="411" y="7"/>
                    </a:lnTo>
                    <a:lnTo>
                      <a:pt x="423" y="0"/>
                    </a:lnTo>
                    <a:lnTo>
                      <a:pt x="436" y="0"/>
                    </a:lnTo>
                    <a:lnTo>
                      <a:pt x="442" y="0"/>
                    </a:lnTo>
                    <a:lnTo>
                      <a:pt x="1959" y="873"/>
                    </a:lnTo>
                    <a:lnTo>
                      <a:pt x="1977" y="909"/>
                    </a:lnTo>
                    <a:lnTo>
                      <a:pt x="1973" y="923"/>
                    </a:lnTo>
                    <a:lnTo>
                      <a:pt x="1841" y="1150"/>
                    </a:lnTo>
                    <a:lnTo>
                      <a:pt x="1841" y="1151"/>
                    </a:lnTo>
                    <a:lnTo>
                      <a:pt x="1840" y="1152"/>
                    </a:lnTo>
                    <a:lnTo>
                      <a:pt x="1839" y="1153"/>
                    </a:lnTo>
                    <a:lnTo>
                      <a:pt x="1573" y="1614"/>
                    </a:lnTo>
                    <a:lnTo>
                      <a:pt x="1567" y="1625"/>
                    </a:lnTo>
                    <a:lnTo>
                      <a:pt x="1555" y="1632"/>
                    </a:lnTo>
                    <a:lnTo>
                      <a:pt x="1542" y="1632"/>
                    </a:lnTo>
                    <a:lnTo>
                      <a:pt x="539" y="1632"/>
                    </a:lnTo>
                    <a:close/>
                  </a:path>
                </a:pathLst>
              </a:custGeom>
              <a:noFill/>
              <a:ln w="38100">
                <a:solidFill>
                  <a:srgbClr val="ED1C24"/>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bg-BG"/>
              </a:p>
            </p:txBody>
          </p:sp>
          <p:sp>
            <p:nvSpPr>
              <p:cNvPr id="6" name="Text Box 4"/>
              <p:cNvSpPr txBox="1">
                <a:spLocks noChangeArrowheads="1"/>
              </p:cNvSpPr>
              <p:nvPr/>
            </p:nvSpPr>
            <p:spPr bwMode="auto">
              <a:xfrm>
                <a:off x="1786" y="-196"/>
                <a:ext cx="2009" cy="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endParaRPr kumimoji="0" lang="bg-BG" altLang="bg-BG" sz="2000" b="1" i="0" u="none" strike="noStrike" cap="none" normalizeH="0" baseline="0" dirty="0">
                  <a:ln>
                    <a:noFill/>
                  </a:ln>
                  <a:effectLst/>
                  <a:latin typeface="Leksa Sans" panose="020E0602020302020204" pitchFamily="34" charset="-52"/>
                </a:endParaRPr>
              </a:p>
              <a:p>
                <a:pPr marL="0" marR="0" lvl="0" indent="0" algn="ctr" defTabSz="914400" rtl="0" eaLnBrk="0" fontAlgn="base" latinLnBrk="0" hangingPunct="0">
                  <a:lnSpc>
                    <a:spcPct val="100000"/>
                  </a:lnSpc>
                  <a:spcBef>
                    <a:spcPct val="0"/>
                  </a:spcBef>
                  <a:spcAft>
                    <a:spcPts val="800"/>
                  </a:spcAft>
                  <a:buClrTx/>
                  <a:buSzTx/>
                  <a:buFontTx/>
                  <a:buNone/>
                  <a:tabLst/>
                </a:pPr>
                <a:endParaRPr kumimoji="0" lang="bg-BG" altLang="bg-BG" sz="2000" b="1" i="0" u="none" strike="noStrike" cap="none" normalizeH="0" baseline="0" dirty="0">
                  <a:ln>
                    <a:noFill/>
                  </a:ln>
                  <a:effectLst/>
                  <a:latin typeface="Leksa Sans" panose="020E0602020302020204" pitchFamily="34" charset="-52"/>
                </a:endParaRPr>
              </a:p>
              <a:p>
                <a:pPr marL="0" marR="377825" lvl="0" indent="0" algn="ctr" defTabSz="914400" rtl="0" eaLnBrk="0" fontAlgn="base" latinLnBrk="0" hangingPunct="0">
                  <a:lnSpc>
                    <a:spcPct val="100000"/>
                  </a:lnSpc>
                  <a:spcBef>
                    <a:spcPts val="1050"/>
                  </a:spcBef>
                  <a:spcAft>
                    <a:spcPts val="800"/>
                  </a:spcAft>
                  <a:buClrTx/>
                  <a:buSzTx/>
                  <a:buFontTx/>
                  <a:buNone/>
                  <a:tabLst/>
                </a:pPr>
                <a:r>
                  <a:rPr kumimoji="0" lang="en-US" altLang="bg-BG" sz="1600" b="0" i="0" u="none" strike="noStrike" cap="none" normalizeH="0" baseline="0" dirty="0">
                    <a:ln>
                      <a:noFill/>
                    </a:ln>
                    <a:effectLst/>
                    <a:latin typeface="Leksa Sans" panose="020E0602020302020204" pitchFamily="34" charset="-52"/>
                  </a:rPr>
                  <a:t>The customer comes to the office. </a:t>
                </a:r>
                <a:endParaRPr kumimoji="0" lang="bg-BG" altLang="bg-BG" sz="1600" b="0" i="0" u="none" strike="noStrike" cap="none" normalizeH="0" baseline="0" dirty="0">
                  <a:ln>
                    <a:noFill/>
                  </a:ln>
                  <a:solidFill>
                    <a:schemeClr val="accent1"/>
                  </a:solidFill>
                  <a:effectLst/>
                  <a:latin typeface="Leksa Sans" panose="020E0602020302020204" pitchFamily="34" charset="-52"/>
                </a:endParaRPr>
              </a:p>
            </p:txBody>
          </p:sp>
        </p:grpSp>
        <p:grpSp>
          <p:nvGrpSpPr>
            <p:cNvPr id="7" name="Group 5"/>
            <p:cNvGrpSpPr>
              <a:grpSpLocks/>
            </p:cNvGrpSpPr>
            <p:nvPr/>
          </p:nvGrpSpPr>
          <p:grpSpPr bwMode="auto">
            <a:xfrm>
              <a:off x="3359641" y="3109391"/>
              <a:ext cx="341312" cy="111125"/>
              <a:chOff x="4077" y="1082"/>
              <a:chExt cx="538" cy="176"/>
            </a:xfrm>
          </p:grpSpPr>
          <p:sp>
            <p:nvSpPr>
              <p:cNvPr id="8" name="Line 6"/>
              <p:cNvSpPr>
                <a:spLocks noChangeShapeType="1"/>
              </p:cNvSpPr>
              <p:nvPr/>
            </p:nvSpPr>
            <p:spPr bwMode="auto">
              <a:xfrm>
                <a:off x="4077" y="1169"/>
                <a:ext cx="510" cy="0"/>
              </a:xfrm>
              <a:prstGeom prst="line">
                <a:avLst/>
              </a:prstGeom>
              <a:noFill/>
              <a:ln w="15253">
                <a:solidFill>
                  <a:srgbClr val="414042"/>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bg-BG"/>
              </a:p>
            </p:txBody>
          </p:sp>
          <p:pic>
            <p:nvPicPr>
              <p:cNvPr id="410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0" y="1081"/>
                <a:ext cx="155" cy="176"/>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3" name="Group 2"/>
            <p:cNvGrpSpPr>
              <a:grpSpLocks/>
            </p:cNvGrpSpPr>
            <p:nvPr/>
          </p:nvGrpSpPr>
          <p:grpSpPr bwMode="auto">
            <a:xfrm>
              <a:off x="3908113" y="2319791"/>
              <a:ext cx="1951139" cy="1611552"/>
              <a:chOff x="1800" y="278"/>
              <a:chExt cx="1978" cy="1644"/>
            </a:xfrm>
          </p:grpSpPr>
          <p:sp>
            <p:nvSpPr>
              <p:cNvPr id="14" name="Freeform 3"/>
              <p:cNvSpPr>
                <a:spLocks/>
              </p:cNvSpPr>
              <p:nvPr/>
            </p:nvSpPr>
            <p:spPr bwMode="auto">
              <a:xfrm>
                <a:off x="1800" y="278"/>
                <a:ext cx="1978" cy="1632"/>
              </a:xfrm>
              <a:custGeom>
                <a:avLst/>
                <a:gdLst>
                  <a:gd name="T0" fmla="+- 0 2340 1801"/>
                  <a:gd name="T1" fmla="*/ T0 w 1978"/>
                  <a:gd name="T2" fmla="+- 0 1910 278"/>
                  <a:gd name="T3" fmla="*/ 1910 h 1632"/>
                  <a:gd name="T4" fmla="+- 0 2327 1801"/>
                  <a:gd name="T5" fmla="*/ T4 w 1978"/>
                  <a:gd name="T6" fmla="+- 0 1910 278"/>
                  <a:gd name="T7" fmla="*/ 1910 h 1632"/>
                  <a:gd name="T8" fmla="+- 0 2315 1801"/>
                  <a:gd name="T9" fmla="*/ T8 w 1978"/>
                  <a:gd name="T10" fmla="+- 0 1903 278"/>
                  <a:gd name="T11" fmla="*/ 1903 h 1632"/>
                  <a:gd name="T12" fmla="+- 0 2309 1801"/>
                  <a:gd name="T13" fmla="*/ T12 w 1978"/>
                  <a:gd name="T14" fmla="+- 0 1892 278"/>
                  <a:gd name="T15" fmla="*/ 1892 h 1632"/>
                  <a:gd name="T16" fmla="+- 0 1807 1801"/>
                  <a:gd name="T17" fmla="*/ T16 w 1978"/>
                  <a:gd name="T18" fmla="+- 0 1024 278"/>
                  <a:gd name="T19" fmla="*/ 1024 h 1632"/>
                  <a:gd name="T20" fmla="+- 0 1801 1801"/>
                  <a:gd name="T21" fmla="*/ T20 w 1978"/>
                  <a:gd name="T22" fmla="+- 0 1013 278"/>
                  <a:gd name="T23" fmla="*/ 1013 h 1632"/>
                  <a:gd name="T24" fmla="+- 0 1801 1801"/>
                  <a:gd name="T25" fmla="*/ T24 w 1978"/>
                  <a:gd name="T26" fmla="+- 0 999 278"/>
                  <a:gd name="T27" fmla="*/ 999 h 1632"/>
                  <a:gd name="T28" fmla="+- 0 1807 1801"/>
                  <a:gd name="T29" fmla="*/ T28 w 1978"/>
                  <a:gd name="T30" fmla="+- 0 988 278"/>
                  <a:gd name="T31" fmla="*/ 988 h 1632"/>
                  <a:gd name="T32" fmla="+- 0 1935 1801"/>
                  <a:gd name="T33" fmla="*/ T32 w 1978"/>
                  <a:gd name="T34" fmla="+- 0 768 278"/>
                  <a:gd name="T35" fmla="*/ 768 h 1632"/>
                  <a:gd name="T36" fmla="+- 0 1936 1801"/>
                  <a:gd name="T37" fmla="*/ T36 w 1978"/>
                  <a:gd name="T38" fmla="+- 0 764 278"/>
                  <a:gd name="T39" fmla="*/ 764 h 1632"/>
                  <a:gd name="T40" fmla="+- 0 1937 1801"/>
                  <a:gd name="T41" fmla="*/ T40 w 1978"/>
                  <a:gd name="T42" fmla="+- 0 761 278"/>
                  <a:gd name="T43" fmla="*/ 761 h 1632"/>
                  <a:gd name="T44" fmla="+- 0 1939 1801"/>
                  <a:gd name="T45" fmla="*/ T44 w 1978"/>
                  <a:gd name="T46" fmla="+- 0 758 278"/>
                  <a:gd name="T47" fmla="*/ 758 h 1632"/>
                  <a:gd name="T48" fmla="+- 0 2206 1801"/>
                  <a:gd name="T49" fmla="*/ T48 w 1978"/>
                  <a:gd name="T50" fmla="+- 0 296 278"/>
                  <a:gd name="T51" fmla="*/ 296 h 1632"/>
                  <a:gd name="T52" fmla="+- 0 2212 1801"/>
                  <a:gd name="T53" fmla="*/ T52 w 1978"/>
                  <a:gd name="T54" fmla="+- 0 285 278"/>
                  <a:gd name="T55" fmla="*/ 285 h 1632"/>
                  <a:gd name="T56" fmla="+- 0 2224 1801"/>
                  <a:gd name="T57" fmla="*/ T56 w 1978"/>
                  <a:gd name="T58" fmla="+- 0 278 278"/>
                  <a:gd name="T59" fmla="*/ 278 h 1632"/>
                  <a:gd name="T60" fmla="+- 0 2237 1801"/>
                  <a:gd name="T61" fmla="*/ T60 w 1978"/>
                  <a:gd name="T62" fmla="+- 0 278 278"/>
                  <a:gd name="T63" fmla="*/ 278 h 1632"/>
                  <a:gd name="T64" fmla="+- 0 2243 1801"/>
                  <a:gd name="T65" fmla="*/ T64 w 1978"/>
                  <a:gd name="T66" fmla="+- 0 278 278"/>
                  <a:gd name="T67" fmla="*/ 278 h 1632"/>
                  <a:gd name="T68" fmla="+- 0 3760 1801"/>
                  <a:gd name="T69" fmla="*/ T68 w 1978"/>
                  <a:gd name="T70" fmla="+- 0 1151 278"/>
                  <a:gd name="T71" fmla="*/ 1151 h 1632"/>
                  <a:gd name="T72" fmla="+- 0 3778 1801"/>
                  <a:gd name="T73" fmla="*/ T72 w 1978"/>
                  <a:gd name="T74" fmla="+- 0 1187 278"/>
                  <a:gd name="T75" fmla="*/ 1187 h 1632"/>
                  <a:gd name="T76" fmla="+- 0 3774 1801"/>
                  <a:gd name="T77" fmla="*/ T76 w 1978"/>
                  <a:gd name="T78" fmla="+- 0 1201 278"/>
                  <a:gd name="T79" fmla="*/ 1201 h 1632"/>
                  <a:gd name="T80" fmla="+- 0 3642 1801"/>
                  <a:gd name="T81" fmla="*/ T80 w 1978"/>
                  <a:gd name="T82" fmla="+- 0 1428 278"/>
                  <a:gd name="T83" fmla="*/ 1428 h 1632"/>
                  <a:gd name="T84" fmla="+- 0 3642 1801"/>
                  <a:gd name="T85" fmla="*/ T84 w 1978"/>
                  <a:gd name="T86" fmla="+- 0 1429 278"/>
                  <a:gd name="T87" fmla="*/ 1429 h 1632"/>
                  <a:gd name="T88" fmla="+- 0 3641 1801"/>
                  <a:gd name="T89" fmla="*/ T88 w 1978"/>
                  <a:gd name="T90" fmla="+- 0 1430 278"/>
                  <a:gd name="T91" fmla="*/ 1430 h 1632"/>
                  <a:gd name="T92" fmla="+- 0 3640 1801"/>
                  <a:gd name="T93" fmla="*/ T92 w 1978"/>
                  <a:gd name="T94" fmla="+- 0 1431 278"/>
                  <a:gd name="T95" fmla="*/ 1431 h 1632"/>
                  <a:gd name="T96" fmla="+- 0 3374 1801"/>
                  <a:gd name="T97" fmla="*/ T96 w 1978"/>
                  <a:gd name="T98" fmla="+- 0 1892 278"/>
                  <a:gd name="T99" fmla="*/ 1892 h 1632"/>
                  <a:gd name="T100" fmla="+- 0 3368 1801"/>
                  <a:gd name="T101" fmla="*/ T100 w 1978"/>
                  <a:gd name="T102" fmla="+- 0 1903 278"/>
                  <a:gd name="T103" fmla="*/ 1903 h 1632"/>
                  <a:gd name="T104" fmla="+- 0 3356 1801"/>
                  <a:gd name="T105" fmla="*/ T104 w 1978"/>
                  <a:gd name="T106" fmla="+- 0 1910 278"/>
                  <a:gd name="T107" fmla="*/ 1910 h 1632"/>
                  <a:gd name="T108" fmla="+- 0 3343 1801"/>
                  <a:gd name="T109" fmla="*/ T108 w 1978"/>
                  <a:gd name="T110" fmla="+- 0 1910 278"/>
                  <a:gd name="T111" fmla="*/ 1910 h 1632"/>
                  <a:gd name="T112" fmla="+- 0 2340 1801"/>
                  <a:gd name="T113" fmla="*/ T112 w 1978"/>
                  <a:gd name="T114" fmla="+- 0 1910 278"/>
                  <a:gd name="T115" fmla="*/ 1910 h 163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Lst>
                <a:rect l="0" t="0" r="r" b="b"/>
                <a:pathLst>
                  <a:path w="1978" h="1632">
                    <a:moveTo>
                      <a:pt x="539" y="1632"/>
                    </a:moveTo>
                    <a:lnTo>
                      <a:pt x="526" y="1632"/>
                    </a:lnTo>
                    <a:lnTo>
                      <a:pt x="514" y="1625"/>
                    </a:lnTo>
                    <a:lnTo>
                      <a:pt x="508" y="1614"/>
                    </a:lnTo>
                    <a:lnTo>
                      <a:pt x="6" y="746"/>
                    </a:lnTo>
                    <a:lnTo>
                      <a:pt x="0" y="735"/>
                    </a:lnTo>
                    <a:lnTo>
                      <a:pt x="0" y="721"/>
                    </a:lnTo>
                    <a:lnTo>
                      <a:pt x="6" y="710"/>
                    </a:lnTo>
                    <a:lnTo>
                      <a:pt x="134" y="490"/>
                    </a:lnTo>
                    <a:lnTo>
                      <a:pt x="135" y="486"/>
                    </a:lnTo>
                    <a:lnTo>
                      <a:pt x="136" y="483"/>
                    </a:lnTo>
                    <a:lnTo>
                      <a:pt x="138" y="480"/>
                    </a:lnTo>
                    <a:lnTo>
                      <a:pt x="405" y="18"/>
                    </a:lnTo>
                    <a:lnTo>
                      <a:pt x="411" y="7"/>
                    </a:lnTo>
                    <a:lnTo>
                      <a:pt x="423" y="0"/>
                    </a:lnTo>
                    <a:lnTo>
                      <a:pt x="436" y="0"/>
                    </a:lnTo>
                    <a:lnTo>
                      <a:pt x="442" y="0"/>
                    </a:lnTo>
                    <a:lnTo>
                      <a:pt x="1959" y="873"/>
                    </a:lnTo>
                    <a:lnTo>
                      <a:pt x="1977" y="909"/>
                    </a:lnTo>
                    <a:lnTo>
                      <a:pt x="1973" y="923"/>
                    </a:lnTo>
                    <a:lnTo>
                      <a:pt x="1841" y="1150"/>
                    </a:lnTo>
                    <a:lnTo>
                      <a:pt x="1841" y="1151"/>
                    </a:lnTo>
                    <a:lnTo>
                      <a:pt x="1840" y="1152"/>
                    </a:lnTo>
                    <a:lnTo>
                      <a:pt x="1839" y="1153"/>
                    </a:lnTo>
                    <a:lnTo>
                      <a:pt x="1573" y="1614"/>
                    </a:lnTo>
                    <a:lnTo>
                      <a:pt x="1567" y="1625"/>
                    </a:lnTo>
                    <a:lnTo>
                      <a:pt x="1555" y="1632"/>
                    </a:lnTo>
                    <a:lnTo>
                      <a:pt x="1542" y="1632"/>
                    </a:lnTo>
                    <a:lnTo>
                      <a:pt x="539" y="1632"/>
                    </a:lnTo>
                    <a:close/>
                  </a:path>
                </a:pathLst>
              </a:custGeom>
              <a:noFill/>
              <a:ln w="38100">
                <a:solidFill>
                  <a:srgbClr val="ED1C24"/>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bg-BG"/>
              </a:p>
            </p:txBody>
          </p:sp>
          <p:sp>
            <p:nvSpPr>
              <p:cNvPr id="15" name="Text Box 4"/>
              <p:cNvSpPr txBox="1">
                <a:spLocks noChangeArrowheads="1"/>
              </p:cNvSpPr>
              <p:nvPr/>
            </p:nvSpPr>
            <p:spPr bwMode="auto">
              <a:xfrm>
                <a:off x="1905" y="368"/>
                <a:ext cx="1579" cy="1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endParaRPr kumimoji="0" lang="bg-BG" altLang="bg-BG" sz="1600" b="1" i="0" u="none" strike="noStrike" cap="none" normalizeH="0" baseline="0" dirty="0">
                  <a:ln>
                    <a:noFill/>
                  </a:ln>
                  <a:effectLst/>
                  <a:latin typeface="Leksa Sans" panose="020E0602020302020204" pitchFamily="34" charset="-52"/>
                </a:endParaRPr>
              </a:p>
              <a:p>
                <a:pPr marL="0" marR="0" lvl="0" indent="0" algn="ctr" defTabSz="914400" rtl="0" eaLnBrk="0" fontAlgn="base" latinLnBrk="0" hangingPunct="0">
                  <a:lnSpc>
                    <a:spcPct val="100000"/>
                  </a:lnSpc>
                  <a:spcBef>
                    <a:spcPct val="0"/>
                  </a:spcBef>
                  <a:spcAft>
                    <a:spcPts val="800"/>
                  </a:spcAft>
                  <a:buClrTx/>
                  <a:buSzTx/>
                  <a:buFontTx/>
                  <a:buNone/>
                  <a:tabLst/>
                </a:pPr>
                <a:r>
                  <a:rPr lang="en-US" altLang="bg-BG" sz="1600" dirty="0">
                    <a:latin typeface="Leksa Sans" panose="020E0602020302020204" pitchFamily="34" charset="-52"/>
                  </a:rPr>
                  <a:t>A credit application is filled.</a:t>
                </a:r>
                <a:endParaRPr kumimoji="0" lang="bg-BG" altLang="bg-BG" sz="1600" i="0" u="none" strike="noStrike" cap="none" normalizeH="0" baseline="0" dirty="0">
                  <a:ln>
                    <a:noFill/>
                  </a:ln>
                  <a:effectLst/>
                  <a:latin typeface="Leksa Sans" panose="020E0602020302020204" pitchFamily="34" charset="-52"/>
                </a:endParaRPr>
              </a:p>
            </p:txBody>
          </p:sp>
        </p:grpSp>
        <p:grpSp>
          <p:nvGrpSpPr>
            <p:cNvPr id="16" name="Group 5"/>
            <p:cNvGrpSpPr>
              <a:grpSpLocks/>
            </p:cNvGrpSpPr>
            <p:nvPr/>
          </p:nvGrpSpPr>
          <p:grpSpPr bwMode="auto">
            <a:xfrm>
              <a:off x="6169873" y="3108759"/>
              <a:ext cx="341312" cy="111125"/>
              <a:chOff x="4077" y="1082"/>
              <a:chExt cx="538" cy="176"/>
            </a:xfrm>
          </p:grpSpPr>
          <p:sp>
            <p:nvSpPr>
              <p:cNvPr id="17" name="Line 6"/>
              <p:cNvSpPr>
                <a:spLocks noChangeShapeType="1"/>
              </p:cNvSpPr>
              <p:nvPr/>
            </p:nvSpPr>
            <p:spPr bwMode="auto">
              <a:xfrm>
                <a:off x="4077" y="1169"/>
                <a:ext cx="510" cy="0"/>
              </a:xfrm>
              <a:prstGeom prst="line">
                <a:avLst/>
              </a:prstGeom>
              <a:noFill/>
              <a:ln w="15253">
                <a:solidFill>
                  <a:srgbClr val="414042"/>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bg-BG"/>
              </a:p>
            </p:txBody>
          </p:sp>
          <p:pic>
            <p:nvPicPr>
              <p:cNvPr id="18"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0" y="1081"/>
                <a:ext cx="155" cy="176"/>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9" name="Group 2"/>
            <p:cNvGrpSpPr>
              <a:grpSpLocks/>
            </p:cNvGrpSpPr>
            <p:nvPr/>
          </p:nvGrpSpPr>
          <p:grpSpPr bwMode="auto">
            <a:xfrm>
              <a:off x="6798464" y="2370942"/>
              <a:ext cx="2003701" cy="1670895"/>
              <a:chOff x="1800" y="278"/>
              <a:chExt cx="1993" cy="1748"/>
            </a:xfrm>
          </p:grpSpPr>
          <p:sp>
            <p:nvSpPr>
              <p:cNvPr id="20" name="Freeform 3"/>
              <p:cNvSpPr>
                <a:spLocks/>
              </p:cNvSpPr>
              <p:nvPr/>
            </p:nvSpPr>
            <p:spPr bwMode="auto">
              <a:xfrm>
                <a:off x="1800" y="278"/>
                <a:ext cx="1978" cy="1632"/>
              </a:xfrm>
              <a:custGeom>
                <a:avLst/>
                <a:gdLst>
                  <a:gd name="T0" fmla="+- 0 2340 1801"/>
                  <a:gd name="T1" fmla="*/ T0 w 1978"/>
                  <a:gd name="T2" fmla="+- 0 1910 278"/>
                  <a:gd name="T3" fmla="*/ 1910 h 1632"/>
                  <a:gd name="T4" fmla="+- 0 2327 1801"/>
                  <a:gd name="T5" fmla="*/ T4 w 1978"/>
                  <a:gd name="T6" fmla="+- 0 1910 278"/>
                  <a:gd name="T7" fmla="*/ 1910 h 1632"/>
                  <a:gd name="T8" fmla="+- 0 2315 1801"/>
                  <a:gd name="T9" fmla="*/ T8 w 1978"/>
                  <a:gd name="T10" fmla="+- 0 1903 278"/>
                  <a:gd name="T11" fmla="*/ 1903 h 1632"/>
                  <a:gd name="T12" fmla="+- 0 2309 1801"/>
                  <a:gd name="T13" fmla="*/ T12 w 1978"/>
                  <a:gd name="T14" fmla="+- 0 1892 278"/>
                  <a:gd name="T15" fmla="*/ 1892 h 1632"/>
                  <a:gd name="T16" fmla="+- 0 1807 1801"/>
                  <a:gd name="T17" fmla="*/ T16 w 1978"/>
                  <a:gd name="T18" fmla="+- 0 1024 278"/>
                  <a:gd name="T19" fmla="*/ 1024 h 1632"/>
                  <a:gd name="T20" fmla="+- 0 1801 1801"/>
                  <a:gd name="T21" fmla="*/ T20 w 1978"/>
                  <a:gd name="T22" fmla="+- 0 1013 278"/>
                  <a:gd name="T23" fmla="*/ 1013 h 1632"/>
                  <a:gd name="T24" fmla="+- 0 1801 1801"/>
                  <a:gd name="T25" fmla="*/ T24 w 1978"/>
                  <a:gd name="T26" fmla="+- 0 999 278"/>
                  <a:gd name="T27" fmla="*/ 999 h 1632"/>
                  <a:gd name="T28" fmla="+- 0 1807 1801"/>
                  <a:gd name="T29" fmla="*/ T28 w 1978"/>
                  <a:gd name="T30" fmla="+- 0 988 278"/>
                  <a:gd name="T31" fmla="*/ 988 h 1632"/>
                  <a:gd name="T32" fmla="+- 0 1935 1801"/>
                  <a:gd name="T33" fmla="*/ T32 w 1978"/>
                  <a:gd name="T34" fmla="+- 0 768 278"/>
                  <a:gd name="T35" fmla="*/ 768 h 1632"/>
                  <a:gd name="T36" fmla="+- 0 1936 1801"/>
                  <a:gd name="T37" fmla="*/ T36 w 1978"/>
                  <a:gd name="T38" fmla="+- 0 764 278"/>
                  <a:gd name="T39" fmla="*/ 764 h 1632"/>
                  <a:gd name="T40" fmla="+- 0 1937 1801"/>
                  <a:gd name="T41" fmla="*/ T40 w 1978"/>
                  <a:gd name="T42" fmla="+- 0 761 278"/>
                  <a:gd name="T43" fmla="*/ 761 h 1632"/>
                  <a:gd name="T44" fmla="+- 0 1939 1801"/>
                  <a:gd name="T45" fmla="*/ T44 w 1978"/>
                  <a:gd name="T46" fmla="+- 0 758 278"/>
                  <a:gd name="T47" fmla="*/ 758 h 1632"/>
                  <a:gd name="T48" fmla="+- 0 2206 1801"/>
                  <a:gd name="T49" fmla="*/ T48 w 1978"/>
                  <a:gd name="T50" fmla="+- 0 296 278"/>
                  <a:gd name="T51" fmla="*/ 296 h 1632"/>
                  <a:gd name="T52" fmla="+- 0 2212 1801"/>
                  <a:gd name="T53" fmla="*/ T52 w 1978"/>
                  <a:gd name="T54" fmla="+- 0 285 278"/>
                  <a:gd name="T55" fmla="*/ 285 h 1632"/>
                  <a:gd name="T56" fmla="+- 0 2224 1801"/>
                  <a:gd name="T57" fmla="*/ T56 w 1978"/>
                  <a:gd name="T58" fmla="+- 0 278 278"/>
                  <a:gd name="T59" fmla="*/ 278 h 1632"/>
                  <a:gd name="T60" fmla="+- 0 2237 1801"/>
                  <a:gd name="T61" fmla="*/ T60 w 1978"/>
                  <a:gd name="T62" fmla="+- 0 278 278"/>
                  <a:gd name="T63" fmla="*/ 278 h 1632"/>
                  <a:gd name="T64" fmla="+- 0 2243 1801"/>
                  <a:gd name="T65" fmla="*/ T64 w 1978"/>
                  <a:gd name="T66" fmla="+- 0 278 278"/>
                  <a:gd name="T67" fmla="*/ 278 h 1632"/>
                  <a:gd name="T68" fmla="+- 0 3760 1801"/>
                  <a:gd name="T69" fmla="*/ T68 w 1978"/>
                  <a:gd name="T70" fmla="+- 0 1151 278"/>
                  <a:gd name="T71" fmla="*/ 1151 h 1632"/>
                  <a:gd name="T72" fmla="+- 0 3778 1801"/>
                  <a:gd name="T73" fmla="*/ T72 w 1978"/>
                  <a:gd name="T74" fmla="+- 0 1187 278"/>
                  <a:gd name="T75" fmla="*/ 1187 h 1632"/>
                  <a:gd name="T76" fmla="+- 0 3774 1801"/>
                  <a:gd name="T77" fmla="*/ T76 w 1978"/>
                  <a:gd name="T78" fmla="+- 0 1201 278"/>
                  <a:gd name="T79" fmla="*/ 1201 h 1632"/>
                  <a:gd name="T80" fmla="+- 0 3642 1801"/>
                  <a:gd name="T81" fmla="*/ T80 w 1978"/>
                  <a:gd name="T82" fmla="+- 0 1428 278"/>
                  <a:gd name="T83" fmla="*/ 1428 h 1632"/>
                  <a:gd name="T84" fmla="+- 0 3642 1801"/>
                  <a:gd name="T85" fmla="*/ T84 w 1978"/>
                  <a:gd name="T86" fmla="+- 0 1429 278"/>
                  <a:gd name="T87" fmla="*/ 1429 h 1632"/>
                  <a:gd name="T88" fmla="+- 0 3641 1801"/>
                  <a:gd name="T89" fmla="*/ T88 w 1978"/>
                  <a:gd name="T90" fmla="+- 0 1430 278"/>
                  <a:gd name="T91" fmla="*/ 1430 h 1632"/>
                  <a:gd name="T92" fmla="+- 0 3640 1801"/>
                  <a:gd name="T93" fmla="*/ T92 w 1978"/>
                  <a:gd name="T94" fmla="+- 0 1431 278"/>
                  <a:gd name="T95" fmla="*/ 1431 h 1632"/>
                  <a:gd name="T96" fmla="+- 0 3374 1801"/>
                  <a:gd name="T97" fmla="*/ T96 w 1978"/>
                  <a:gd name="T98" fmla="+- 0 1892 278"/>
                  <a:gd name="T99" fmla="*/ 1892 h 1632"/>
                  <a:gd name="T100" fmla="+- 0 3368 1801"/>
                  <a:gd name="T101" fmla="*/ T100 w 1978"/>
                  <a:gd name="T102" fmla="+- 0 1903 278"/>
                  <a:gd name="T103" fmla="*/ 1903 h 1632"/>
                  <a:gd name="T104" fmla="+- 0 3356 1801"/>
                  <a:gd name="T105" fmla="*/ T104 w 1978"/>
                  <a:gd name="T106" fmla="+- 0 1910 278"/>
                  <a:gd name="T107" fmla="*/ 1910 h 1632"/>
                  <a:gd name="T108" fmla="+- 0 3343 1801"/>
                  <a:gd name="T109" fmla="*/ T108 w 1978"/>
                  <a:gd name="T110" fmla="+- 0 1910 278"/>
                  <a:gd name="T111" fmla="*/ 1910 h 1632"/>
                  <a:gd name="T112" fmla="+- 0 2340 1801"/>
                  <a:gd name="T113" fmla="*/ T112 w 1978"/>
                  <a:gd name="T114" fmla="+- 0 1910 278"/>
                  <a:gd name="T115" fmla="*/ 1910 h 163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Lst>
                <a:rect l="0" t="0" r="r" b="b"/>
                <a:pathLst>
                  <a:path w="1978" h="1632">
                    <a:moveTo>
                      <a:pt x="539" y="1632"/>
                    </a:moveTo>
                    <a:lnTo>
                      <a:pt x="526" y="1632"/>
                    </a:lnTo>
                    <a:lnTo>
                      <a:pt x="514" y="1625"/>
                    </a:lnTo>
                    <a:lnTo>
                      <a:pt x="508" y="1614"/>
                    </a:lnTo>
                    <a:lnTo>
                      <a:pt x="6" y="746"/>
                    </a:lnTo>
                    <a:lnTo>
                      <a:pt x="0" y="735"/>
                    </a:lnTo>
                    <a:lnTo>
                      <a:pt x="0" y="721"/>
                    </a:lnTo>
                    <a:lnTo>
                      <a:pt x="6" y="710"/>
                    </a:lnTo>
                    <a:lnTo>
                      <a:pt x="134" y="490"/>
                    </a:lnTo>
                    <a:lnTo>
                      <a:pt x="135" y="486"/>
                    </a:lnTo>
                    <a:lnTo>
                      <a:pt x="136" y="483"/>
                    </a:lnTo>
                    <a:lnTo>
                      <a:pt x="138" y="480"/>
                    </a:lnTo>
                    <a:lnTo>
                      <a:pt x="405" y="18"/>
                    </a:lnTo>
                    <a:lnTo>
                      <a:pt x="411" y="7"/>
                    </a:lnTo>
                    <a:lnTo>
                      <a:pt x="423" y="0"/>
                    </a:lnTo>
                    <a:lnTo>
                      <a:pt x="436" y="0"/>
                    </a:lnTo>
                    <a:lnTo>
                      <a:pt x="442" y="0"/>
                    </a:lnTo>
                    <a:lnTo>
                      <a:pt x="1959" y="873"/>
                    </a:lnTo>
                    <a:lnTo>
                      <a:pt x="1977" y="909"/>
                    </a:lnTo>
                    <a:lnTo>
                      <a:pt x="1973" y="923"/>
                    </a:lnTo>
                    <a:lnTo>
                      <a:pt x="1841" y="1150"/>
                    </a:lnTo>
                    <a:lnTo>
                      <a:pt x="1841" y="1151"/>
                    </a:lnTo>
                    <a:lnTo>
                      <a:pt x="1840" y="1152"/>
                    </a:lnTo>
                    <a:lnTo>
                      <a:pt x="1839" y="1153"/>
                    </a:lnTo>
                    <a:lnTo>
                      <a:pt x="1573" y="1614"/>
                    </a:lnTo>
                    <a:lnTo>
                      <a:pt x="1567" y="1625"/>
                    </a:lnTo>
                    <a:lnTo>
                      <a:pt x="1555" y="1632"/>
                    </a:lnTo>
                    <a:lnTo>
                      <a:pt x="1542" y="1632"/>
                    </a:lnTo>
                    <a:lnTo>
                      <a:pt x="539" y="1632"/>
                    </a:lnTo>
                    <a:close/>
                  </a:path>
                </a:pathLst>
              </a:custGeom>
              <a:noFill/>
              <a:ln w="38100">
                <a:solidFill>
                  <a:srgbClr val="ED1C24"/>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bg-BG"/>
              </a:p>
            </p:txBody>
          </p:sp>
          <p:sp>
            <p:nvSpPr>
              <p:cNvPr id="21" name="Text Box 4"/>
              <p:cNvSpPr txBox="1">
                <a:spLocks noChangeArrowheads="1"/>
              </p:cNvSpPr>
              <p:nvPr/>
            </p:nvSpPr>
            <p:spPr bwMode="auto">
              <a:xfrm>
                <a:off x="2047" y="455"/>
                <a:ext cx="1746" cy="1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endParaRPr kumimoji="0" lang="bg-BG" altLang="bg-BG" sz="1400" b="1" i="0" u="none" strike="noStrike" cap="none" normalizeH="0" baseline="0" dirty="0">
                  <a:ln>
                    <a:noFill/>
                  </a:ln>
                  <a:effectLst/>
                  <a:latin typeface="Leksa Sans" panose="020E0602020302020204" pitchFamily="34" charset="-52"/>
                </a:endParaRPr>
              </a:p>
              <a:p>
                <a:pPr marR="377825" lvl="0" algn="ctr" eaLnBrk="0" fontAlgn="base" hangingPunct="0">
                  <a:spcBef>
                    <a:spcPts val="1050"/>
                  </a:spcBef>
                  <a:spcAft>
                    <a:spcPts val="800"/>
                  </a:spcAft>
                </a:pPr>
                <a:r>
                  <a:rPr kumimoji="0" lang="en-US" altLang="bg-BG" sz="1600" b="0" i="0" u="none" strike="noStrike" cap="none" normalizeH="0" baseline="0" dirty="0">
                    <a:ln>
                      <a:noFill/>
                    </a:ln>
                    <a:effectLst/>
                    <a:latin typeface="Leksa Sans" panose="020E0602020302020204" pitchFamily="34" charset="-52"/>
                  </a:rPr>
                  <a:t>A standpoint is</a:t>
                </a:r>
                <a:r>
                  <a:rPr kumimoji="0" lang="en-US" altLang="bg-BG" sz="1600" b="0" i="0" u="none" strike="noStrike" cap="none" normalizeH="0" dirty="0">
                    <a:ln>
                      <a:noFill/>
                    </a:ln>
                    <a:effectLst/>
                    <a:latin typeface="Leksa Sans" panose="020E0602020302020204" pitchFamily="34" charset="-52"/>
                  </a:rPr>
                  <a:t> given. </a:t>
                </a:r>
                <a:endParaRPr kumimoji="0" lang="bg-BG" altLang="bg-BG" sz="1600" b="0" i="0" u="none" strike="noStrike" cap="none" normalizeH="0" baseline="0" dirty="0">
                  <a:ln>
                    <a:noFill/>
                  </a:ln>
                  <a:effectLst/>
                  <a:latin typeface="Leksa Sans" panose="020E0602020302020204" pitchFamily="34" charset="-52"/>
                </a:endParaRPr>
              </a:p>
            </p:txBody>
          </p:sp>
        </p:grpSp>
        <p:grpSp>
          <p:nvGrpSpPr>
            <p:cNvPr id="12" name="Group 11"/>
            <p:cNvGrpSpPr>
              <a:grpSpLocks/>
            </p:cNvGrpSpPr>
            <p:nvPr/>
          </p:nvGrpSpPr>
          <p:grpSpPr bwMode="auto">
            <a:xfrm>
              <a:off x="7535665" y="4292898"/>
              <a:ext cx="243842" cy="1197316"/>
              <a:chOff x="9219" y="158"/>
              <a:chExt cx="386" cy="1200"/>
            </a:xfrm>
          </p:grpSpPr>
          <p:sp>
            <p:nvSpPr>
              <p:cNvPr id="22" name="Line 12"/>
              <p:cNvSpPr>
                <a:spLocks noChangeShapeType="1"/>
              </p:cNvSpPr>
              <p:nvPr/>
            </p:nvSpPr>
            <p:spPr bwMode="auto">
              <a:xfrm>
                <a:off x="9247" y="1267"/>
                <a:ext cx="357" cy="0"/>
              </a:xfrm>
              <a:prstGeom prst="line">
                <a:avLst/>
              </a:prstGeom>
              <a:noFill/>
              <a:ln w="15786">
                <a:solidFill>
                  <a:srgbClr val="414042"/>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bg-BG"/>
              </a:p>
            </p:txBody>
          </p:sp>
          <p:sp>
            <p:nvSpPr>
              <p:cNvPr id="23" name="Line 13"/>
              <p:cNvSpPr>
                <a:spLocks noChangeShapeType="1"/>
              </p:cNvSpPr>
              <p:nvPr/>
            </p:nvSpPr>
            <p:spPr bwMode="auto">
              <a:xfrm>
                <a:off x="9592" y="158"/>
                <a:ext cx="0" cy="1109"/>
              </a:xfrm>
              <a:prstGeom prst="line">
                <a:avLst/>
              </a:prstGeom>
              <a:noFill/>
              <a:ln w="15799">
                <a:solidFill>
                  <a:srgbClr val="414042"/>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bg-BG"/>
              </a:p>
            </p:txBody>
          </p:sp>
          <p:pic>
            <p:nvPicPr>
              <p:cNvPr id="4110"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18" y="1176"/>
                <a:ext cx="160" cy="18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6" name="Group 2"/>
            <p:cNvGrpSpPr>
              <a:grpSpLocks/>
            </p:cNvGrpSpPr>
            <p:nvPr/>
          </p:nvGrpSpPr>
          <p:grpSpPr bwMode="auto">
            <a:xfrm>
              <a:off x="5416732" y="4510948"/>
              <a:ext cx="1972627" cy="1560012"/>
              <a:chOff x="1800" y="278"/>
              <a:chExt cx="1978" cy="1632"/>
            </a:xfrm>
          </p:grpSpPr>
          <p:sp>
            <p:nvSpPr>
              <p:cNvPr id="27" name="Freeform 3"/>
              <p:cNvSpPr>
                <a:spLocks/>
              </p:cNvSpPr>
              <p:nvPr/>
            </p:nvSpPr>
            <p:spPr bwMode="auto">
              <a:xfrm>
                <a:off x="1800" y="278"/>
                <a:ext cx="1978" cy="1632"/>
              </a:xfrm>
              <a:custGeom>
                <a:avLst/>
                <a:gdLst>
                  <a:gd name="T0" fmla="+- 0 2340 1801"/>
                  <a:gd name="T1" fmla="*/ T0 w 1978"/>
                  <a:gd name="T2" fmla="+- 0 1910 278"/>
                  <a:gd name="T3" fmla="*/ 1910 h 1632"/>
                  <a:gd name="T4" fmla="+- 0 2327 1801"/>
                  <a:gd name="T5" fmla="*/ T4 w 1978"/>
                  <a:gd name="T6" fmla="+- 0 1910 278"/>
                  <a:gd name="T7" fmla="*/ 1910 h 1632"/>
                  <a:gd name="T8" fmla="+- 0 2315 1801"/>
                  <a:gd name="T9" fmla="*/ T8 w 1978"/>
                  <a:gd name="T10" fmla="+- 0 1903 278"/>
                  <a:gd name="T11" fmla="*/ 1903 h 1632"/>
                  <a:gd name="T12" fmla="+- 0 2309 1801"/>
                  <a:gd name="T13" fmla="*/ T12 w 1978"/>
                  <a:gd name="T14" fmla="+- 0 1892 278"/>
                  <a:gd name="T15" fmla="*/ 1892 h 1632"/>
                  <a:gd name="T16" fmla="+- 0 1807 1801"/>
                  <a:gd name="T17" fmla="*/ T16 w 1978"/>
                  <a:gd name="T18" fmla="+- 0 1024 278"/>
                  <a:gd name="T19" fmla="*/ 1024 h 1632"/>
                  <a:gd name="T20" fmla="+- 0 1801 1801"/>
                  <a:gd name="T21" fmla="*/ T20 w 1978"/>
                  <a:gd name="T22" fmla="+- 0 1013 278"/>
                  <a:gd name="T23" fmla="*/ 1013 h 1632"/>
                  <a:gd name="T24" fmla="+- 0 1801 1801"/>
                  <a:gd name="T25" fmla="*/ T24 w 1978"/>
                  <a:gd name="T26" fmla="+- 0 999 278"/>
                  <a:gd name="T27" fmla="*/ 999 h 1632"/>
                  <a:gd name="T28" fmla="+- 0 1807 1801"/>
                  <a:gd name="T29" fmla="*/ T28 w 1978"/>
                  <a:gd name="T30" fmla="+- 0 988 278"/>
                  <a:gd name="T31" fmla="*/ 988 h 1632"/>
                  <a:gd name="T32" fmla="+- 0 1935 1801"/>
                  <a:gd name="T33" fmla="*/ T32 w 1978"/>
                  <a:gd name="T34" fmla="+- 0 768 278"/>
                  <a:gd name="T35" fmla="*/ 768 h 1632"/>
                  <a:gd name="T36" fmla="+- 0 1936 1801"/>
                  <a:gd name="T37" fmla="*/ T36 w 1978"/>
                  <a:gd name="T38" fmla="+- 0 764 278"/>
                  <a:gd name="T39" fmla="*/ 764 h 1632"/>
                  <a:gd name="T40" fmla="+- 0 1937 1801"/>
                  <a:gd name="T41" fmla="*/ T40 w 1978"/>
                  <a:gd name="T42" fmla="+- 0 761 278"/>
                  <a:gd name="T43" fmla="*/ 761 h 1632"/>
                  <a:gd name="T44" fmla="+- 0 1939 1801"/>
                  <a:gd name="T45" fmla="*/ T44 w 1978"/>
                  <a:gd name="T46" fmla="+- 0 758 278"/>
                  <a:gd name="T47" fmla="*/ 758 h 1632"/>
                  <a:gd name="T48" fmla="+- 0 2206 1801"/>
                  <a:gd name="T49" fmla="*/ T48 w 1978"/>
                  <a:gd name="T50" fmla="+- 0 296 278"/>
                  <a:gd name="T51" fmla="*/ 296 h 1632"/>
                  <a:gd name="T52" fmla="+- 0 2212 1801"/>
                  <a:gd name="T53" fmla="*/ T52 w 1978"/>
                  <a:gd name="T54" fmla="+- 0 285 278"/>
                  <a:gd name="T55" fmla="*/ 285 h 1632"/>
                  <a:gd name="T56" fmla="+- 0 2224 1801"/>
                  <a:gd name="T57" fmla="*/ T56 w 1978"/>
                  <a:gd name="T58" fmla="+- 0 278 278"/>
                  <a:gd name="T59" fmla="*/ 278 h 1632"/>
                  <a:gd name="T60" fmla="+- 0 2237 1801"/>
                  <a:gd name="T61" fmla="*/ T60 w 1978"/>
                  <a:gd name="T62" fmla="+- 0 278 278"/>
                  <a:gd name="T63" fmla="*/ 278 h 1632"/>
                  <a:gd name="T64" fmla="+- 0 2243 1801"/>
                  <a:gd name="T65" fmla="*/ T64 w 1978"/>
                  <a:gd name="T66" fmla="+- 0 278 278"/>
                  <a:gd name="T67" fmla="*/ 278 h 1632"/>
                  <a:gd name="T68" fmla="+- 0 3760 1801"/>
                  <a:gd name="T69" fmla="*/ T68 w 1978"/>
                  <a:gd name="T70" fmla="+- 0 1151 278"/>
                  <a:gd name="T71" fmla="*/ 1151 h 1632"/>
                  <a:gd name="T72" fmla="+- 0 3778 1801"/>
                  <a:gd name="T73" fmla="*/ T72 w 1978"/>
                  <a:gd name="T74" fmla="+- 0 1187 278"/>
                  <a:gd name="T75" fmla="*/ 1187 h 1632"/>
                  <a:gd name="T76" fmla="+- 0 3774 1801"/>
                  <a:gd name="T77" fmla="*/ T76 w 1978"/>
                  <a:gd name="T78" fmla="+- 0 1201 278"/>
                  <a:gd name="T79" fmla="*/ 1201 h 1632"/>
                  <a:gd name="T80" fmla="+- 0 3642 1801"/>
                  <a:gd name="T81" fmla="*/ T80 w 1978"/>
                  <a:gd name="T82" fmla="+- 0 1428 278"/>
                  <a:gd name="T83" fmla="*/ 1428 h 1632"/>
                  <a:gd name="T84" fmla="+- 0 3642 1801"/>
                  <a:gd name="T85" fmla="*/ T84 w 1978"/>
                  <a:gd name="T86" fmla="+- 0 1429 278"/>
                  <a:gd name="T87" fmla="*/ 1429 h 1632"/>
                  <a:gd name="T88" fmla="+- 0 3641 1801"/>
                  <a:gd name="T89" fmla="*/ T88 w 1978"/>
                  <a:gd name="T90" fmla="+- 0 1430 278"/>
                  <a:gd name="T91" fmla="*/ 1430 h 1632"/>
                  <a:gd name="T92" fmla="+- 0 3640 1801"/>
                  <a:gd name="T93" fmla="*/ T92 w 1978"/>
                  <a:gd name="T94" fmla="+- 0 1431 278"/>
                  <a:gd name="T95" fmla="*/ 1431 h 1632"/>
                  <a:gd name="T96" fmla="+- 0 3374 1801"/>
                  <a:gd name="T97" fmla="*/ T96 w 1978"/>
                  <a:gd name="T98" fmla="+- 0 1892 278"/>
                  <a:gd name="T99" fmla="*/ 1892 h 1632"/>
                  <a:gd name="T100" fmla="+- 0 3368 1801"/>
                  <a:gd name="T101" fmla="*/ T100 w 1978"/>
                  <a:gd name="T102" fmla="+- 0 1903 278"/>
                  <a:gd name="T103" fmla="*/ 1903 h 1632"/>
                  <a:gd name="T104" fmla="+- 0 3356 1801"/>
                  <a:gd name="T105" fmla="*/ T104 w 1978"/>
                  <a:gd name="T106" fmla="+- 0 1910 278"/>
                  <a:gd name="T107" fmla="*/ 1910 h 1632"/>
                  <a:gd name="T108" fmla="+- 0 3343 1801"/>
                  <a:gd name="T109" fmla="*/ T108 w 1978"/>
                  <a:gd name="T110" fmla="+- 0 1910 278"/>
                  <a:gd name="T111" fmla="*/ 1910 h 1632"/>
                  <a:gd name="T112" fmla="+- 0 2340 1801"/>
                  <a:gd name="T113" fmla="*/ T112 w 1978"/>
                  <a:gd name="T114" fmla="+- 0 1910 278"/>
                  <a:gd name="T115" fmla="*/ 1910 h 163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Lst>
                <a:rect l="0" t="0" r="r" b="b"/>
                <a:pathLst>
                  <a:path w="1978" h="1632">
                    <a:moveTo>
                      <a:pt x="539" y="1632"/>
                    </a:moveTo>
                    <a:lnTo>
                      <a:pt x="526" y="1632"/>
                    </a:lnTo>
                    <a:lnTo>
                      <a:pt x="514" y="1625"/>
                    </a:lnTo>
                    <a:lnTo>
                      <a:pt x="508" y="1614"/>
                    </a:lnTo>
                    <a:lnTo>
                      <a:pt x="6" y="746"/>
                    </a:lnTo>
                    <a:lnTo>
                      <a:pt x="0" y="735"/>
                    </a:lnTo>
                    <a:lnTo>
                      <a:pt x="0" y="721"/>
                    </a:lnTo>
                    <a:lnTo>
                      <a:pt x="6" y="710"/>
                    </a:lnTo>
                    <a:lnTo>
                      <a:pt x="134" y="490"/>
                    </a:lnTo>
                    <a:lnTo>
                      <a:pt x="135" y="486"/>
                    </a:lnTo>
                    <a:lnTo>
                      <a:pt x="136" y="483"/>
                    </a:lnTo>
                    <a:lnTo>
                      <a:pt x="138" y="480"/>
                    </a:lnTo>
                    <a:lnTo>
                      <a:pt x="405" y="18"/>
                    </a:lnTo>
                    <a:lnTo>
                      <a:pt x="411" y="7"/>
                    </a:lnTo>
                    <a:lnTo>
                      <a:pt x="423" y="0"/>
                    </a:lnTo>
                    <a:lnTo>
                      <a:pt x="436" y="0"/>
                    </a:lnTo>
                    <a:lnTo>
                      <a:pt x="442" y="0"/>
                    </a:lnTo>
                    <a:lnTo>
                      <a:pt x="1959" y="873"/>
                    </a:lnTo>
                    <a:lnTo>
                      <a:pt x="1977" y="909"/>
                    </a:lnTo>
                    <a:lnTo>
                      <a:pt x="1973" y="923"/>
                    </a:lnTo>
                    <a:lnTo>
                      <a:pt x="1841" y="1150"/>
                    </a:lnTo>
                    <a:lnTo>
                      <a:pt x="1841" y="1151"/>
                    </a:lnTo>
                    <a:lnTo>
                      <a:pt x="1840" y="1152"/>
                    </a:lnTo>
                    <a:lnTo>
                      <a:pt x="1839" y="1153"/>
                    </a:lnTo>
                    <a:lnTo>
                      <a:pt x="1573" y="1614"/>
                    </a:lnTo>
                    <a:lnTo>
                      <a:pt x="1567" y="1625"/>
                    </a:lnTo>
                    <a:lnTo>
                      <a:pt x="1555" y="1632"/>
                    </a:lnTo>
                    <a:lnTo>
                      <a:pt x="1542" y="1632"/>
                    </a:lnTo>
                    <a:lnTo>
                      <a:pt x="539" y="1632"/>
                    </a:lnTo>
                    <a:close/>
                  </a:path>
                </a:pathLst>
              </a:custGeom>
              <a:noFill/>
              <a:ln w="38100">
                <a:solidFill>
                  <a:srgbClr val="ED1C24"/>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bg-BG"/>
              </a:p>
            </p:txBody>
          </p:sp>
          <p:sp>
            <p:nvSpPr>
              <p:cNvPr id="28" name="Text Box 4"/>
              <p:cNvSpPr txBox="1">
                <a:spLocks noChangeArrowheads="1"/>
              </p:cNvSpPr>
              <p:nvPr/>
            </p:nvSpPr>
            <p:spPr bwMode="auto">
              <a:xfrm>
                <a:off x="1903" y="1036"/>
                <a:ext cx="1746" cy="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lang="en-US" altLang="bg-BG" sz="1600" dirty="0">
                    <a:latin typeface="Leksa Sans" panose="020E0602020302020204" pitchFamily="34" charset="-52"/>
                  </a:rPr>
                  <a:t>Signing a contract.</a:t>
                </a:r>
                <a:endParaRPr kumimoji="0" lang="bg-BG" altLang="bg-BG" sz="1600" i="0" u="none" strike="noStrike" cap="none" normalizeH="0" baseline="0" dirty="0">
                  <a:ln>
                    <a:noFill/>
                  </a:ln>
                  <a:effectLst/>
                  <a:latin typeface="Leksa Sans" panose="020E0602020302020204" pitchFamily="34" charset="-52"/>
                </a:endParaRPr>
              </a:p>
            </p:txBody>
          </p:sp>
        </p:grpSp>
        <p:grpSp>
          <p:nvGrpSpPr>
            <p:cNvPr id="29" name="Group 2"/>
            <p:cNvGrpSpPr>
              <a:grpSpLocks/>
            </p:cNvGrpSpPr>
            <p:nvPr/>
          </p:nvGrpSpPr>
          <p:grpSpPr bwMode="auto">
            <a:xfrm>
              <a:off x="2308361" y="4455506"/>
              <a:ext cx="2016247" cy="1823837"/>
              <a:chOff x="1800" y="278"/>
              <a:chExt cx="2014" cy="1908"/>
            </a:xfrm>
          </p:grpSpPr>
          <p:sp>
            <p:nvSpPr>
              <p:cNvPr id="30" name="Freeform 3"/>
              <p:cNvSpPr>
                <a:spLocks/>
              </p:cNvSpPr>
              <p:nvPr/>
            </p:nvSpPr>
            <p:spPr bwMode="auto">
              <a:xfrm>
                <a:off x="1800" y="278"/>
                <a:ext cx="1978" cy="1632"/>
              </a:xfrm>
              <a:custGeom>
                <a:avLst/>
                <a:gdLst>
                  <a:gd name="T0" fmla="+- 0 2340 1801"/>
                  <a:gd name="T1" fmla="*/ T0 w 1978"/>
                  <a:gd name="T2" fmla="+- 0 1910 278"/>
                  <a:gd name="T3" fmla="*/ 1910 h 1632"/>
                  <a:gd name="T4" fmla="+- 0 2327 1801"/>
                  <a:gd name="T5" fmla="*/ T4 w 1978"/>
                  <a:gd name="T6" fmla="+- 0 1910 278"/>
                  <a:gd name="T7" fmla="*/ 1910 h 1632"/>
                  <a:gd name="T8" fmla="+- 0 2315 1801"/>
                  <a:gd name="T9" fmla="*/ T8 w 1978"/>
                  <a:gd name="T10" fmla="+- 0 1903 278"/>
                  <a:gd name="T11" fmla="*/ 1903 h 1632"/>
                  <a:gd name="T12" fmla="+- 0 2309 1801"/>
                  <a:gd name="T13" fmla="*/ T12 w 1978"/>
                  <a:gd name="T14" fmla="+- 0 1892 278"/>
                  <a:gd name="T15" fmla="*/ 1892 h 1632"/>
                  <a:gd name="T16" fmla="+- 0 1807 1801"/>
                  <a:gd name="T17" fmla="*/ T16 w 1978"/>
                  <a:gd name="T18" fmla="+- 0 1024 278"/>
                  <a:gd name="T19" fmla="*/ 1024 h 1632"/>
                  <a:gd name="T20" fmla="+- 0 1801 1801"/>
                  <a:gd name="T21" fmla="*/ T20 w 1978"/>
                  <a:gd name="T22" fmla="+- 0 1013 278"/>
                  <a:gd name="T23" fmla="*/ 1013 h 1632"/>
                  <a:gd name="T24" fmla="+- 0 1801 1801"/>
                  <a:gd name="T25" fmla="*/ T24 w 1978"/>
                  <a:gd name="T26" fmla="+- 0 999 278"/>
                  <a:gd name="T27" fmla="*/ 999 h 1632"/>
                  <a:gd name="T28" fmla="+- 0 1807 1801"/>
                  <a:gd name="T29" fmla="*/ T28 w 1978"/>
                  <a:gd name="T30" fmla="+- 0 988 278"/>
                  <a:gd name="T31" fmla="*/ 988 h 1632"/>
                  <a:gd name="T32" fmla="+- 0 1935 1801"/>
                  <a:gd name="T33" fmla="*/ T32 w 1978"/>
                  <a:gd name="T34" fmla="+- 0 768 278"/>
                  <a:gd name="T35" fmla="*/ 768 h 1632"/>
                  <a:gd name="T36" fmla="+- 0 1936 1801"/>
                  <a:gd name="T37" fmla="*/ T36 w 1978"/>
                  <a:gd name="T38" fmla="+- 0 764 278"/>
                  <a:gd name="T39" fmla="*/ 764 h 1632"/>
                  <a:gd name="T40" fmla="+- 0 1937 1801"/>
                  <a:gd name="T41" fmla="*/ T40 w 1978"/>
                  <a:gd name="T42" fmla="+- 0 761 278"/>
                  <a:gd name="T43" fmla="*/ 761 h 1632"/>
                  <a:gd name="T44" fmla="+- 0 1939 1801"/>
                  <a:gd name="T45" fmla="*/ T44 w 1978"/>
                  <a:gd name="T46" fmla="+- 0 758 278"/>
                  <a:gd name="T47" fmla="*/ 758 h 1632"/>
                  <a:gd name="T48" fmla="+- 0 2206 1801"/>
                  <a:gd name="T49" fmla="*/ T48 w 1978"/>
                  <a:gd name="T50" fmla="+- 0 296 278"/>
                  <a:gd name="T51" fmla="*/ 296 h 1632"/>
                  <a:gd name="T52" fmla="+- 0 2212 1801"/>
                  <a:gd name="T53" fmla="*/ T52 w 1978"/>
                  <a:gd name="T54" fmla="+- 0 285 278"/>
                  <a:gd name="T55" fmla="*/ 285 h 1632"/>
                  <a:gd name="T56" fmla="+- 0 2224 1801"/>
                  <a:gd name="T57" fmla="*/ T56 w 1978"/>
                  <a:gd name="T58" fmla="+- 0 278 278"/>
                  <a:gd name="T59" fmla="*/ 278 h 1632"/>
                  <a:gd name="T60" fmla="+- 0 2237 1801"/>
                  <a:gd name="T61" fmla="*/ T60 w 1978"/>
                  <a:gd name="T62" fmla="+- 0 278 278"/>
                  <a:gd name="T63" fmla="*/ 278 h 1632"/>
                  <a:gd name="T64" fmla="+- 0 2243 1801"/>
                  <a:gd name="T65" fmla="*/ T64 w 1978"/>
                  <a:gd name="T66" fmla="+- 0 278 278"/>
                  <a:gd name="T67" fmla="*/ 278 h 1632"/>
                  <a:gd name="T68" fmla="+- 0 3760 1801"/>
                  <a:gd name="T69" fmla="*/ T68 w 1978"/>
                  <a:gd name="T70" fmla="+- 0 1151 278"/>
                  <a:gd name="T71" fmla="*/ 1151 h 1632"/>
                  <a:gd name="T72" fmla="+- 0 3778 1801"/>
                  <a:gd name="T73" fmla="*/ T72 w 1978"/>
                  <a:gd name="T74" fmla="+- 0 1187 278"/>
                  <a:gd name="T75" fmla="*/ 1187 h 1632"/>
                  <a:gd name="T76" fmla="+- 0 3774 1801"/>
                  <a:gd name="T77" fmla="*/ T76 w 1978"/>
                  <a:gd name="T78" fmla="+- 0 1201 278"/>
                  <a:gd name="T79" fmla="*/ 1201 h 1632"/>
                  <a:gd name="T80" fmla="+- 0 3642 1801"/>
                  <a:gd name="T81" fmla="*/ T80 w 1978"/>
                  <a:gd name="T82" fmla="+- 0 1428 278"/>
                  <a:gd name="T83" fmla="*/ 1428 h 1632"/>
                  <a:gd name="T84" fmla="+- 0 3642 1801"/>
                  <a:gd name="T85" fmla="*/ T84 w 1978"/>
                  <a:gd name="T86" fmla="+- 0 1429 278"/>
                  <a:gd name="T87" fmla="*/ 1429 h 1632"/>
                  <a:gd name="T88" fmla="+- 0 3641 1801"/>
                  <a:gd name="T89" fmla="*/ T88 w 1978"/>
                  <a:gd name="T90" fmla="+- 0 1430 278"/>
                  <a:gd name="T91" fmla="*/ 1430 h 1632"/>
                  <a:gd name="T92" fmla="+- 0 3640 1801"/>
                  <a:gd name="T93" fmla="*/ T92 w 1978"/>
                  <a:gd name="T94" fmla="+- 0 1431 278"/>
                  <a:gd name="T95" fmla="*/ 1431 h 1632"/>
                  <a:gd name="T96" fmla="+- 0 3374 1801"/>
                  <a:gd name="T97" fmla="*/ T96 w 1978"/>
                  <a:gd name="T98" fmla="+- 0 1892 278"/>
                  <a:gd name="T99" fmla="*/ 1892 h 1632"/>
                  <a:gd name="T100" fmla="+- 0 3368 1801"/>
                  <a:gd name="T101" fmla="*/ T100 w 1978"/>
                  <a:gd name="T102" fmla="+- 0 1903 278"/>
                  <a:gd name="T103" fmla="*/ 1903 h 1632"/>
                  <a:gd name="T104" fmla="+- 0 3356 1801"/>
                  <a:gd name="T105" fmla="*/ T104 w 1978"/>
                  <a:gd name="T106" fmla="+- 0 1910 278"/>
                  <a:gd name="T107" fmla="*/ 1910 h 1632"/>
                  <a:gd name="T108" fmla="+- 0 3343 1801"/>
                  <a:gd name="T109" fmla="*/ T108 w 1978"/>
                  <a:gd name="T110" fmla="+- 0 1910 278"/>
                  <a:gd name="T111" fmla="*/ 1910 h 1632"/>
                  <a:gd name="T112" fmla="+- 0 2340 1801"/>
                  <a:gd name="T113" fmla="*/ T112 w 1978"/>
                  <a:gd name="T114" fmla="+- 0 1910 278"/>
                  <a:gd name="T115" fmla="*/ 1910 h 163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Lst>
                <a:rect l="0" t="0" r="r" b="b"/>
                <a:pathLst>
                  <a:path w="1978" h="1632">
                    <a:moveTo>
                      <a:pt x="539" y="1632"/>
                    </a:moveTo>
                    <a:lnTo>
                      <a:pt x="526" y="1632"/>
                    </a:lnTo>
                    <a:lnTo>
                      <a:pt x="514" y="1625"/>
                    </a:lnTo>
                    <a:lnTo>
                      <a:pt x="508" y="1614"/>
                    </a:lnTo>
                    <a:lnTo>
                      <a:pt x="6" y="746"/>
                    </a:lnTo>
                    <a:lnTo>
                      <a:pt x="0" y="735"/>
                    </a:lnTo>
                    <a:lnTo>
                      <a:pt x="0" y="721"/>
                    </a:lnTo>
                    <a:lnTo>
                      <a:pt x="6" y="710"/>
                    </a:lnTo>
                    <a:lnTo>
                      <a:pt x="134" y="490"/>
                    </a:lnTo>
                    <a:lnTo>
                      <a:pt x="135" y="486"/>
                    </a:lnTo>
                    <a:lnTo>
                      <a:pt x="136" y="483"/>
                    </a:lnTo>
                    <a:lnTo>
                      <a:pt x="138" y="480"/>
                    </a:lnTo>
                    <a:lnTo>
                      <a:pt x="405" y="18"/>
                    </a:lnTo>
                    <a:lnTo>
                      <a:pt x="411" y="7"/>
                    </a:lnTo>
                    <a:lnTo>
                      <a:pt x="423" y="0"/>
                    </a:lnTo>
                    <a:lnTo>
                      <a:pt x="436" y="0"/>
                    </a:lnTo>
                    <a:lnTo>
                      <a:pt x="442" y="0"/>
                    </a:lnTo>
                    <a:lnTo>
                      <a:pt x="1959" y="873"/>
                    </a:lnTo>
                    <a:lnTo>
                      <a:pt x="1977" y="909"/>
                    </a:lnTo>
                    <a:lnTo>
                      <a:pt x="1973" y="923"/>
                    </a:lnTo>
                    <a:lnTo>
                      <a:pt x="1841" y="1150"/>
                    </a:lnTo>
                    <a:lnTo>
                      <a:pt x="1841" y="1151"/>
                    </a:lnTo>
                    <a:lnTo>
                      <a:pt x="1840" y="1152"/>
                    </a:lnTo>
                    <a:lnTo>
                      <a:pt x="1839" y="1153"/>
                    </a:lnTo>
                    <a:lnTo>
                      <a:pt x="1573" y="1614"/>
                    </a:lnTo>
                    <a:lnTo>
                      <a:pt x="1567" y="1625"/>
                    </a:lnTo>
                    <a:lnTo>
                      <a:pt x="1555" y="1632"/>
                    </a:lnTo>
                    <a:lnTo>
                      <a:pt x="1542" y="1632"/>
                    </a:lnTo>
                    <a:lnTo>
                      <a:pt x="539" y="1632"/>
                    </a:lnTo>
                    <a:close/>
                  </a:path>
                </a:pathLst>
              </a:custGeom>
              <a:noFill/>
              <a:ln w="38100">
                <a:solidFill>
                  <a:srgbClr val="ED1C24"/>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bg-BG"/>
              </a:p>
            </p:txBody>
          </p:sp>
          <p:sp>
            <p:nvSpPr>
              <p:cNvPr id="31" name="Text Box 4"/>
              <p:cNvSpPr txBox="1">
                <a:spLocks noChangeArrowheads="1"/>
              </p:cNvSpPr>
              <p:nvPr/>
            </p:nvSpPr>
            <p:spPr bwMode="auto">
              <a:xfrm>
                <a:off x="2068" y="615"/>
                <a:ext cx="1746" cy="1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endParaRPr kumimoji="0" lang="bg-BG" altLang="bg-BG" sz="1400" b="1" i="0" u="none" strike="noStrike" cap="none" normalizeH="0" baseline="0" dirty="0">
                  <a:ln>
                    <a:noFill/>
                  </a:ln>
                  <a:effectLst/>
                  <a:latin typeface="Leksa Sans" panose="020E0602020302020204" pitchFamily="34" charset="-52"/>
                </a:endParaRPr>
              </a:p>
            </p:txBody>
          </p:sp>
        </p:grpSp>
        <p:grpSp>
          <p:nvGrpSpPr>
            <p:cNvPr id="24" name="Group 15"/>
            <p:cNvGrpSpPr>
              <a:grpSpLocks/>
            </p:cNvGrpSpPr>
            <p:nvPr/>
          </p:nvGrpSpPr>
          <p:grpSpPr bwMode="auto">
            <a:xfrm>
              <a:off x="4631362" y="5192733"/>
              <a:ext cx="354012" cy="115888"/>
              <a:chOff x="5760" y="1212"/>
              <a:chExt cx="557" cy="182"/>
            </a:xfrm>
          </p:grpSpPr>
          <p:sp>
            <p:nvSpPr>
              <p:cNvPr id="25" name="Line 16"/>
              <p:cNvSpPr>
                <a:spLocks noChangeShapeType="1"/>
              </p:cNvSpPr>
              <p:nvPr/>
            </p:nvSpPr>
            <p:spPr bwMode="auto">
              <a:xfrm>
                <a:off x="5788" y="1302"/>
                <a:ext cx="528" cy="0"/>
              </a:xfrm>
              <a:prstGeom prst="line">
                <a:avLst/>
              </a:prstGeom>
              <a:noFill/>
              <a:ln w="15799">
                <a:solidFill>
                  <a:srgbClr val="414042"/>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bg-BG"/>
              </a:p>
            </p:txBody>
          </p:sp>
          <p:pic>
            <p:nvPicPr>
              <p:cNvPr id="4113" name="Picture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59" y="1211"/>
                <a:ext cx="160" cy="182"/>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4097" name="Rectangle 5"/>
          <p:cNvSpPr>
            <a:spLocks noChangeArrowheads="1"/>
          </p:cNvSpPr>
          <p:nvPr/>
        </p:nvSpPr>
        <p:spPr bwMode="auto">
          <a:xfrm>
            <a:off x="0" y="0"/>
            <a:ext cx="12192000" cy="457200"/>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bg-BG" altLang="bg-BG" sz="2100" b="0" i="0" u="none" strike="noStrike" cap="none" normalizeH="0" baseline="0" dirty="0">
                <a:ln>
                  <a:noFill/>
                </a:ln>
                <a:solidFill>
                  <a:srgbClr val="222222"/>
                </a:solidFill>
                <a:effectLst/>
                <a:latin typeface="inherit"/>
              </a:rPr>
              <a:t>Signing a contract</a:t>
            </a:r>
            <a:r>
              <a:rPr kumimoji="0" lang="bg-BG" altLang="bg-BG" sz="800" b="0" i="0" u="none" strike="noStrike" cap="none" normalizeH="0" baseline="0" dirty="0">
                <a:ln>
                  <a:noFill/>
                </a:ln>
                <a:solidFill>
                  <a:schemeClr val="tx1"/>
                </a:solidFill>
                <a:effectLst/>
              </a:rPr>
              <a:t> </a:t>
            </a:r>
            <a:endParaRPr kumimoji="0" lang="bg-BG" altLang="bg-BG" sz="1800" b="0" i="0" u="none" strike="noStrike" cap="none" normalizeH="0" baseline="0" dirty="0">
              <a:ln>
                <a:noFill/>
              </a:ln>
              <a:solidFill>
                <a:schemeClr val="tx1"/>
              </a:solidFill>
              <a:effectLst/>
              <a:latin typeface="Arial" panose="020B0604020202020204" pitchFamily="34" charset="0"/>
            </a:endParaRPr>
          </a:p>
        </p:txBody>
      </p:sp>
      <p:sp>
        <p:nvSpPr>
          <p:cNvPr id="4098" name="Rectangle 4097"/>
          <p:cNvSpPr/>
          <p:nvPr/>
        </p:nvSpPr>
        <p:spPr>
          <a:xfrm>
            <a:off x="3170153" y="4834223"/>
            <a:ext cx="1460103" cy="584775"/>
          </a:xfrm>
          <a:prstGeom prst="rect">
            <a:avLst/>
          </a:prstGeom>
        </p:spPr>
        <p:txBody>
          <a:bodyPr wrap="square">
            <a:spAutoFit/>
          </a:bodyPr>
          <a:lstStyle/>
          <a:p>
            <a:r>
              <a:rPr lang="bg-BG" sz="1600" dirty="0">
                <a:latin typeface="Leksa Sans" panose="020E0602020302020204"/>
              </a:rPr>
              <a:t>Receiving the </a:t>
            </a:r>
            <a:endParaRPr lang="en-US" sz="1600" dirty="0">
              <a:latin typeface="Leksa Sans" panose="020E0602020302020204"/>
            </a:endParaRPr>
          </a:p>
          <a:p>
            <a:r>
              <a:rPr lang="en-US" sz="1600" dirty="0">
                <a:latin typeface="Leksa Sans" panose="020E0602020302020204"/>
              </a:rPr>
              <a:t>A</a:t>
            </a:r>
            <a:r>
              <a:rPr lang="bg-BG" sz="1600" dirty="0">
                <a:latin typeface="Leksa Sans" panose="020E0602020302020204"/>
              </a:rPr>
              <a:t>mount</a:t>
            </a:r>
            <a:r>
              <a:rPr lang="en-US" sz="1600" dirty="0">
                <a:latin typeface="Leksa Sans" panose="020E0602020302020204"/>
              </a:rPr>
              <a:t>.</a:t>
            </a:r>
            <a:endParaRPr lang="bg-BG" sz="1600" dirty="0">
              <a:latin typeface="Leksa Sans" panose="020E0602020302020204"/>
            </a:endParaRPr>
          </a:p>
        </p:txBody>
      </p:sp>
    </p:spTree>
    <p:extLst>
      <p:ext uri="{BB962C8B-B14F-4D97-AF65-F5344CB8AC3E}">
        <p14:creationId xmlns:p14="http://schemas.microsoft.com/office/powerpoint/2010/main" val="41155578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VivaCredit Template</Template>
  <TotalTime>3139</TotalTime>
  <Words>637</Words>
  <Application>Microsoft Office PowerPoint</Application>
  <PresentationFormat>Custom</PresentationFormat>
  <Paragraphs>109</Paragraphs>
  <Slides>12</Slides>
  <Notes>3</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Viva Credit LTD </vt:lpstr>
      <vt:lpstr>PowerPoint Presentation</vt:lpstr>
      <vt:lpstr>Mission, Vision and Values</vt:lpstr>
      <vt:lpstr>What makes us different? </vt:lpstr>
      <vt:lpstr>How do we take care about society?</vt:lpstr>
      <vt:lpstr>Our Products </vt:lpstr>
      <vt:lpstr>Our Products </vt:lpstr>
      <vt:lpstr>Our Products </vt:lpstr>
      <vt:lpstr>Application process for credit in an office.</vt:lpstr>
      <vt:lpstr>The Business Model of Viva Credit </vt:lpstr>
      <vt:lpstr>Our results so far</vt:lpstr>
      <vt:lpstr> Contact us: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Автокредит + Ипотека</dc:title>
  <dc:creator>Svetlana Kiselerska</dc:creator>
  <cp:lastModifiedBy>Miroslav Metodiev</cp:lastModifiedBy>
  <cp:revision>78</cp:revision>
  <dcterms:created xsi:type="dcterms:W3CDTF">2019-05-15T06:21:57Z</dcterms:created>
  <dcterms:modified xsi:type="dcterms:W3CDTF">2019-08-08T10:16:56Z</dcterms:modified>
</cp:coreProperties>
</file>