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2" r:id="rId6"/>
    <p:sldId id="264" r:id="rId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C00000"/>
    <a:srgbClr val="952825"/>
    <a:srgbClr val="CB33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432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B1F-DC86-4965-AB97-5F1F78487E9E}" type="datetimeFigureOut">
              <a:rPr lang="bg-BG" smtClean="0"/>
              <a:t>08.08.2019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E156-2CA6-40D6-B4AF-C11C6F2218F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595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B1F-DC86-4965-AB97-5F1F78487E9E}" type="datetimeFigureOut">
              <a:rPr lang="bg-BG" smtClean="0"/>
              <a:t>08.08.2019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E156-2CA6-40D6-B4AF-C11C6F2218F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57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B1F-DC86-4965-AB97-5F1F78487E9E}" type="datetimeFigureOut">
              <a:rPr lang="bg-BG" smtClean="0"/>
              <a:t>08.08.2019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E156-2CA6-40D6-B4AF-C11C6F2218F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351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B1F-DC86-4965-AB97-5F1F78487E9E}" type="datetimeFigureOut">
              <a:rPr lang="bg-BG" smtClean="0"/>
              <a:t>08.08.2019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E156-2CA6-40D6-B4AF-C11C6F2218F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389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B1F-DC86-4965-AB97-5F1F78487E9E}" type="datetimeFigureOut">
              <a:rPr lang="bg-BG" smtClean="0"/>
              <a:t>08.08.2019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E156-2CA6-40D6-B4AF-C11C6F2218F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4220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B1F-DC86-4965-AB97-5F1F78487E9E}" type="datetimeFigureOut">
              <a:rPr lang="bg-BG" smtClean="0"/>
              <a:t>08.08.2019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E156-2CA6-40D6-B4AF-C11C6F2218F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277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B1F-DC86-4965-AB97-5F1F78487E9E}" type="datetimeFigureOut">
              <a:rPr lang="bg-BG" smtClean="0"/>
              <a:t>08.08.2019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E156-2CA6-40D6-B4AF-C11C6F2218F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708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B1F-DC86-4965-AB97-5F1F78487E9E}" type="datetimeFigureOut">
              <a:rPr lang="bg-BG" smtClean="0"/>
              <a:t>08.08.2019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E156-2CA6-40D6-B4AF-C11C6F2218F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852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B1F-DC86-4965-AB97-5F1F78487E9E}" type="datetimeFigureOut">
              <a:rPr lang="bg-BG" smtClean="0"/>
              <a:t>08.08.2019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E156-2CA6-40D6-B4AF-C11C6F2218F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525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B1F-DC86-4965-AB97-5F1F78487E9E}" type="datetimeFigureOut">
              <a:rPr lang="bg-BG" smtClean="0"/>
              <a:t>08.08.2019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E156-2CA6-40D6-B4AF-C11C6F2218F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1049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B1F-DC86-4965-AB97-5F1F78487E9E}" type="datetimeFigureOut">
              <a:rPr lang="bg-BG" smtClean="0"/>
              <a:t>08.08.2019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E156-2CA6-40D6-B4AF-C11C6F2218F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451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53B1F-DC86-4965-AB97-5F1F78487E9E}" type="datetimeFigureOut">
              <a:rPr lang="bg-BG" smtClean="0"/>
              <a:t>08.08.2019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8E156-2CA6-40D6-B4AF-C11C6F2218F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5547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/>
          </p:cNvSpPr>
          <p:nvPr/>
        </p:nvSpPr>
        <p:spPr>
          <a:xfrm>
            <a:off x="0" y="0"/>
            <a:ext cx="6181859" cy="6858000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EASY ASSET MANAGEMENT JSC</a:t>
            </a:r>
          </a:p>
        </p:txBody>
      </p:sp>
      <p:pic>
        <p:nvPicPr>
          <p:cNvPr id="1026" name="Picture 2" descr="http://www.tenniskafe.com/wp-content/uploads/2017/02/09/EasyCredit-Logo-RGB-1024x65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3"/>
          <a:stretch/>
        </p:blipFill>
        <p:spPr bwMode="auto">
          <a:xfrm>
            <a:off x="6880796" y="1574721"/>
            <a:ext cx="4565066" cy="2858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373900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www.easy</a:t>
            </a:r>
            <a:r>
              <a:rPr lang="en-US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credit.bg</a:t>
            </a:r>
          </a:p>
        </p:txBody>
      </p:sp>
    </p:spTree>
    <p:extLst>
      <p:ext uri="{BB962C8B-B14F-4D97-AF65-F5344CB8AC3E}">
        <p14:creationId xmlns:p14="http://schemas.microsoft.com/office/powerpoint/2010/main" val="318992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181859" cy="6858000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pPr algn="just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128788"/>
            <a:ext cx="12192000" cy="6614444"/>
            <a:chOff x="0" y="128788"/>
            <a:chExt cx="12192000" cy="6614444"/>
          </a:xfrm>
        </p:grpSpPr>
        <p:sp>
          <p:nvSpPr>
            <p:cNvPr id="4" name="TextBox 3"/>
            <p:cNvSpPr txBox="1">
              <a:spLocks/>
            </p:cNvSpPr>
            <p:nvPr/>
          </p:nvSpPr>
          <p:spPr>
            <a:xfrm>
              <a:off x="435735" y="128788"/>
              <a:ext cx="5643093" cy="9144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Overview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6373900"/>
              <a:ext cx="12192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www.easy</a:t>
              </a:r>
              <a:r>
                <a:rPr lang="en-US" b="1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credit.bg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7374" y="1230613"/>
              <a:ext cx="5907110" cy="50783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 algn="just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most dynamically developing non-bank financial institution in Bulgaria, with more than 14 years of experience, fully-owned by Bulgarian entrepreneurs;</a:t>
              </a: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endPara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Specialized in providing short-term loans since 2005;</a:t>
              </a: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endPara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Over 4000 credit consultants who care for our clients in more than 181 offices in Bulgaria;</a:t>
              </a: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endPara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130 000+ loyal customers;</a:t>
              </a: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endPara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90% of the population recognizes the brand Easy Credit;</a:t>
              </a: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endPara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64% of our clients would recommend Easy Credit.</a:t>
              </a:r>
            </a:p>
          </p:txBody>
        </p:sp>
        <p:pic>
          <p:nvPicPr>
            <p:cNvPr id="15" name="Picture 2" descr="http://www.tenniskafe.com/wp-content/uploads/2017/02/09/EasyCredit-Logo-RGB-1024x65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50828" y="5852150"/>
              <a:ext cx="1403797" cy="8910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>
            <a:spLocks/>
          </p:cNvSpPr>
          <p:nvPr/>
        </p:nvSpPr>
        <p:spPr>
          <a:xfrm>
            <a:off x="6639059" y="128788"/>
            <a:ext cx="3286261" cy="914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Mission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79523" y="1230613"/>
            <a:ext cx="56409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provide responsible and transparent, fast and affordable credits directly to our clients' homes.</a:t>
            </a:r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6639059" y="2099233"/>
            <a:ext cx="3286261" cy="914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79522" y="3058585"/>
            <a:ext cx="56409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a market leader in all the countries that we operate in.</a:t>
            </a:r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6660525" y="3748221"/>
            <a:ext cx="3264795" cy="914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22265" y="4674107"/>
            <a:ext cx="56409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Morality &amp; Ethics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Responsibility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Loyalty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Transparency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Engagement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xmlns="" id="{C4E40EF9-1755-4E39-9BE6-CDDCA0DEC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97293" y="3291158"/>
            <a:ext cx="65" cy="27699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altLang="bg-B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xmlns="" id="{85773077-0562-4678-86B2-9C7A24FA8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altLang="bg-B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4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181859" cy="6858000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pPr algn="just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128788"/>
            <a:ext cx="12282152" cy="6614444"/>
            <a:chOff x="0" y="128788"/>
            <a:chExt cx="12282152" cy="6614444"/>
          </a:xfrm>
        </p:grpSpPr>
        <p:sp>
          <p:nvSpPr>
            <p:cNvPr id="5" name="Rectangle 4"/>
            <p:cNvSpPr/>
            <p:nvPr/>
          </p:nvSpPr>
          <p:spPr>
            <a:xfrm>
              <a:off x="0" y="6373900"/>
              <a:ext cx="12192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www.easy</a:t>
              </a:r>
              <a:r>
                <a:rPr lang="en-US" b="1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credit.bg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675" y="2136338"/>
              <a:ext cx="5878153" cy="2585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HCC (Home Collected Credits) model, where disbursement, contract signing and scoring take place at the client’s home;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endPara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Responsible Lending;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endPara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Weekly, bi-weekly and monthly repayments ensuring customer comfort &amp; predictability of repayment;</a:t>
              </a:r>
            </a:p>
          </p:txBody>
        </p:sp>
        <p:sp>
          <p:nvSpPr>
            <p:cNvPr id="6" name="TextBox 5"/>
            <p:cNvSpPr txBox="1">
              <a:spLocks/>
            </p:cNvSpPr>
            <p:nvPr/>
          </p:nvSpPr>
          <p:spPr>
            <a:xfrm>
              <a:off x="435735" y="128788"/>
              <a:ext cx="5643093" cy="9144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Business Model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296674" y="2136338"/>
              <a:ext cx="5767631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Partnering with the Bulgarian Postal services (BG Post) to provide access to financial facilities in more than 2</a:t>
              </a:r>
              <a:r>
                <a:rPr lang="bg-B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00 post offices in Bulgaria.</a:t>
              </a: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6639059" y="128788"/>
              <a:ext cx="5643093" cy="9144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Partnerships</a:t>
              </a:r>
            </a:p>
          </p:txBody>
        </p:sp>
      </p:grpSp>
      <p:pic>
        <p:nvPicPr>
          <p:cNvPr id="19" name="Picture 2" descr="http://www.tenniskafe.com/wp-content/uploads/2017/02/09/EasyCredit-Logo-RGB-1024x65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828" y="5852150"/>
            <a:ext cx="1403797" cy="89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15326" y="3639755"/>
            <a:ext cx="1730326" cy="173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4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181859" cy="6858000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pPr algn="just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435735" y="128788"/>
            <a:ext cx="5643093" cy="914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Customer Profile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373900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www.easy</a:t>
            </a:r>
            <a:r>
              <a:rPr lang="en-US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credit.bg</a:t>
            </a:r>
          </a:p>
        </p:txBody>
      </p:sp>
      <p:pic>
        <p:nvPicPr>
          <p:cNvPr id="15" name="Picture 2" descr="http://www.tenniskafe.com/wp-content/uploads/2017/02/09/EasyCredit-Logo-RGB-1024x65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828" y="5852150"/>
            <a:ext cx="1403797" cy="89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>
            <a:spLocks/>
          </p:cNvSpPr>
          <p:nvPr/>
        </p:nvSpPr>
        <p:spPr>
          <a:xfrm>
            <a:off x="6639059" y="128788"/>
            <a:ext cx="5643093" cy="914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714540"/>
              </p:ext>
            </p:extLst>
          </p:nvPr>
        </p:nvGraphicFramePr>
        <p:xfrm>
          <a:off x="6313867" y="1384569"/>
          <a:ext cx="5740758" cy="414463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649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57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90773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EASY</a:t>
                      </a:r>
                    </a:p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CREDIT</a:t>
                      </a:r>
                      <a:endParaRPr lang="bg-B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Non-collateral loans up to 3000BGN with weekly repayments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0773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CREDIT</a:t>
                      </a:r>
                    </a:p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PENSIONER</a:t>
                      </a:r>
                      <a:endParaRPr lang="bg-B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Non-collateral loan up to 2500BGN tailored for pensioners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0773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EASY</a:t>
                      </a:r>
                    </a:p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MONTH</a:t>
                      </a:r>
                      <a:endParaRPr lang="bg-B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Personal loan up to 2500BGN repaid in monthly instalments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0773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VIP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EASY</a:t>
                      </a:r>
                      <a:endParaRPr lang="bg-B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Personal loan up to 8000BGN for loyal customers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0773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EASY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MAX</a:t>
                      </a:r>
                      <a:endParaRPr lang="bg-B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Personal loan up to 5000BGN tailored for workers on a labor contract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0773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EASY</a:t>
                      </a:r>
                    </a:p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INCREDO</a:t>
                      </a:r>
                      <a:endParaRPr lang="bg-B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1250BGN to 8000BGN loan with period between 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6532884" y="5651360"/>
            <a:ext cx="19848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*1 BGN = 0.51 EUR</a:t>
            </a:r>
          </a:p>
        </p:txBody>
      </p:sp>
      <p:sp>
        <p:nvSpPr>
          <p:cNvPr id="6" name="Rectangle 5"/>
          <p:cNvSpPr/>
          <p:nvPr/>
        </p:nvSpPr>
        <p:spPr>
          <a:xfrm>
            <a:off x="576336" y="1364473"/>
            <a:ext cx="50291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typical customer is an un(der)banked individual looking to acquire &amp; maintain a normal standard of living.</a:t>
            </a:r>
            <a:endParaRPr lang="bg-BG" i="1" dirty="0"/>
          </a:p>
        </p:txBody>
      </p:sp>
      <p:sp>
        <p:nvSpPr>
          <p:cNvPr id="16" name="Rectangle 15"/>
          <p:cNvSpPr/>
          <p:nvPr/>
        </p:nvSpPr>
        <p:spPr>
          <a:xfrm>
            <a:off x="936942" y="4685885"/>
            <a:ext cx="42532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Single/Unmarried;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 income individuals;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Average age of 44 years;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Completed secondary education;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€3</a:t>
            </a:r>
            <a:r>
              <a:rPr lang="bg-B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Average loan size.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34843" y="2499360"/>
            <a:ext cx="5864308" cy="1801871"/>
            <a:chOff x="121964" y="2499360"/>
            <a:chExt cx="5864308" cy="1801871"/>
          </a:xfrm>
        </p:grpSpPr>
        <p:pic>
          <p:nvPicPr>
            <p:cNvPr id="2" name="Picture 2" descr="https://www.chatstack.com/images/BenefitsHappyCustomersGroup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315" r="74725"/>
            <a:stretch/>
          </p:blipFill>
          <p:spPr bwMode="auto">
            <a:xfrm>
              <a:off x="121964" y="2499360"/>
              <a:ext cx="1186084" cy="18018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https://www.chatstack.com/images/BenefitsHappyCustomersGroup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755" t="606" r="35288" b="-1"/>
            <a:stretch/>
          </p:blipFill>
          <p:spPr bwMode="auto">
            <a:xfrm>
              <a:off x="4559808" y="2499360"/>
              <a:ext cx="1426464" cy="18018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oup 11"/>
            <p:cNvGrpSpPr/>
            <p:nvPr/>
          </p:nvGrpSpPr>
          <p:grpSpPr>
            <a:xfrm>
              <a:off x="1454550" y="3203448"/>
              <a:ext cx="3093264" cy="499872"/>
              <a:chOff x="1393392" y="3535680"/>
              <a:chExt cx="3093264" cy="499872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393392" y="3535680"/>
                <a:ext cx="3093264" cy="499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dirty="0"/>
              </a:p>
            </p:txBody>
          </p:sp>
          <p:sp>
            <p:nvSpPr>
              <p:cNvPr id="4" name="Pentagon 3"/>
              <p:cNvSpPr/>
              <p:nvPr/>
            </p:nvSpPr>
            <p:spPr>
              <a:xfrm>
                <a:off x="1393392" y="3535680"/>
                <a:ext cx="1636379" cy="499872"/>
              </a:xfrm>
              <a:prstGeom prst="homePlate">
                <a:avLst>
                  <a:gd name="adj" fmla="val 36070"/>
                </a:avLst>
              </a:prstGeom>
              <a:solidFill>
                <a:srgbClr val="C0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49.2%</a:t>
                </a:r>
                <a:endParaRPr lang="bg-BG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29771" y="3627709"/>
                <a:ext cx="145688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50.8%</a:t>
                </a:r>
                <a:endParaRPr lang="bg-BG" sz="1600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2983486" y="2903143"/>
              <a:ext cx="156432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Male</a:t>
              </a:r>
              <a:endParaRPr lang="bg-BG" sz="14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454549" y="2903143"/>
              <a:ext cx="1528937" cy="307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Female</a:t>
              </a:r>
              <a:endParaRPr lang="bg-BG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268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181859" cy="6858000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pPr algn="just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2" descr="http://www.tenniskafe.com/wp-content/uploads/2017/02/09/EasyCredit-Logo-RGB-1024x65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828" y="5852150"/>
            <a:ext cx="1403797" cy="89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>
            <a:spLocks/>
          </p:cNvSpPr>
          <p:nvPr/>
        </p:nvSpPr>
        <p:spPr>
          <a:xfrm>
            <a:off x="6639059" y="128788"/>
            <a:ext cx="5643093" cy="914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Statistics</a:t>
            </a:r>
          </a:p>
        </p:txBody>
      </p:sp>
      <p:sp>
        <p:nvSpPr>
          <p:cNvPr id="16" name="TextBox 15"/>
          <p:cNvSpPr txBox="1">
            <a:spLocks/>
          </p:cNvSpPr>
          <p:nvPr/>
        </p:nvSpPr>
        <p:spPr>
          <a:xfrm>
            <a:off x="435735" y="128788"/>
            <a:ext cx="5643093" cy="914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Yearly Sales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426966" y="1766156"/>
            <a:ext cx="1759963" cy="1420638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pPr lvl="0" algn="ctr"/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bg-BG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</a:t>
            </a:r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000+</a:t>
            </a:r>
          </a:p>
          <a:p>
            <a:pPr lvl="0" algn="ctr"/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loyal customers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186929" y="1766156"/>
            <a:ext cx="1759963" cy="14206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/>
          <a:p>
            <a:pPr lvl="0" algn="ctr"/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</a:t>
            </a:r>
            <a:r>
              <a:rPr lang="bg-BG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</a:t>
            </a:r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</a:p>
          <a:p>
            <a:pPr lvl="0" algn="ctr"/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Gross Portfolio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86929" y="3186794"/>
            <a:ext cx="1759963" cy="1420638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pPr lvl="0" algn="ctr"/>
            <a:r>
              <a:rPr lang="bg-BG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</a:t>
            </a:r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m+</a:t>
            </a:r>
          </a:p>
          <a:p>
            <a:pPr lvl="0" algn="ctr"/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loans granted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426965" y="3182832"/>
            <a:ext cx="1759963" cy="1424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/>
          <a:p>
            <a:pPr lvl="0" algn="ctr"/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</a:t>
            </a:r>
            <a:r>
              <a:rPr lang="bg-BG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51</a:t>
            </a:r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</a:p>
          <a:p>
            <a:pPr lvl="0" algn="ctr"/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Revenue for 201</a:t>
            </a:r>
            <a:r>
              <a:rPr lang="bg-BG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en-US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426965" y="4611394"/>
            <a:ext cx="3519927" cy="810612"/>
          </a:xfrm>
          <a:prstGeom prst="rect">
            <a:avLst/>
          </a:prstGeom>
          <a:gradFill>
            <a:gsLst>
              <a:gs pos="48000">
                <a:srgbClr val="C00000"/>
              </a:gs>
              <a:gs pos="52000">
                <a:srgbClr val="5B6770"/>
              </a:gs>
            </a:gsLst>
            <a:lin ang="0" scaled="0"/>
          </a:gradFill>
        </p:spPr>
        <p:txBody>
          <a:bodyPr wrap="square" anchor="ctr">
            <a:noAutofit/>
          </a:bodyPr>
          <a:lstStyle/>
          <a:p>
            <a:pPr lvl="0" algn="ctr"/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€3</a:t>
            </a:r>
            <a:r>
              <a:rPr lang="bg-BG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endParaRPr lang="en-US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/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Average loan size</a:t>
            </a:r>
          </a:p>
        </p:txBody>
      </p:sp>
      <p:sp>
        <p:nvSpPr>
          <p:cNvPr id="66" name="object 5">
            <a:extLst>
              <a:ext uri="{FF2B5EF4-FFF2-40B4-BE49-F238E27FC236}">
                <a16:creationId xmlns:a16="http://schemas.microsoft.com/office/drawing/2014/main" xmlns="" id="{DF23EA10-1AC5-40AD-BCD6-6158A5D0CD3A}"/>
              </a:ext>
            </a:extLst>
          </p:cNvPr>
          <p:cNvSpPr/>
          <p:nvPr/>
        </p:nvSpPr>
        <p:spPr>
          <a:xfrm>
            <a:off x="5826252" y="4727447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">
            <a:extLst>
              <a:ext uri="{FF2B5EF4-FFF2-40B4-BE49-F238E27FC236}">
                <a16:creationId xmlns:a16="http://schemas.microsoft.com/office/drawing/2014/main" xmlns="" id="{460B2B5A-9AA5-4613-84BA-81DB52395E8F}"/>
              </a:ext>
            </a:extLst>
          </p:cNvPr>
          <p:cNvSpPr/>
          <p:nvPr/>
        </p:nvSpPr>
        <p:spPr>
          <a:xfrm>
            <a:off x="5117591" y="4727447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7">
            <a:extLst>
              <a:ext uri="{FF2B5EF4-FFF2-40B4-BE49-F238E27FC236}">
                <a16:creationId xmlns:a16="http://schemas.microsoft.com/office/drawing/2014/main" xmlns="" id="{C9A19F7B-9248-4472-A8B7-C24E0261D55F}"/>
              </a:ext>
            </a:extLst>
          </p:cNvPr>
          <p:cNvSpPr/>
          <p:nvPr/>
        </p:nvSpPr>
        <p:spPr>
          <a:xfrm>
            <a:off x="4431791" y="4727447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8">
            <a:extLst>
              <a:ext uri="{FF2B5EF4-FFF2-40B4-BE49-F238E27FC236}">
                <a16:creationId xmlns:a16="http://schemas.microsoft.com/office/drawing/2014/main" xmlns="" id="{7A28B521-A8B4-4297-BCDE-0AEC08AD72D8}"/>
              </a:ext>
            </a:extLst>
          </p:cNvPr>
          <p:cNvSpPr/>
          <p:nvPr/>
        </p:nvSpPr>
        <p:spPr>
          <a:xfrm>
            <a:off x="3745991" y="4727447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9">
            <a:extLst>
              <a:ext uri="{FF2B5EF4-FFF2-40B4-BE49-F238E27FC236}">
                <a16:creationId xmlns:a16="http://schemas.microsoft.com/office/drawing/2014/main" xmlns="" id="{D8B7E6E6-158B-42C1-B822-3C05A4816730}"/>
              </a:ext>
            </a:extLst>
          </p:cNvPr>
          <p:cNvSpPr/>
          <p:nvPr/>
        </p:nvSpPr>
        <p:spPr>
          <a:xfrm>
            <a:off x="3060192" y="4727447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10">
            <a:extLst>
              <a:ext uri="{FF2B5EF4-FFF2-40B4-BE49-F238E27FC236}">
                <a16:creationId xmlns:a16="http://schemas.microsoft.com/office/drawing/2014/main" xmlns="" id="{F2F6670A-AEC2-46AA-8152-9FBE8CCB0FAD}"/>
              </a:ext>
            </a:extLst>
          </p:cNvPr>
          <p:cNvSpPr/>
          <p:nvPr/>
        </p:nvSpPr>
        <p:spPr>
          <a:xfrm>
            <a:off x="2374392" y="4727447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11">
            <a:extLst>
              <a:ext uri="{FF2B5EF4-FFF2-40B4-BE49-F238E27FC236}">
                <a16:creationId xmlns:a16="http://schemas.microsoft.com/office/drawing/2014/main" xmlns="" id="{75146BD9-3D97-49EA-82AD-698F3309774B}"/>
              </a:ext>
            </a:extLst>
          </p:cNvPr>
          <p:cNvSpPr/>
          <p:nvPr/>
        </p:nvSpPr>
        <p:spPr>
          <a:xfrm>
            <a:off x="1702307" y="4727447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889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12">
            <a:extLst>
              <a:ext uri="{FF2B5EF4-FFF2-40B4-BE49-F238E27FC236}">
                <a16:creationId xmlns:a16="http://schemas.microsoft.com/office/drawing/2014/main" xmlns="" id="{F0C1C1AE-525A-4825-88F6-BDCA9F689F05}"/>
              </a:ext>
            </a:extLst>
          </p:cNvPr>
          <p:cNvSpPr/>
          <p:nvPr/>
        </p:nvSpPr>
        <p:spPr>
          <a:xfrm>
            <a:off x="1092708" y="4727447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89991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13">
            <a:extLst>
              <a:ext uri="{FF2B5EF4-FFF2-40B4-BE49-F238E27FC236}">
                <a16:creationId xmlns:a16="http://schemas.microsoft.com/office/drawing/2014/main" xmlns="" id="{5F3BE5C6-FACC-4E4C-9CFD-AAD0A539F468}"/>
              </a:ext>
            </a:extLst>
          </p:cNvPr>
          <p:cNvSpPr/>
          <p:nvPr/>
        </p:nvSpPr>
        <p:spPr>
          <a:xfrm>
            <a:off x="5826252" y="3997452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14">
            <a:extLst>
              <a:ext uri="{FF2B5EF4-FFF2-40B4-BE49-F238E27FC236}">
                <a16:creationId xmlns:a16="http://schemas.microsoft.com/office/drawing/2014/main" xmlns="" id="{84653A67-5FB1-4A1F-8EF1-1745C87313B5}"/>
              </a:ext>
            </a:extLst>
          </p:cNvPr>
          <p:cNvSpPr/>
          <p:nvPr/>
        </p:nvSpPr>
        <p:spPr>
          <a:xfrm>
            <a:off x="5117591" y="3951732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15">
            <a:extLst>
              <a:ext uri="{FF2B5EF4-FFF2-40B4-BE49-F238E27FC236}">
                <a16:creationId xmlns:a16="http://schemas.microsoft.com/office/drawing/2014/main" xmlns="" id="{385C73A7-9B26-411B-85AD-787B73407D8A}"/>
              </a:ext>
            </a:extLst>
          </p:cNvPr>
          <p:cNvSpPr/>
          <p:nvPr/>
        </p:nvSpPr>
        <p:spPr>
          <a:xfrm>
            <a:off x="4431791" y="3951732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16">
            <a:extLst>
              <a:ext uri="{FF2B5EF4-FFF2-40B4-BE49-F238E27FC236}">
                <a16:creationId xmlns:a16="http://schemas.microsoft.com/office/drawing/2014/main" xmlns="" id="{D0721DF8-C945-4673-8811-9E3BED7CD604}"/>
              </a:ext>
            </a:extLst>
          </p:cNvPr>
          <p:cNvSpPr/>
          <p:nvPr/>
        </p:nvSpPr>
        <p:spPr>
          <a:xfrm>
            <a:off x="3745991" y="3951732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17">
            <a:extLst>
              <a:ext uri="{FF2B5EF4-FFF2-40B4-BE49-F238E27FC236}">
                <a16:creationId xmlns:a16="http://schemas.microsoft.com/office/drawing/2014/main" xmlns="" id="{92C54B4A-6BEF-4380-B8B3-F77FD459B2FE}"/>
              </a:ext>
            </a:extLst>
          </p:cNvPr>
          <p:cNvSpPr/>
          <p:nvPr/>
        </p:nvSpPr>
        <p:spPr>
          <a:xfrm>
            <a:off x="3060192" y="3951732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18">
            <a:extLst>
              <a:ext uri="{FF2B5EF4-FFF2-40B4-BE49-F238E27FC236}">
                <a16:creationId xmlns:a16="http://schemas.microsoft.com/office/drawing/2014/main" xmlns="" id="{E3BED6F7-AD3C-4759-B8DC-BFE1E74D11E9}"/>
              </a:ext>
            </a:extLst>
          </p:cNvPr>
          <p:cNvSpPr/>
          <p:nvPr/>
        </p:nvSpPr>
        <p:spPr>
          <a:xfrm>
            <a:off x="2374392" y="3951732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19">
            <a:extLst>
              <a:ext uri="{FF2B5EF4-FFF2-40B4-BE49-F238E27FC236}">
                <a16:creationId xmlns:a16="http://schemas.microsoft.com/office/drawing/2014/main" xmlns="" id="{686FABEA-DABC-470B-B2A8-687DCFD66C36}"/>
              </a:ext>
            </a:extLst>
          </p:cNvPr>
          <p:cNvSpPr/>
          <p:nvPr/>
        </p:nvSpPr>
        <p:spPr>
          <a:xfrm>
            <a:off x="1702307" y="3997452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889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20">
            <a:extLst>
              <a:ext uri="{FF2B5EF4-FFF2-40B4-BE49-F238E27FC236}">
                <a16:creationId xmlns:a16="http://schemas.microsoft.com/office/drawing/2014/main" xmlns="" id="{A3E28994-D9D6-4043-9F93-B25C370F8840}"/>
              </a:ext>
            </a:extLst>
          </p:cNvPr>
          <p:cNvSpPr/>
          <p:nvPr/>
        </p:nvSpPr>
        <p:spPr>
          <a:xfrm>
            <a:off x="1092708" y="399745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89991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21">
            <a:extLst>
              <a:ext uri="{FF2B5EF4-FFF2-40B4-BE49-F238E27FC236}">
                <a16:creationId xmlns:a16="http://schemas.microsoft.com/office/drawing/2014/main" xmlns="" id="{69FE0924-1778-4846-8DF4-81946E218E00}"/>
              </a:ext>
            </a:extLst>
          </p:cNvPr>
          <p:cNvSpPr/>
          <p:nvPr/>
        </p:nvSpPr>
        <p:spPr>
          <a:xfrm>
            <a:off x="5826252" y="3267455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22">
            <a:extLst>
              <a:ext uri="{FF2B5EF4-FFF2-40B4-BE49-F238E27FC236}">
                <a16:creationId xmlns:a16="http://schemas.microsoft.com/office/drawing/2014/main" xmlns="" id="{3DB8E671-4C17-44A3-9FAE-9698A0A027DA}"/>
              </a:ext>
            </a:extLst>
          </p:cNvPr>
          <p:cNvSpPr/>
          <p:nvPr/>
        </p:nvSpPr>
        <p:spPr>
          <a:xfrm>
            <a:off x="5803391" y="3221735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08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23">
            <a:extLst>
              <a:ext uri="{FF2B5EF4-FFF2-40B4-BE49-F238E27FC236}">
                <a16:creationId xmlns:a16="http://schemas.microsoft.com/office/drawing/2014/main" xmlns="" id="{79210F3A-AE96-4045-AAA7-4262516E0DFD}"/>
              </a:ext>
            </a:extLst>
          </p:cNvPr>
          <p:cNvSpPr/>
          <p:nvPr/>
        </p:nvSpPr>
        <p:spPr>
          <a:xfrm>
            <a:off x="5117591" y="3221735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24">
            <a:extLst>
              <a:ext uri="{FF2B5EF4-FFF2-40B4-BE49-F238E27FC236}">
                <a16:creationId xmlns:a16="http://schemas.microsoft.com/office/drawing/2014/main" xmlns="" id="{3A6E27A0-AFE4-4FFA-8BBB-E3A9DB3C991B}"/>
              </a:ext>
            </a:extLst>
          </p:cNvPr>
          <p:cNvSpPr/>
          <p:nvPr/>
        </p:nvSpPr>
        <p:spPr>
          <a:xfrm>
            <a:off x="4431791" y="3221735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25">
            <a:extLst>
              <a:ext uri="{FF2B5EF4-FFF2-40B4-BE49-F238E27FC236}">
                <a16:creationId xmlns:a16="http://schemas.microsoft.com/office/drawing/2014/main" xmlns="" id="{1D4716A4-763D-485C-A042-9B0713F69873}"/>
              </a:ext>
            </a:extLst>
          </p:cNvPr>
          <p:cNvSpPr/>
          <p:nvPr/>
        </p:nvSpPr>
        <p:spPr>
          <a:xfrm>
            <a:off x="3745991" y="3221735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26">
            <a:extLst>
              <a:ext uri="{FF2B5EF4-FFF2-40B4-BE49-F238E27FC236}">
                <a16:creationId xmlns:a16="http://schemas.microsoft.com/office/drawing/2014/main" xmlns="" id="{D06BF5C9-AE2A-4FFC-A294-084019DA11AD}"/>
              </a:ext>
            </a:extLst>
          </p:cNvPr>
          <p:cNvSpPr/>
          <p:nvPr/>
        </p:nvSpPr>
        <p:spPr>
          <a:xfrm>
            <a:off x="3060192" y="3221735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27">
            <a:extLst>
              <a:ext uri="{FF2B5EF4-FFF2-40B4-BE49-F238E27FC236}">
                <a16:creationId xmlns:a16="http://schemas.microsoft.com/office/drawing/2014/main" xmlns="" id="{1255BF8C-AA27-43CE-BAEC-ABC576BE55A0}"/>
              </a:ext>
            </a:extLst>
          </p:cNvPr>
          <p:cNvSpPr/>
          <p:nvPr/>
        </p:nvSpPr>
        <p:spPr>
          <a:xfrm>
            <a:off x="2374392" y="3221735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28">
            <a:extLst>
              <a:ext uri="{FF2B5EF4-FFF2-40B4-BE49-F238E27FC236}">
                <a16:creationId xmlns:a16="http://schemas.microsoft.com/office/drawing/2014/main" xmlns="" id="{A96E32CE-3E82-4F29-B662-70592F414C38}"/>
              </a:ext>
            </a:extLst>
          </p:cNvPr>
          <p:cNvSpPr/>
          <p:nvPr/>
        </p:nvSpPr>
        <p:spPr>
          <a:xfrm>
            <a:off x="1702307" y="3267455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889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29">
            <a:extLst>
              <a:ext uri="{FF2B5EF4-FFF2-40B4-BE49-F238E27FC236}">
                <a16:creationId xmlns:a16="http://schemas.microsoft.com/office/drawing/2014/main" xmlns="" id="{C0D78C73-198A-4345-BFBC-C4650F29D68F}"/>
              </a:ext>
            </a:extLst>
          </p:cNvPr>
          <p:cNvSpPr/>
          <p:nvPr/>
        </p:nvSpPr>
        <p:spPr>
          <a:xfrm>
            <a:off x="1092708" y="326745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89991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30">
            <a:extLst>
              <a:ext uri="{FF2B5EF4-FFF2-40B4-BE49-F238E27FC236}">
                <a16:creationId xmlns:a16="http://schemas.microsoft.com/office/drawing/2014/main" xmlns="" id="{E47D7FD0-0A0B-4232-B0E7-D0A0C2FD8565}"/>
              </a:ext>
            </a:extLst>
          </p:cNvPr>
          <p:cNvSpPr/>
          <p:nvPr/>
        </p:nvSpPr>
        <p:spPr>
          <a:xfrm>
            <a:off x="5826252" y="2537460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31">
            <a:extLst>
              <a:ext uri="{FF2B5EF4-FFF2-40B4-BE49-F238E27FC236}">
                <a16:creationId xmlns:a16="http://schemas.microsoft.com/office/drawing/2014/main" xmlns="" id="{26DC9CAF-6ACD-4D2E-9AE5-020B22D4D1D1}"/>
              </a:ext>
            </a:extLst>
          </p:cNvPr>
          <p:cNvSpPr/>
          <p:nvPr/>
        </p:nvSpPr>
        <p:spPr>
          <a:xfrm>
            <a:off x="5117591" y="2560320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32">
            <a:extLst>
              <a:ext uri="{FF2B5EF4-FFF2-40B4-BE49-F238E27FC236}">
                <a16:creationId xmlns:a16="http://schemas.microsoft.com/office/drawing/2014/main" xmlns="" id="{15981881-0806-4583-9CC8-955EE57562B2}"/>
              </a:ext>
            </a:extLst>
          </p:cNvPr>
          <p:cNvSpPr/>
          <p:nvPr/>
        </p:nvSpPr>
        <p:spPr>
          <a:xfrm>
            <a:off x="4431791" y="2560320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33">
            <a:extLst>
              <a:ext uri="{FF2B5EF4-FFF2-40B4-BE49-F238E27FC236}">
                <a16:creationId xmlns:a16="http://schemas.microsoft.com/office/drawing/2014/main" xmlns="" id="{056E12FF-2273-4928-99DF-A6E6CBE0101F}"/>
              </a:ext>
            </a:extLst>
          </p:cNvPr>
          <p:cNvSpPr/>
          <p:nvPr/>
        </p:nvSpPr>
        <p:spPr>
          <a:xfrm>
            <a:off x="3745991" y="2560320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34">
            <a:extLst>
              <a:ext uri="{FF2B5EF4-FFF2-40B4-BE49-F238E27FC236}">
                <a16:creationId xmlns:a16="http://schemas.microsoft.com/office/drawing/2014/main" xmlns="" id="{AE766497-E474-40FD-9D52-B3B1E2496F20}"/>
              </a:ext>
            </a:extLst>
          </p:cNvPr>
          <p:cNvSpPr/>
          <p:nvPr/>
        </p:nvSpPr>
        <p:spPr>
          <a:xfrm>
            <a:off x="3060192" y="2560320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35">
            <a:extLst>
              <a:ext uri="{FF2B5EF4-FFF2-40B4-BE49-F238E27FC236}">
                <a16:creationId xmlns:a16="http://schemas.microsoft.com/office/drawing/2014/main" xmlns="" id="{1714F4BC-C8CD-46E2-84A1-085C2E810E1F}"/>
              </a:ext>
            </a:extLst>
          </p:cNvPr>
          <p:cNvSpPr/>
          <p:nvPr/>
        </p:nvSpPr>
        <p:spPr>
          <a:xfrm>
            <a:off x="2374392" y="2560320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60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36">
            <a:extLst>
              <a:ext uri="{FF2B5EF4-FFF2-40B4-BE49-F238E27FC236}">
                <a16:creationId xmlns:a16="http://schemas.microsoft.com/office/drawing/2014/main" xmlns="" id="{1DBF7B28-1BF3-445A-BAB6-11901FD647B2}"/>
              </a:ext>
            </a:extLst>
          </p:cNvPr>
          <p:cNvSpPr/>
          <p:nvPr/>
        </p:nvSpPr>
        <p:spPr>
          <a:xfrm>
            <a:off x="1092708" y="2537460"/>
            <a:ext cx="889000" cy="0"/>
          </a:xfrm>
          <a:custGeom>
            <a:avLst/>
            <a:gdLst/>
            <a:ahLst/>
            <a:cxnLst/>
            <a:rect l="l" t="t" r="r" b="b"/>
            <a:pathLst>
              <a:path w="889000">
                <a:moveTo>
                  <a:pt x="0" y="0"/>
                </a:moveTo>
                <a:lnTo>
                  <a:pt x="888491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37">
            <a:extLst>
              <a:ext uri="{FF2B5EF4-FFF2-40B4-BE49-F238E27FC236}">
                <a16:creationId xmlns:a16="http://schemas.microsoft.com/office/drawing/2014/main" xmlns="" id="{34EA4FAA-9A5D-4F0E-93FB-C5D0B09C5F67}"/>
              </a:ext>
            </a:extLst>
          </p:cNvPr>
          <p:cNvSpPr/>
          <p:nvPr/>
        </p:nvSpPr>
        <p:spPr>
          <a:xfrm>
            <a:off x="5803391" y="1805939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5">
                <a:moveTo>
                  <a:pt x="0" y="0"/>
                </a:moveTo>
                <a:lnTo>
                  <a:pt x="2392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38">
            <a:extLst>
              <a:ext uri="{FF2B5EF4-FFF2-40B4-BE49-F238E27FC236}">
                <a16:creationId xmlns:a16="http://schemas.microsoft.com/office/drawing/2014/main" xmlns="" id="{C620A193-5D19-44CB-A776-82282E729CB1}"/>
              </a:ext>
            </a:extLst>
          </p:cNvPr>
          <p:cNvSpPr/>
          <p:nvPr/>
        </p:nvSpPr>
        <p:spPr>
          <a:xfrm>
            <a:off x="1092708" y="1805939"/>
            <a:ext cx="4318000" cy="0"/>
          </a:xfrm>
          <a:custGeom>
            <a:avLst/>
            <a:gdLst/>
            <a:ahLst/>
            <a:cxnLst/>
            <a:rect l="l" t="t" r="r" b="b"/>
            <a:pathLst>
              <a:path w="4318000">
                <a:moveTo>
                  <a:pt x="0" y="0"/>
                </a:moveTo>
                <a:lnTo>
                  <a:pt x="431749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39">
            <a:extLst>
              <a:ext uri="{FF2B5EF4-FFF2-40B4-BE49-F238E27FC236}">
                <a16:creationId xmlns:a16="http://schemas.microsoft.com/office/drawing/2014/main" xmlns="" id="{9101F552-1E4E-4EFE-A999-2D763D382E65}"/>
              </a:ext>
            </a:extLst>
          </p:cNvPr>
          <p:cNvSpPr/>
          <p:nvPr/>
        </p:nvSpPr>
        <p:spPr>
          <a:xfrm>
            <a:off x="1282700" y="2833116"/>
            <a:ext cx="393700" cy="2624455"/>
          </a:xfrm>
          <a:custGeom>
            <a:avLst/>
            <a:gdLst/>
            <a:ahLst/>
            <a:cxnLst/>
            <a:rect l="l" t="t" r="r" b="b"/>
            <a:pathLst>
              <a:path w="393700" h="2624454">
                <a:moveTo>
                  <a:pt x="0" y="2624327"/>
                </a:moveTo>
                <a:lnTo>
                  <a:pt x="393192" y="2624327"/>
                </a:lnTo>
                <a:lnTo>
                  <a:pt x="393192" y="0"/>
                </a:lnTo>
                <a:lnTo>
                  <a:pt x="0" y="0"/>
                </a:lnTo>
                <a:lnTo>
                  <a:pt x="0" y="2624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40">
            <a:extLst>
              <a:ext uri="{FF2B5EF4-FFF2-40B4-BE49-F238E27FC236}">
                <a16:creationId xmlns:a16="http://schemas.microsoft.com/office/drawing/2014/main" xmlns="" id="{A2363BBF-1ABA-432A-84C4-3429967E8D14}"/>
              </a:ext>
            </a:extLst>
          </p:cNvPr>
          <p:cNvSpPr/>
          <p:nvPr/>
        </p:nvSpPr>
        <p:spPr>
          <a:xfrm>
            <a:off x="1981200" y="2499360"/>
            <a:ext cx="393700" cy="2987040"/>
          </a:xfrm>
          <a:custGeom>
            <a:avLst/>
            <a:gdLst/>
            <a:ahLst/>
            <a:cxnLst/>
            <a:rect l="l" t="t" r="r" b="b"/>
            <a:pathLst>
              <a:path w="393700" h="2987040">
                <a:moveTo>
                  <a:pt x="0" y="2987040"/>
                </a:moveTo>
                <a:lnTo>
                  <a:pt x="393192" y="2987040"/>
                </a:lnTo>
                <a:lnTo>
                  <a:pt x="393192" y="0"/>
                </a:lnTo>
                <a:lnTo>
                  <a:pt x="0" y="0"/>
                </a:lnTo>
                <a:lnTo>
                  <a:pt x="0" y="29870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41">
            <a:extLst>
              <a:ext uri="{FF2B5EF4-FFF2-40B4-BE49-F238E27FC236}">
                <a16:creationId xmlns:a16="http://schemas.microsoft.com/office/drawing/2014/main" xmlns="" id="{85981EBB-0C2E-4A50-8ADE-1DFF53E8BE4D}"/>
              </a:ext>
            </a:extLst>
          </p:cNvPr>
          <p:cNvSpPr/>
          <p:nvPr/>
        </p:nvSpPr>
        <p:spPr>
          <a:xfrm>
            <a:off x="2667000" y="2350007"/>
            <a:ext cx="393700" cy="3107690"/>
          </a:xfrm>
          <a:custGeom>
            <a:avLst/>
            <a:gdLst/>
            <a:ahLst/>
            <a:cxnLst/>
            <a:rect l="l" t="t" r="r" b="b"/>
            <a:pathLst>
              <a:path w="393700" h="3107690">
                <a:moveTo>
                  <a:pt x="0" y="3107436"/>
                </a:moveTo>
                <a:lnTo>
                  <a:pt x="393192" y="3107436"/>
                </a:lnTo>
                <a:lnTo>
                  <a:pt x="393192" y="0"/>
                </a:lnTo>
                <a:lnTo>
                  <a:pt x="0" y="0"/>
                </a:lnTo>
                <a:lnTo>
                  <a:pt x="0" y="31074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42">
            <a:extLst>
              <a:ext uri="{FF2B5EF4-FFF2-40B4-BE49-F238E27FC236}">
                <a16:creationId xmlns:a16="http://schemas.microsoft.com/office/drawing/2014/main" xmlns="" id="{E8F8BCB6-1D9B-4D3E-B5D9-2C6C0C9C3BB1}"/>
              </a:ext>
            </a:extLst>
          </p:cNvPr>
          <p:cNvSpPr/>
          <p:nvPr/>
        </p:nvSpPr>
        <p:spPr>
          <a:xfrm>
            <a:off x="3352800" y="2186939"/>
            <a:ext cx="393700" cy="3270885"/>
          </a:xfrm>
          <a:custGeom>
            <a:avLst/>
            <a:gdLst/>
            <a:ahLst/>
            <a:cxnLst/>
            <a:rect l="l" t="t" r="r" b="b"/>
            <a:pathLst>
              <a:path w="393700" h="3270885">
                <a:moveTo>
                  <a:pt x="0" y="3270504"/>
                </a:moveTo>
                <a:lnTo>
                  <a:pt x="393191" y="3270504"/>
                </a:lnTo>
                <a:lnTo>
                  <a:pt x="393191" y="0"/>
                </a:lnTo>
                <a:lnTo>
                  <a:pt x="0" y="0"/>
                </a:lnTo>
                <a:lnTo>
                  <a:pt x="0" y="3270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43">
            <a:extLst>
              <a:ext uri="{FF2B5EF4-FFF2-40B4-BE49-F238E27FC236}">
                <a16:creationId xmlns:a16="http://schemas.microsoft.com/office/drawing/2014/main" xmlns="" id="{17444D86-B410-42FF-92C4-45C6272B58BD}"/>
              </a:ext>
            </a:extLst>
          </p:cNvPr>
          <p:cNvSpPr/>
          <p:nvPr/>
        </p:nvSpPr>
        <p:spPr>
          <a:xfrm>
            <a:off x="4038600" y="2068195"/>
            <a:ext cx="393700" cy="3389629"/>
          </a:xfrm>
          <a:custGeom>
            <a:avLst/>
            <a:gdLst/>
            <a:ahLst/>
            <a:cxnLst/>
            <a:rect l="l" t="t" r="r" b="b"/>
            <a:pathLst>
              <a:path w="393700" h="3389629">
                <a:moveTo>
                  <a:pt x="0" y="3389376"/>
                </a:moveTo>
                <a:lnTo>
                  <a:pt x="393191" y="3389376"/>
                </a:lnTo>
                <a:lnTo>
                  <a:pt x="393191" y="0"/>
                </a:lnTo>
                <a:lnTo>
                  <a:pt x="0" y="0"/>
                </a:lnTo>
                <a:lnTo>
                  <a:pt x="0" y="33893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5" name="object 44">
            <a:extLst>
              <a:ext uri="{FF2B5EF4-FFF2-40B4-BE49-F238E27FC236}">
                <a16:creationId xmlns:a16="http://schemas.microsoft.com/office/drawing/2014/main" xmlns="" id="{7A3475FA-C4F8-4BEA-82F2-83204111546C}"/>
              </a:ext>
            </a:extLst>
          </p:cNvPr>
          <p:cNvSpPr/>
          <p:nvPr/>
        </p:nvSpPr>
        <p:spPr>
          <a:xfrm>
            <a:off x="4724400" y="2066544"/>
            <a:ext cx="393700" cy="3390900"/>
          </a:xfrm>
          <a:custGeom>
            <a:avLst/>
            <a:gdLst/>
            <a:ahLst/>
            <a:cxnLst/>
            <a:rect l="l" t="t" r="r" b="b"/>
            <a:pathLst>
              <a:path w="393700" h="3390900">
                <a:moveTo>
                  <a:pt x="0" y="3390900"/>
                </a:moveTo>
                <a:lnTo>
                  <a:pt x="393191" y="3390900"/>
                </a:lnTo>
                <a:lnTo>
                  <a:pt x="393191" y="0"/>
                </a:lnTo>
                <a:lnTo>
                  <a:pt x="0" y="0"/>
                </a:lnTo>
                <a:lnTo>
                  <a:pt x="0" y="3390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45">
            <a:extLst>
              <a:ext uri="{FF2B5EF4-FFF2-40B4-BE49-F238E27FC236}">
                <a16:creationId xmlns:a16="http://schemas.microsoft.com/office/drawing/2014/main" xmlns="" id="{E95BC403-05DC-450E-8985-BDAC18BCD25D}"/>
              </a:ext>
            </a:extLst>
          </p:cNvPr>
          <p:cNvSpPr/>
          <p:nvPr/>
        </p:nvSpPr>
        <p:spPr>
          <a:xfrm>
            <a:off x="5803391" y="5457444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5">
                <a:moveTo>
                  <a:pt x="0" y="0"/>
                </a:moveTo>
                <a:lnTo>
                  <a:pt x="239268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46">
            <a:extLst>
              <a:ext uri="{FF2B5EF4-FFF2-40B4-BE49-F238E27FC236}">
                <a16:creationId xmlns:a16="http://schemas.microsoft.com/office/drawing/2014/main" xmlns="" id="{93058103-4ADB-45C2-9CD8-6E2196EFF002}"/>
              </a:ext>
            </a:extLst>
          </p:cNvPr>
          <p:cNvSpPr/>
          <p:nvPr/>
        </p:nvSpPr>
        <p:spPr>
          <a:xfrm>
            <a:off x="1092708" y="5457444"/>
            <a:ext cx="4318000" cy="0"/>
          </a:xfrm>
          <a:custGeom>
            <a:avLst/>
            <a:gdLst/>
            <a:ahLst/>
            <a:cxnLst/>
            <a:rect l="l" t="t" r="r" b="b"/>
            <a:pathLst>
              <a:path w="4318000">
                <a:moveTo>
                  <a:pt x="0" y="0"/>
                </a:moveTo>
                <a:lnTo>
                  <a:pt x="4317492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47">
            <a:extLst>
              <a:ext uri="{FF2B5EF4-FFF2-40B4-BE49-F238E27FC236}">
                <a16:creationId xmlns:a16="http://schemas.microsoft.com/office/drawing/2014/main" xmlns="" id="{03D14E3F-375F-48E2-931A-8AE2A73F62D6}"/>
              </a:ext>
            </a:extLst>
          </p:cNvPr>
          <p:cNvSpPr txBox="1"/>
          <p:nvPr/>
        </p:nvSpPr>
        <p:spPr>
          <a:xfrm>
            <a:off x="827633" y="5347208"/>
            <a:ext cx="1339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9" name="object 48">
            <a:extLst>
              <a:ext uri="{FF2B5EF4-FFF2-40B4-BE49-F238E27FC236}">
                <a16:creationId xmlns:a16="http://schemas.microsoft.com/office/drawing/2014/main" xmlns="" id="{D5643A03-E57A-4C27-9149-2D0AFF3C2B25}"/>
              </a:ext>
            </a:extLst>
          </p:cNvPr>
          <p:cNvSpPr txBox="1"/>
          <p:nvPr/>
        </p:nvSpPr>
        <p:spPr>
          <a:xfrm>
            <a:off x="342087" y="4616957"/>
            <a:ext cx="607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50</a:t>
            </a:r>
            <a:r>
              <a:rPr sz="1200" b="1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000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0" name="object 49">
            <a:extLst>
              <a:ext uri="{FF2B5EF4-FFF2-40B4-BE49-F238E27FC236}">
                <a16:creationId xmlns:a16="http://schemas.microsoft.com/office/drawing/2014/main" xmlns="" id="{0D571618-6596-43C7-AFA2-CC701E4316A0}"/>
              </a:ext>
            </a:extLst>
          </p:cNvPr>
          <p:cNvSpPr txBox="1"/>
          <p:nvPr/>
        </p:nvSpPr>
        <p:spPr>
          <a:xfrm>
            <a:off x="233578" y="3885945"/>
            <a:ext cx="7162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100</a:t>
            </a:r>
            <a:r>
              <a:rPr sz="1200" b="1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000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1" name="object 50">
            <a:extLst>
              <a:ext uri="{FF2B5EF4-FFF2-40B4-BE49-F238E27FC236}">
                <a16:creationId xmlns:a16="http://schemas.microsoft.com/office/drawing/2014/main" xmlns="" id="{9D723EDF-09DB-47CE-830F-730B425C3A97}"/>
              </a:ext>
            </a:extLst>
          </p:cNvPr>
          <p:cNvSpPr txBox="1"/>
          <p:nvPr/>
        </p:nvSpPr>
        <p:spPr>
          <a:xfrm>
            <a:off x="233578" y="3155696"/>
            <a:ext cx="7162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150</a:t>
            </a:r>
            <a:r>
              <a:rPr sz="1200" b="1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000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2" name="object 51">
            <a:extLst>
              <a:ext uri="{FF2B5EF4-FFF2-40B4-BE49-F238E27FC236}">
                <a16:creationId xmlns:a16="http://schemas.microsoft.com/office/drawing/2014/main" xmlns="" id="{7CC16044-CEF2-4A83-A6DE-B68B6800FD11}"/>
              </a:ext>
            </a:extLst>
          </p:cNvPr>
          <p:cNvSpPr txBox="1"/>
          <p:nvPr/>
        </p:nvSpPr>
        <p:spPr>
          <a:xfrm>
            <a:off x="233578" y="2424810"/>
            <a:ext cx="7162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200</a:t>
            </a:r>
            <a:r>
              <a:rPr sz="1200" b="1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000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113" name="object 52">
            <a:extLst>
              <a:ext uri="{FF2B5EF4-FFF2-40B4-BE49-F238E27FC236}">
                <a16:creationId xmlns:a16="http://schemas.microsoft.com/office/drawing/2014/main" xmlns="" id="{D07F32DE-D253-4FE2-AAD4-7BD404A68489}"/>
              </a:ext>
            </a:extLst>
          </p:cNvPr>
          <p:cNvSpPr txBox="1"/>
          <p:nvPr/>
        </p:nvSpPr>
        <p:spPr>
          <a:xfrm>
            <a:off x="233578" y="1694434"/>
            <a:ext cx="7162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250</a:t>
            </a:r>
            <a:r>
              <a:rPr sz="1200" b="1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Verdana"/>
                <a:cs typeface="Verdana"/>
              </a:rPr>
              <a:t>000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4" name="object 53">
            <a:extLst>
              <a:ext uri="{FF2B5EF4-FFF2-40B4-BE49-F238E27FC236}">
                <a16:creationId xmlns:a16="http://schemas.microsoft.com/office/drawing/2014/main" xmlns="" id="{A4135369-40E8-48AC-9403-4BBA97701659}"/>
              </a:ext>
            </a:extLst>
          </p:cNvPr>
          <p:cNvSpPr txBox="1"/>
          <p:nvPr/>
        </p:nvSpPr>
        <p:spPr>
          <a:xfrm>
            <a:off x="1180896" y="5559653"/>
            <a:ext cx="11430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9765" algn="l"/>
              </a:tabLst>
            </a:pP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2012	2013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15" name="object 54">
            <a:extLst>
              <a:ext uri="{FF2B5EF4-FFF2-40B4-BE49-F238E27FC236}">
                <a16:creationId xmlns:a16="http://schemas.microsoft.com/office/drawing/2014/main" xmlns="" id="{945E1108-CD1B-44C5-B6D9-6D42BC9D97CB}"/>
              </a:ext>
            </a:extLst>
          </p:cNvPr>
          <p:cNvSpPr/>
          <p:nvPr/>
        </p:nvSpPr>
        <p:spPr>
          <a:xfrm>
            <a:off x="2691638" y="5957112"/>
            <a:ext cx="167640" cy="184785"/>
          </a:xfrm>
          <a:custGeom>
            <a:avLst/>
            <a:gdLst/>
            <a:ahLst/>
            <a:cxnLst/>
            <a:rect l="l" t="t" r="r" b="b"/>
            <a:pathLst>
              <a:path w="167639" h="184785">
                <a:moveTo>
                  <a:pt x="0" y="184683"/>
                </a:moveTo>
                <a:lnTo>
                  <a:pt x="167424" y="184683"/>
                </a:lnTo>
                <a:lnTo>
                  <a:pt x="167424" y="0"/>
                </a:lnTo>
                <a:lnTo>
                  <a:pt x="0" y="0"/>
                </a:lnTo>
                <a:lnTo>
                  <a:pt x="0" y="1846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59">
            <a:extLst>
              <a:ext uri="{FF2B5EF4-FFF2-40B4-BE49-F238E27FC236}">
                <a16:creationId xmlns:a16="http://schemas.microsoft.com/office/drawing/2014/main" xmlns="" id="{2A59B86E-02A2-4CFA-9CCE-C7DE9324FE48}"/>
              </a:ext>
            </a:extLst>
          </p:cNvPr>
          <p:cNvSpPr/>
          <p:nvPr/>
        </p:nvSpPr>
        <p:spPr>
          <a:xfrm>
            <a:off x="5410200" y="1600200"/>
            <a:ext cx="393700" cy="3886200"/>
          </a:xfrm>
          <a:custGeom>
            <a:avLst/>
            <a:gdLst/>
            <a:ahLst/>
            <a:cxnLst/>
            <a:rect l="l" t="t" r="r" b="b"/>
            <a:pathLst>
              <a:path w="393700" h="3886200">
                <a:moveTo>
                  <a:pt x="0" y="3886200"/>
                </a:moveTo>
                <a:lnTo>
                  <a:pt x="393191" y="3886200"/>
                </a:lnTo>
                <a:lnTo>
                  <a:pt x="393191" y="0"/>
                </a:lnTo>
                <a:lnTo>
                  <a:pt x="0" y="0"/>
                </a:lnTo>
                <a:lnTo>
                  <a:pt x="0" y="3886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60">
            <a:extLst>
              <a:ext uri="{FF2B5EF4-FFF2-40B4-BE49-F238E27FC236}">
                <a16:creationId xmlns:a16="http://schemas.microsoft.com/office/drawing/2014/main" xmlns="" id="{6F260BE5-BFFE-4F1F-A96B-A65DE0CD171E}"/>
              </a:ext>
            </a:extLst>
          </p:cNvPr>
          <p:cNvSpPr txBox="1"/>
          <p:nvPr/>
        </p:nvSpPr>
        <p:spPr>
          <a:xfrm>
            <a:off x="2517394" y="5574284"/>
            <a:ext cx="2625725" cy="593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81050" algn="l"/>
                <a:tab pos="1466850" algn="l"/>
                <a:tab pos="2143125" algn="l"/>
              </a:tabLst>
            </a:pP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2014	</a:t>
            </a:r>
            <a:r>
              <a:rPr sz="1950" b="1" spc="-7" baseline="2136" dirty="0">
                <a:solidFill>
                  <a:srgbClr val="FFFFFF"/>
                </a:solidFill>
                <a:latin typeface="Verdana"/>
                <a:cs typeface="Verdana"/>
              </a:rPr>
              <a:t>2015	2016	</a:t>
            </a:r>
            <a:r>
              <a:rPr sz="1950" b="1" spc="-7" baseline="4273" dirty="0">
                <a:solidFill>
                  <a:srgbClr val="FFFFFF"/>
                </a:solidFill>
                <a:latin typeface="Verdana"/>
                <a:cs typeface="Verdana"/>
              </a:rPr>
              <a:t>2017</a:t>
            </a:r>
            <a:endParaRPr sz="1950" baseline="4273" dirty="0">
              <a:latin typeface="Verdana"/>
              <a:cs typeface="Verdana"/>
            </a:endParaRPr>
          </a:p>
          <a:p>
            <a:pPr marL="499109">
              <a:lnSpc>
                <a:spcPct val="100000"/>
              </a:lnSpc>
              <a:spcBef>
                <a:spcPts val="1355"/>
              </a:spcBef>
            </a:pPr>
            <a:r>
              <a:rPr sz="1300" spc="-5" dirty="0">
                <a:solidFill>
                  <a:srgbClr val="FFFFFF"/>
                </a:solidFill>
                <a:latin typeface="Verdana"/>
                <a:cs typeface="Verdana"/>
              </a:rPr>
              <a:t>Реални</a:t>
            </a:r>
            <a:r>
              <a:rPr sz="13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Verdana"/>
                <a:cs typeface="Verdana"/>
              </a:rPr>
              <a:t>продажби</a:t>
            </a:r>
            <a:endParaRPr sz="1300" dirty="0">
              <a:latin typeface="Verdana"/>
              <a:cs typeface="Verdana"/>
            </a:endParaRPr>
          </a:p>
        </p:txBody>
      </p:sp>
      <p:sp>
        <p:nvSpPr>
          <p:cNvPr id="120" name="object 61">
            <a:extLst>
              <a:ext uri="{FF2B5EF4-FFF2-40B4-BE49-F238E27FC236}">
                <a16:creationId xmlns:a16="http://schemas.microsoft.com/office/drawing/2014/main" xmlns="" id="{6FC7F082-57BD-4B39-ADE4-BF05225288A9}"/>
              </a:ext>
            </a:extLst>
          </p:cNvPr>
          <p:cNvSpPr txBox="1"/>
          <p:nvPr/>
        </p:nvSpPr>
        <p:spPr>
          <a:xfrm>
            <a:off x="5337175" y="5559044"/>
            <a:ext cx="4953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2018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0" y="6373900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www.easy</a:t>
            </a:r>
            <a:r>
              <a:rPr lang="en-US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credit.bg</a:t>
            </a:r>
          </a:p>
        </p:txBody>
      </p:sp>
    </p:spTree>
    <p:extLst>
      <p:ext uri="{BB962C8B-B14F-4D97-AF65-F5344CB8AC3E}">
        <p14:creationId xmlns:p14="http://schemas.microsoft.com/office/powerpoint/2010/main" val="11095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73900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www.easycredit.bg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780389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Services from </a:t>
            </a:r>
            <a:br>
              <a:rPr lang="en-US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door-to-door</a:t>
            </a:r>
          </a:p>
        </p:txBody>
      </p:sp>
      <p:pic>
        <p:nvPicPr>
          <p:cNvPr id="7" name="Picture 2" descr="http://www.tenniskafe.com/wp-content/uploads/2017/02/09/EasyCredit-Logo-RGB-1024x65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241" y="1297104"/>
            <a:ext cx="3698401" cy="234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20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5623</TotalTime>
  <Words>369</Words>
  <Application>Microsoft Office PowerPoint</Application>
  <PresentationFormat>Custom</PresentationFormat>
  <Paragraphs>89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Kosev</dc:creator>
  <cp:lastModifiedBy>Miroslav Metodiev</cp:lastModifiedBy>
  <cp:revision>93</cp:revision>
  <dcterms:created xsi:type="dcterms:W3CDTF">2017-12-28T08:36:43Z</dcterms:created>
  <dcterms:modified xsi:type="dcterms:W3CDTF">2019-08-08T10:23:19Z</dcterms:modified>
</cp:coreProperties>
</file>